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2"/>
  </p:notesMasterIdLst>
  <p:handoutMasterIdLst>
    <p:handoutMasterId r:id="rId33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303" r:id="rId9"/>
    <p:sldId id="317" r:id="rId10"/>
    <p:sldId id="318" r:id="rId11"/>
    <p:sldId id="319" r:id="rId12"/>
    <p:sldId id="321" r:id="rId13"/>
    <p:sldId id="287" r:id="rId14"/>
    <p:sldId id="320" r:id="rId15"/>
    <p:sldId id="286" r:id="rId16"/>
    <p:sldId id="290" r:id="rId17"/>
    <p:sldId id="304" r:id="rId18"/>
    <p:sldId id="291" r:id="rId19"/>
    <p:sldId id="306" r:id="rId20"/>
    <p:sldId id="292" r:id="rId21"/>
    <p:sldId id="307" r:id="rId22"/>
    <p:sldId id="298" r:id="rId23"/>
    <p:sldId id="299" r:id="rId24"/>
    <p:sldId id="308" r:id="rId25"/>
    <p:sldId id="300" r:id="rId26"/>
    <p:sldId id="301" r:id="rId27"/>
    <p:sldId id="309" r:id="rId28"/>
    <p:sldId id="313" r:id="rId29"/>
    <p:sldId id="322" r:id="rId30"/>
    <p:sldId id="305" r:id="rId3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  <a:srgbClr val="FF3B3B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114" d="100"/>
          <a:sy n="114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2910E-A813-41D6-B6A2-089F679BF391}" type="datetimeFigureOut">
              <a:rPr lang="de-DE" smtClean="0"/>
              <a:pPr/>
              <a:t>15.03.2014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8CCB4-0780-4A91-AFF1-2BD34070B0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51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9E0C63-7091-468D-A1AD-DA7A8373DF1C}" type="datetimeFigureOut">
              <a:rPr lang="de-CH"/>
              <a:pPr>
                <a:defRPr/>
              </a:pPr>
              <a:t>15.03.2014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494269-F719-42AB-90C1-6A847132F9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7330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572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2392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3259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7009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3809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4166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5797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6995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49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535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847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7600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7762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8781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8900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96667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9619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5109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66312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29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839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30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5145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125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634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54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53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201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213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225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5400" b="1">
                <a:solidFill>
                  <a:srgbClr val="FF3B3B"/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FFC000"/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1E2FF-427D-47DA-8707-50E20D9A2A6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6C83-5635-47E8-B9F5-2A472D03EC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EA95-2D5F-42D7-90BA-22748EA514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F3EF-1026-44EE-AD3B-175A35D13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715F4-C60B-423C-BC40-4AEFDD106F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4388296" cy="47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 b="1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70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295DA-1239-4B7E-B73C-4A49F82BB2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 b="1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 b="1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C828-3CCC-4519-A44B-45B6E44D16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B3044-DCB4-4700-84CC-2A75A8F56D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FA63-4D4B-4AE3-832E-BD959600E3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E396-49CB-4C7C-BF43-4D27FF5036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89BE-B315-4809-9D82-31F421A90E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CH"/>
            </a:p>
          </p:txBody>
        </p:sp>
        <p:sp>
          <p:nvSpPr>
            <p:cNvPr id="215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215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5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15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215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36538" y="116633"/>
            <a:ext cx="8624094" cy="11470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15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7" y="1349376"/>
            <a:ext cx="8894764" cy="55070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C000"/>
          </a:solidFill>
          <a:effectLst/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0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 b="1">
          <a:solidFill>
            <a:schemeClr val="accent2">
              <a:lumMod val="40000"/>
              <a:lumOff val="6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sz="quarter"/>
          </p:nvPr>
        </p:nvSpPr>
        <p:spPr>
          <a:xfrm>
            <a:off x="251520" y="332656"/>
            <a:ext cx="8640960" cy="5400600"/>
          </a:xfrm>
        </p:spPr>
        <p:txBody>
          <a:bodyPr/>
          <a:lstStyle/>
          <a:p>
            <a:r>
              <a:rPr lang="de-DE" sz="6000" dirty="0" smtClean="0">
                <a:solidFill>
                  <a:srgbClr val="C00000"/>
                </a:solidFill>
              </a:rPr>
              <a:t>Hilfen</a:t>
            </a:r>
            <a:r>
              <a:rPr lang="de-DE" sz="4800" dirty="0" smtClean="0">
                <a:solidFill>
                  <a:srgbClr val="C00000"/>
                </a:solidFill>
              </a:rPr>
              <a:t/>
            </a:r>
            <a:br>
              <a:rPr lang="de-DE" sz="4800" dirty="0" smtClean="0">
                <a:solidFill>
                  <a:srgbClr val="C00000"/>
                </a:solidFill>
              </a:rPr>
            </a:br>
            <a:r>
              <a:rPr lang="de-DE" sz="4800" dirty="0" smtClean="0">
                <a:solidFill>
                  <a:srgbClr val="FF0000"/>
                </a:solidFill>
              </a:rPr>
              <a:t>zum Wachbleiben </a:t>
            </a:r>
            <a:r>
              <a:rPr lang="de-DE" sz="4800" dirty="0">
                <a:solidFill>
                  <a:srgbClr val="FF0000"/>
                </a:solidFill>
              </a:rPr>
              <a:t>und Festbleiben</a:t>
            </a:r>
            <a:br>
              <a:rPr lang="de-DE" sz="4800" dirty="0">
                <a:solidFill>
                  <a:srgbClr val="FF0000"/>
                </a:solidFill>
              </a:rPr>
            </a:br>
            <a:r>
              <a:rPr lang="de-DE" sz="4400" dirty="0"/>
              <a:t>in dem kostbaren </a:t>
            </a:r>
            <a:r>
              <a:rPr lang="de-DE" sz="4400" dirty="0" smtClean="0"/>
              <a:t>Glauben – </a:t>
            </a:r>
            <a:r>
              <a:rPr lang="de-DE" sz="4000" dirty="0" smtClean="0">
                <a:solidFill>
                  <a:srgbClr val="FF7171"/>
                </a:solidFill>
              </a:rPr>
              <a:t>angesichts großer Gefahren</a:t>
            </a:r>
            <a:r>
              <a:rPr lang="de-DE" sz="4400" dirty="0">
                <a:solidFill>
                  <a:srgbClr val="FF7171"/>
                </a:solidFill>
              </a:rPr>
              <a:t/>
            </a:r>
            <a:br>
              <a:rPr lang="de-DE" sz="4400" dirty="0">
                <a:solidFill>
                  <a:srgbClr val="FF7171"/>
                </a:solidFill>
              </a:rPr>
            </a:br>
            <a:r>
              <a:rPr lang="de-DE" sz="3600" dirty="0" smtClean="0">
                <a:solidFill>
                  <a:srgbClr val="FFC000"/>
                </a:solidFill>
              </a:rPr>
              <a:t>Ein </a:t>
            </a:r>
            <a:r>
              <a:rPr lang="de-DE" sz="3600" dirty="0">
                <a:solidFill>
                  <a:srgbClr val="FFC000"/>
                </a:solidFill>
              </a:rPr>
              <a:t>Weckruf für Christen </a:t>
            </a:r>
            <a:r>
              <a:rPr lang="de-DE" sz="3600" dirty="0" smtClean="0">
                <a:solidFill>
                  <a:srgbClr val="FFC000"/>
                </a:solidFill>
              </a:rPr>
              <a:t/>
            </a:r>
            <a:br>
              <a:rPr lang="de-DE" sz="3600" dirty="0" smtClean="0">
                <a:solidFill>
                  <a:srgbClr val="FFC000"/>
                </a:solidFill>
              </a:rPr>
            </a:br>
            <a:r>
              <a:rPr lang="de-DE" sz="3200" dirty="0" smtClean="0">
                <a:solidFill>
                  <a:srgbClr val="FFC000"/>
                </a:solidFill>
              </a:rPr>
              <a:t>in </a:t>
            </a:r>
            <a:r>
              <a:rPr lang="de-DE" sz="3200" dirty="0">
                <a:solidFill>
                  <a:srgbClr val="FFC000"/>
                </a:solidFill>
              </a:rPr>
              <a:t>den </a:t>
            </a:r>
            <a:r>
              <a:rPr lang="de-DE" sz="3200" dirty="0" smtClean="0">
                <a:solidFill>
                  <a:srgbClr val="FFC000"/>
                </a:solidFill>
              </a:rPr>
              <a:t>letzten Tagen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4400" dirty="0"/>
              <a:t/>
            </a:r>
            <a:br>
              <a:rPr lang="de-DE" sz="4400" dirty="0"/>
            </a:br>
            <a:r>
              <a:rPr lang="de-DE" dirty="0" smtClean="0">
                <a:solidFill>
                  <a:srgbClr val="FFFF00"/>
                </a:solidFill>
              </a:rPr>
              <a:t>Der </a:t>
            </a:r>
            <a:r>
              <a:rPr lang="de-CH" dirty="0" smtClean="0">
                <a:solidFill>
                  <a:srgbClr val="FFFF00"/>
                </a:solidFill>
              </a:rPr>
              <a:t>2. Petrusbrief</a:t>
            </a:r>
            <a:endParaRPr lang="de-CH" sz="4400" dirty="0">
              <a:solidFill>
                <a:srgbClr val="FFFF0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2339752" y="5949280"/>
            <a:ext cx="6400800" cy="600472"/>
          </a:xfrm>
        </p:spPr>
        <p:txBody>
          <a:bodyPr/>
          <a:lstStyle/>
          <a:p>
            <a:endParaRPr lang="de-CH" sz="1400" dirty="0"/>
          </a:p>
          <a:p>
            <a:pPr algn="r"/>
            <a:r>
              <a:rPr lang="de-CH" sz="1400" dirty="0" smtClean="0"/>
              <a:t>Herbert Jantzen und Thomas Jettel </a:t>
            </a:r>
            <a:endParaRPr lang="de-CH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44624"/>
            <a:ext cx="8624094" cy="504055"/>
          </a:xfrm>
        </p:spPr>
        <p:txBody>
          <a:bodyPr/>
          <a:lstStyle/>
          <a:p>
            <a:r>
              <a:rPr lang="de-DE" b="0" dirty="0" smtClean="0"/>
              <a:t>2. Petrusbrief:  Gliederung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688"/>
            <a:ext cx="9131301" cy="6235726"/>
          </a:xfrm>
        </p:spPr>
        <p:txBody>
          <a:bodyPr/>
          <a:lstStyle/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I. Briefeingang: Gebetswunsch um Vermehrung von Gnade und Friede durch Erkenntnis Gottes und Christi  </a:t>
            </a:r>
            <a:r>
              <a:rPr lang="de-DE" sz="2800" dirty="0">
                <a:solidFill>
                  <a:srgbClr val="00B0F0"/>
                </a:solidFill>
                <a:effectLst/>
              </a:rPr>
              <a:t>1,1-4</a:t>
            </a:r>
          </a:p>
          <a:p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geistlichem Fortschreiten im Blick auf den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	Eingang </a:t>
            </a:r>
            <a:r>
              <a:rPr lang="de-DE" sz="2800" dirty="0">
                <a:solidFill>
                  <a:srgbClr val="92D050"/>
                </a:solidFill>
                <a:effectLst/>
              </a:rPr>
              <a:t>ins ewige Königreich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Christi </a:t>
            </a:r>
            <a:r>
              <a:rPr lang="de-DE" sz="2800" dirty="0">
                <a:solidFill>
                  <a:srgbClr val="92D050"/>
                </a:solidFill>
                <a:effectLst/>
              </a:rPr>
              <a:t>1,5-11</a:t>
            </a:r>
          </a:p>
          <a:p>
            <a:r>
              <a:rPr lang="de-DE" sz="2800" dirty="0" smtClean="0">
                <a:effectLst/>
              </a:rPr>
              <a:t>    III. Die </a:t>
            </a:r>
            <a:r>
              <a:rPr lang="de-DE" sz="2800" dirty="0">
                <a:effectLst/>
              </a:rPr>
              <a:t>Wichtigkeit und Zuverlässigkeit der </a:t>
            </a:r>
            <a:r>
              <a:rPr lang="de-DE" sz="2800" dirty="0" smtClean="0">
                <a:effectLst/>
              </a:rPr>
              <a:t>	apostolischen Botschaft 1,12-21</a:t>
            </a:r>
            <a:endParaRPr lang="de-DE" sz="2800" dirty="0">
              <a:effectLst/>
            </a:endParaRPr>
          </a:p>
          <a:p>
            <a:endParaRPr lang="de-DE" sz="2800" dirty="0" smtClean="0">
              <a:solidFill>
                <a:srgbClr val="FF3B3B"/>
              </a:solidFill>
              <a:effectLst/>
            </a:endParaRPr>
          </a:p>
          <a:p>
            <a:r>
              <a:rPr lang="de-DE" sz="2800" dirty="0" smtClean="0">
                <a:effectLst/>
              </a:rPr>
              <a:t>    V. Die </a:t>
            </a:r>
            <a:r>
              <a:rPr lang="de-DE" sz="2800" dirty="0">
                <a:effectLst/>
              </a:rPr>
              <a:t>Wichtigkeit und Zuverlässigkeit der </a:t>
            </a:r>
            <a:r>
              <a:rPr lang="de-DE" sz="2800" dirty="0" smtClean="0">
                <a:effectLst/>
              </a:rPr>
              <a:t>	apostolischen </a:t>
            </a:r>
            <a:r>
              <a:rPr lang="de-DE" sz="2800" dirty="0">
                <a:effectLst/>
              </a:rPr>
              <a:t>Botschaft </a:t>
            </a:r>
            <a:r>
              <a:rPr lang="de-DE" sz="2800" dirty="0" smtClean="0">
                <a:effectLst/>
              </a:rPr>
              <a:t>Gottes </a:t>
            </a:r>
            <a:r>
              <a:rPr lang="de-DE" sz="2800" dirty="0">
                <a:effectLst/>
              </a:rPr>
              <a:t>3,1-10</a:t>
            </a:r>
          </a:p>
          <a:p>
            <a:r>
              <a:rPr lang="de-DE" sz="2800" dirty="0" smtClean="0">
                <a:solidFill>
                  <a:srgbClr val="92D050"/>
                </a:solidFill>
                <a:effectLst/>
              </a:rPr>
              <a:t>  VI.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rechtem Verhalten im Blick auf das zukünftige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	Eingreifen </a:t>
            </a:r>
            <a:r>
              <a:rPr lang="de-DE" sz="2800" dirty="0">
                <a:solidFill>
                  <a:srgbClr val="92D050"/>
                </a:solidFill>
                <a:effectLst/>
              </a:rPr>
              <a:t>Gottes 3,11-17</a:t>
            </a:r>
          </a:p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VII. Briefschluss: Aufruf zum Wachstum in Gnade und Erkenntnis Christi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41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44624"/>
            <a:ext cx="8624094" cy="504055"/>
          </a:xfrm>
        </p:spPr>
        <p:txBody>
          <a:bodyPr/>
          <a:lstStyle/>
          <a:p>
            <a:r>
              <a:rPr lang="de-DE" b="0" dirty="0" smtClean="0"/>
              <a:t>2. Petrusbrief:  Gliederung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688"/>
            <a:ext cx="9131301" cy="6235726"/>
          </a:xfrm>
        </p:spPr>
        <p:txBody>
          <a:bodyPr/>
          <a:lstStyle/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I. Briefeingang: Gebetswunsch um Vermehrung von Gnade und Friede durch Erkenntnis Gottes und Christi  </a:t>
            </a:r>
            <a:r>
              <a:rPr lang="de-DE" sz="2800" dirty="0">
                <a:solidFill>
                  <a:srgbClr val="00B0F0"/>
                </a:solidFill>
                <a:effectLst/>
              </a:rPr>
              <a:t>1,1-4</a:t>
            </a:r>
          </a:p>
          <a:p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geistlichem Fortschreiten im Blick auf den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	Eingang </a:t>
            </a:r>
            <a:r>
              <a:rPr lang="de-DE" sz="2800" dirty="0">
                <a:solidFill>
                  <a:srgbClr val="92D050"/>
                </a:solidFill>
                <a:effectLst/>
              </a:rPr>
              <a:t>ins ewige Königreich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Christi </a:t>
            </a:r>
            <a:r>
              <a:rPr lang="de-DE" sz="2800" dirty="0">
                <a:solidFill>
                  <a:srgbClr val="92D050"/>
                </a:solidFill>
                <a:effectLst/>
              </a:rPr>
              <a:t>1,5-11</a:t>
            </a:r>
          </a:p>
          <a:p>
            <a:r>
              <a:rPr lang="de-DE" sz="2800" dirty="0" smtClean="0">
                <a:solidFill>
                  <a:srgbClr val="FFC000"/>
                </a:solidFill>
                <a:effectLst/>
              </a:rPr>
              <a:t>    </a:t>
            </a:r>
            <a:r>
              <a:rPr lang="de-DE" sz="2800" dirty="0" smtClean="0">
                <a:effectLst/>
              </a:rPr>
              <a:t>III. Die </a:t>
            </a:r>
            <a:r>
              <a:rPr lang="de-DE" sz="2800" dirty="0">
                <a:effectLst/>
              </a:rPr>
              <a:t>Wichtigkeit und Zuverlässigkeit der </a:t>
            </a:r>
            <a:r>
              <a:rPr lang="de-DE" sz="2800" dirty="0" smtClean="0">
                <a:effectLst/>
              </a:rPr>
              <a:t>	apostolischen Botschaft 1,12-21</a:t>
            </a:r>
            <a:endParaRPr lang="de-DE" sz="2800" dirty="0">
              <a:effectLst/>
            </a:endParaRPr>
          </a:p>
          <a:p>
            <a:r>
              <a:rPr lang="de-DE" sz="2800" dirty="0" smtClean="0">
                <a:solidFill>
                  <a:srgbClr val="FF3B3B"/>
                </a:solidFill>
                <a:effectLst/>
              </a:rPr>
              <a:t>       </a:t>
            </a:r>
            <a:r>
              <a:rPr lang="de-DE" sz="2800" dirty="0" smtClean="0">
                <a:solidFill>
                  <a:srgbClr val="FF7171"/>
                </a:solidFill>
                <a:effectLst/>
              </a:rPr>
              <a:t>IV. Über </a:t>
            </a:r>
            <a:r>
              <a:rPr lang="de-DE" sz="2800" dirty="0">
                <a:solidFill>
                  <a:srgbClr val="FF7171"/>
                </a:solidFill>
                <a:effectLst/>
              </a:rPr>
              <a:t>falsche Botschafter 2,1-22</a:t>
            </a:r>
          </a:p>
          <a:p>
            <a:r>
              <a:rPr lang="de-DE" sz="2800" dirty="0" smtClean="0">
                <a:solidFill>
                  <a:srgbClr val="FFC000"/>
                </a:solidFill>
                <a:effectLst/>
              </a:rPr>
              <a:t>    </a:t>
            </a:r>
            <a:r>
              <a:rPr lang="de-DE" sz="2800" dirty="0" smtClean="0">
                <a:effectLst/>
              </a:rPr>
              <a:t>V. Die </a:t>
            </a:r>
            <a:r>
              <a:rPr lang="de-DE" sz="2800" dirty="0">
                <a:effectLst/>
              </a:rPr>
              <a:t>Wichtigkeit und Zuverlässigkeit der </a:t>
            </a:r>
            <a:r>
              <a:rPr lang="de-DE" sz="2800" dirty="0" smtClean="0">
                <a:effectLst/>
              </a:rPr>
              <a:t>	apostolischen </a:t>
            </a:r>
            <a:r>
              <a:rPr lang="de-DE" sz="2800" dirty="0">
                <a:effectLst/>
              </a:rPr>
              <a:t>Botschaft </a:t>
            </a:r>
            <a:r>
              <a:rPr lang="de-DE" sz="2800" dirty="0" smtClean="0">
                <a:effectLst/>
              </a:rPr>
              <a:t>Gottes </a:t>
            </a:r>
            <a:r>
              <a:rPr lang="de-DE" sz="2800" dirty="0">
                <a:effectLst/>
              </a:rPr>
              <a:t>3,1-10</a:t>
            </a:r>
          </a:p>
          <a:p>
            <a:r>
              <a:rPr lang="de-DE" sz="2800" dirty="0" smtClean="0">
                <a:solidFill>
                  <a:srgbClr val="92D050"/>
                </a:solidFill>
                <a:effectLst/>
              </a:rPr>
              <a:t>  VI.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rechtem Verhalten im Blick auf das zukünftige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	Eingreifen </a:t>
            </a:r>
            <a:r>
              <a:rPr lang="de-DE" sz="2800" dirty="0">
                <a:solidFill>
                  <a:srgbClr val="92D050"/>
                </a:solidFill>
                <a:effectLst/>
              </a:rPr>
              <a:t>Gottes 3,11-17</a:t>
            </a:r>
          </a:p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VII. Briefschluss: Aufruf zum Wachstum in Gnade und Erkenntnis Christi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375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594030"/>
              </p:ext>
            </p:extLst>
          </p:nvPr>
        </p:nvGraphicFramePr>
        <p:xfrm>
          <a:off x="0" y="44624"/>
          <a:ext cx="9143999" cy="603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008112"/>
                <a:gridCol w="1027712"/>
                <a:gridCol w="822599"/>
                <a:gridCol w="1161316"/>
                <a:gridCol w="1092829"/>
                <a:gridCol w="2051719"/>
              </a:tblGrid>
              <a:tr h="85669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Times New Roman"/>
                        </a:rPr>
                        <a:t>I. Einleitung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1,1-4</a:t>
                      </a:r>
                      <a:endParaRPr lang="de-DE" sz="2400" b="1" dirty="0">
                        <a:solidFill>
                          <a:schemeClr val="accent4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II.  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1,5-11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III.  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1,12-21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IV.  </a:t>
                      </a:r>
                      <a:endParaRPr lang="de-DE" sz="20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C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2,1-22</a:t>
                      </a:r>
                      <a:endParaRPr lang="de-DE" sz="20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de-DE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3,1-10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VI.  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3,11-17</a:t>
                      </a:r>
                      <a:endParaRPr lang="de-DE" sz="20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Times New Roman"/>
                        </a:rPr>
                        <a:t>VII. Schluss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Times New Roman"/>
                        </a:rPr>
                        <a:t>3,18</a:t>
                      </a:r>
                      <a:endParaRPr lang="de-DE" sz="2000" b="1" dirty="0">
                        <a:solidFill>
                          <a:schemeClr val="accent4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8129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+mj-lt"/>
                          <a:ea typeface="Times New Roman"/>
                        </a:rPr>
                        <a:t>1,2: Gnade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und Friede </a:t>
                      </a:r>
                      <a:r>
                        <a:rPr lang="de-DE" sz="2000" b="1" dirty="0">
                          <a:effectLst/>
                          <a:latin typeface="+mj-lt"/>
                          <a:ea typeface="Times New Roman"/>
                        </a:rPr>
                        <a:t>werde vermehrt</a:t>
                      </a:r>
                      <a:r>
                        <a:rPr lang="de-DE" sz="2000" b="1" u="sng" dirty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endParaRPr lang="de-DE" sz="2000" b="1" u="sng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u="sng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u="none" dirty="0" smtClean="0">
                          <a:effectLst/>
                          <a:latin typeface="+mj-lt"/>
                          <a:ea typeface="Times New Roman"/>
                        </a:rPr>
                        <a:t>in </a:t>
                      </a:r>
                      <a:r>
                        <a:rPr lang="de-DE" sz="2000" b="1" u="sng" dirty="0" smtClean="0">
                          <a:effectLst/>
                          <a:latin typeface="+mj-lt"/>
                          <a:ea typeface="Times New Roman"/>
                        </a:rPr>
                        <a:t>Erkenntnis</a:t>
                      </a:r>
                      <a:r>
                        <a:rPr lang="de-DE" sz="2000" u="none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b="0" u="none" dirty="0" smtClean="0">
                          <a:effectLst/>
                          <a:latin typeface="+mj-lt"/>
                          <a:ea typeface="Times New Roman"/>
                        </a:rPr>
                        <a:t>Gottes und </a:t>
                      </a:r>
                      <a:r>
                        <a:rPr lang="de-DE" sz="2000" b="0" u="none" dirty="0" smtClean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Jesu</a:t>
                      </a:r>
                      <a:r>
                        <a:rPr lang="de-DE" sz="2000" b="0" u="none" dirty="0" smtClean="0">
                          <a:effectLst/>
                          <a:latin typeface="+mj-lt"/>
                          <a:ea typeface="Times New Roman"/>
                        </a:rPr>
                        <a:t>, </a:t>
                      </a:r>
                      <a:r>
                        <a:rPr lang="de-DE" sz="2000" b="1" u="sng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unseres</a:t>
                      </a:r>
                      <a:r>
                        <a:rPr lang="de-DE" sz="2000" b="0" u="none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2000" b="1" u="sng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Herrn</a:t>
                      </a:r>
                      <a:endParaRPr lang="de-DE" sz="20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+mj-lt"/>
                          <a:ea typeface="Times New Roman"/>
                        </a:rPr>
                        <a:t>Wachst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in </a:t>
                      </a:r>
                      <a:r>
                        <a:rPr lang="de-DE" sz="2000" b="1" dirty="0" smtClean="0">
                          <a:effectLst/>
                          <a:latin typeface="+mj-lt"/>
                          <a:ea typeface="Times New Roman"/>
                        </a:rPr>
                        <a:t>Gnade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und </a:t>
                      </a:r>
                      <a:r>
                        <a:rPr lang="de-DE" sz="2000" b="1" u="sng" dirty="0">
                          <a:effectLst/>
                          <a:latin typeface="+mj-lt"/>
                          <a:ea typeface="Times New Roman"/>
                        </a:rPr>
                        <a:t>Kenntnis</a:t>
                      </a: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b="1" u="sng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unseres</a:t>
                      </a:r>
                      <a:r>
                        <a:rPr lang="de-DE" sz="2000" b="0" u="none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20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Herrn</a:t>
                      </a:r>
                      <a:r>
                        <a:rPr lang="de-DE" sz="2000" b="0" u="non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2000" b="0" u="none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und Retters</a:t>
                      </a:r>
                      <a:r>
                        <a:rPr lang="de-DE" sz="20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: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0" u="none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Jesus Christus</a:t>
                      </a:r>
                      <a:r>
                        <a:rPr lang="de-DE" sz="2000" b="0" u="none" kern="1200" baseline="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endParaRPr lang="de-DE" sz="2000" b="0" u="none" kern="1200" dirty="0">
                        <a:solidFill>
                          <a:srgbClr val="00008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</a:tr>
              <a:tr h="583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1,1</a:t>
                      </a: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: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… in</a:t>
                      </a:r>
                      <a:r>
                        <a:rPr lang="de-DE" sz="2000" baseline="0" dirty="0" smtClean="0">
                          <a:effectLst/>
                          <a:latin typeface="+mj-lt"/>
                          <a:ea typeface="Times New Roman"/>
                        </a:rPr>
                        <a:t> der Gerechtigkeit </a:t>
                      </a:r>
                      <a:r>
                        <a:rPr lang="de-DE" sz="2000" b="1" u="none" dirty="0" smtClean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unseres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b="1" u="sng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Gottes</a:t>
                      </a:r>
                      <a:r>
                        <a:rPr lang="de-DE" sz="2000" u="sng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b="1" u="sng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und</a:t>
                      </a:r>
                      <a:r>
                        <a:rPr lang="de-DE" sz="2000" u="sng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b="1" u="sng" dirty="0" smtClean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/>
                        </a:rPr>
                        <a:t>Retters</a:t>
                      </a:r>
                      <a:r>
                        <a:rPr lang="de-DE" sz="2000" u="none" dirty="0">
                          <a:effectLst/>
                          <a:latin typeface="+mj-lt"/>
                          <a:ea typeface="Times New Roman"/>
                        </a:rPr>
                        <a:t>: </a:t>
                      </a:r>
                      <a:endParaRPr lang="de-DE" sz="2000" u="none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/>
                        </a:rPr>
                        <a:t>Jesus Christus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u="none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und Kenntnis </a:t>
                      </a:r>
                      <a:r>
                        <a:rPr lang="de-DE" sz="2000" b="1" u="none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unseres</a:t>
                      </a:r>
                      <a:r>
                        <a:rPr lang="de-DE" sz="2000" b="0" u="sng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20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Herrn</a:t>
                      </a:r>
                      <a:r>
                        <a:rPr lang="de-DE" sz="2000" b="0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2000" b="1" u="sng" kern="1200" dirty="0" smtClean="0"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und Retters</a:t>
                      </a:r>
                      <a:r>
                        <a:rPr lang="de-DE" sz="20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: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u="non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Jesus Christus</a:t>
                      </a:r>
                      <a:r>
                        <a:rPr lang="de-DE" sz="20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endParaRPr lang="de-DE" sz="2000" b="1" u="non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</a:tr>
              <a:tr h="583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1,3: 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uns rief durch </a:t>
                      </a:r>
                      <a:r>
                        <a:rPr lang="de-DE" sz="2000" b="1" dirty="0" smtClean="0">
                          <a:effectLst/>
                          <a:latin typeface="+mj-lt"/>
                          <a:ea typeface="Times New Roman"/>
                        </a:rPr>
                        <a:t>Herrlichkeit</a:t>
                      </a:r>
                      <a:endParaRPr lang="de-DE" sz="2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3,18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: Ihm </a:t>
                      </a:r>
                      <a:r>
                        <a:rPr lang="de-DE" sz="2000" i="1" dirty="0" smtClean="0">
                          <a:effectLst/>
                          <a:latin typeface="+mj-lt"/>
                          <a:ea typeface="Times New Roman"/>
                        </a:rPr>
                        <a:t>sei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die </a:t>
                      </a:r>
                      <a:r>
                        <a:rPr lang="de-DE" sz="2000" b="1" dirty="0" smtClean="0">
                          <a:effectLst/>
                          <a:latin typeface="+mj-lt"/>
                          <a:ea typeface="Times New Roman"/>
                        </a:rPr>
                        <a:t>Herrlichkeit …</a:t>
                      </a:r>
                      <a:endParaRPr lang="de-DE" sz="20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8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962372"/>
              </p:ext>
            </p:extLst>
          </p:nvPr>
        </p:nvGraphicFramePr>
        <p:xfrm>
          <a:off x="0" y="44624"/>
          <a:ext cx="9144002" cy="695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1800200"/>
                <a:gridCol w="1800202"/>
                <a:gridCol w="2016224"/>
                <a:gridCol w="1763688"/>
              </a:tblGrid>
              <a:tr h="85669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1,5-11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1,12-21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IV. Teil</a:t>
                      </a:r>
                      <a:r>
                        <a:rPr lang="de-DE" sz="2800" b="1" baseline="0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2,1-22</a:t>
                      </a:r>
                      <a:endParaRPr lang="de-DE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3,1-10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VI. 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3,11-17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8129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Reicht dar  1,5  </a:t>
                      </a:r>
                      <a:endParaRPr lang="de-DE" sz="2000" b="1" cap="all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→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nicht </a:t>
                      </a: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strau-cheln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1,10</a:t>
                      </a:r>
                      <a:endParaRPr lang="de-DE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Seid auf der Hut, 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→ damit ihr nicht </a:t>
                      </a:r>
                      <a:r>
                        <a:rPr lang="de-DE" sz="2000" b="1" cap="all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aus der Festigkeit fallt 3,17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  <a:tr h="57112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BeFleissigt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euch,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… fest zu</a:t>
                      </a:r>
                      <a:r>
                        <a:rPr lang="de-DE" sz="2000" b="1" cap="all" baseline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machen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1,5.10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rechte Ehrfurcht </a:t>
                      </a:r>
                      <a:endParaRPr lang="de-DE" sz="2000" b="1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ea typeface="Times New Roman"/>
                        </a:rPr>
                        <a:t>1,6f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BeFleissigt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euch</a:t>
                      </a:r>
                      <a:r>
                        <a:rPr lang="de-DE" sz="2000" b="1" cap="all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… 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3,14</a:t>
                      </a:r>
                      <a:endParaRPr lang="de-DE" sz="2000" b="1" cap="all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rechte </a:t>
                      </a:r>
                      <a:endParaRPr lang="de-DE" sz="2000" b="1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ea typeface="Times New Roman"/>
                        </a:rPr>
                        <a:t>Ehrfurcht </a:t>
                      </a: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3,11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3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6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13043"/>
              </p:ext>
            </p:extLst>
          </p:nvPr>
        </p:nvGraphicFramePr>
        <p:xfrm>
          <a:off x="0" y="44624"/>
          <a:ext cx="9144002" cy="695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1800200"/>
                <a:gridCol w="1800202"/>
                <a:gridCol w="2016224"/>
                <a:gridCol w="1763688"/>
              </a:tblGrid>
              <a:tr h="85669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1,5-11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1,12-21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IV. Teil</a:t>
                      </a:r>
                      <a:r>
                        <a:rPr lang="de-DE" sz="2800" b="1" baseline="0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2,1-22</a:t>
                      </a:r>
                      <a:endParaRPr lang="de-DE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3,1-10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VI. 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3,11-17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8129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Reicht dar  1,5  </a:t>
                      </a:r>
                      <a:endParaRPr lang="de-DE" sz="2000" b="1" cap="all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→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nicht </a:t>
                      </a: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strau-cheln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1,10</a:t>
                      </a:r>
                      <a:endParaRPr lang="de-DE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AT-Propheten und 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NT-Apostel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Achtet darauf!</a:t>
                      </a:r>
                      <a:r>
                        <a:rPr lang="de-DE" sz="2000" b="1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de-DE" sz="2000" b="1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1,19</a:t>
                      </a:r>
                      <a:endParaRPr lang="de-DE" sz="20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AT-Propheten und 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NT-Apostel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Gedenkt! 3,2</a:t>
                      </a:r>
                      <a:endParaRPr lang="de-DE" sz="20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Seid auf der Hut, 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→ damit ihr nicht </a:t>
                      </a:r>
                      <a:r>
                        <a:rPr lang="de-DE" sz="2000" b="1" cap="all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aus der Festigkeit fallt 3,17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  <a:tr h="57112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BeFleissigt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euch,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… fest zu</a:t>
                      </a:r>
                      <a:r>
                        <a:rPr lang="de-DE" sz="2000" b="1" cap="all" baseline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machen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 1,5.10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rechte Ehrfurcht </a:t>
                      </a:r>
                      <a:endParaRPr lang="de-DE" sz="2000" b="1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ea typeface="Times New Roman"/>
                        </a:rPr>
                        <a:t>1,6f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i="1" dirty="0">
                          <a:effectLst/>
                          <a:latin typeface="Arial"/>
                          <a:ea typeface="Times New Roman"/>
                        </a:rPr>
                        <a:t>rufe durch Erinnern </a:t>
                      </a:r>
                      <a:endParaRPr lang="de-DE" sz="2000" b="1" i="1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i="1" dirty="0" smtClean="0">
                          <a:effectLst/>
                          <a:latin typeface="Arial"/>
                          <a:ea typeface="Times New Roman"/>
                        </a:rPr>
                        <a:t>ganz </a:t>
                      </a:r>
                      <a:r>
                        <a:rPr lang="de-DE" sz="2000" b="1" i="1" dirty="0">
                          <a:effectLst/>
                          <a:latin typeface="Arial"/>
                          <a:ea typeface="Times New Roman"/>
                        </a:rPr>
                        <a:t>wach 1,13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i="1" dirty="0" smtClean="0">
                          <a:effectLst/>
                          <a:latin typeface="Arial"/>
                          <a:ea typeface="Times New Roman"/>
                        </a:rPr>
                        <a:t>durch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i="1" dirty="0" smtClean="0">
                          <a:effectLst/>
                          <a:latin typeface="Arial"/>
                          <a:ea typeface="Times New Roman"/>
                        </a:rPr>
                        <a:t>Erinnern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i="1" dirty="0" smtClean="0">
                          <a:effectLst/>
                          <a:latin typeface="Arial"/>
                          <a:ea typeface="Times New Roman"/>
                        </a:rPr>
                        <a:t>ganz </a:t>
                      </a:r>
                      <a:r>
                        <a:rPr lang="de-DE" sz="2000" b="1" i="1" dirty="0">
                          <a:effectLst/>
                          <a:latin typeface="Arial"/>
                          <a:ea typeface="Times New Roman"/>
                        </a:rPr>
                        <a:t>wach zu rufen 3,1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cap="all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BeFleissigt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euch</a:t>
                      </a:r>
                      <a:r>
                        <a:rPr lang="de-DE" sz="2000" b="1" cap="all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 … </a:t>
                      </a:r>
                      <a:r>
                        <a:rPr lang="de-DE" sz="2000" b="1" cap="all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</a:rPr>
                        <a:t>3,14</a:t>
                      </a:r>
                      <a:endParaRPr lang="de-DE" sz="2000" b="1" cap="all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de-DE" sz="20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rechte </a:t>
                      </a:r>
                      <a:endParaRPr lang="de-DE" sz="2000" b="1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Arial"/>
                          <a:ea typeface="Times New Roman"/>
                        </a:rPr>
                        <a:t>Ehrfurcht </a:t>
                      </a: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3,11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83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bis </a:t>
                      </a:r>
                      <a:endParaRPr lang="de-DE" sz="20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der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Tag anbricht </a:t>
                      </a:r>
                      <a:endParaRPr lang="de-DE" sz="20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  <a:latin typeface="Arial"/>
                          <a:ea typeface="Times New Roman"/>
                        </a:rPr>
                        <a:t>1,19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der Tag des Herrn </a:t>
                      </a:r>
                      <a:endParaRPr lang="de-DE" sz="2000" b="1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wird kommen</a:t>
                      </a:r>
                      <a:r>
                        <a:rPr lang="de-DE" sz="2000" dirty="0" smtClean="0">
                          <a:effectLst/>
                          <a:latin typeface="Arial"/>
                          <a:ea typeface="Times New Roman"/>
                        </a:rPr>
                        <a:t> 3,7</a:t>
                      </a: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6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617231"/>
              </p:ext>
            </p:extLst>
          </p:nvPr>
        </p:nvGraphicFramePr>
        <p:xfrm>
          <a:off x="0" y="44624"/>
          <a:ext cx="9144001" cy="725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1800200"/>
                <a:gridCol w="1800201"/>
                <a:gridCol w="2016224"/>
                <a:gridCol w="1763688"/>
              </a:tblGrid>
              <a:tr h="85669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1,5-11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1,12-21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IV. Teil</a:t>
                      </a:r>
                      <a:r>
                        <a:rPr lang="de-DE" sz="2800" b="1" baseline="0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2800" b="1" dirty="0" smtClean="0">
                          <a:solidFill>
                            <a:srgbClr val="FFC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2,1-22</a:t>
                      </a:r>
                      <a:endParaRPr lang="de-DE" sz="1400" b="1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3,1-10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VI. Teil 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800" b="1" dirty="0">
                          <a:solidFill>
                            <a:srgbClr val="FFFF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3,11-17</a:t>
                      </a:r>
                      <a:endParaRPr lang="de-DE" sz="1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8129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Aufruf</a:t>
                      </a:r>
                      <a:r>
                        <a:rPr lang="de-DE" sz="2000" b="1" u="sng" dirty="0">
                          <a:effectLst/>
                          <a:latin typeface="Arial"/>
                          <a:ea typeface="Times New Roman"/>
                        </a:rPr>
                        <a:t> zu </a:t>
                      </a:r>
                      <a:r>
                        <a:rPr lang="de-DE" sz="2000" b="1" u="sng" dirty="0" smtClean="0">
                          <a:effectLst/>
                          <a:latin typeface="Arial"/>
                          <a:ea typeface="Times New Roman"/>
                        </a:rPr>
                        <a:t>geistlichem Fortschreiten </a:t>
                      </a: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angesichts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des ewigen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König-reiches 1,11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Arial"/>
                          <a:ea typeface="Times New Roman"/>
                        </a:rPr>
                        <a:t>Die rechte Botschaft</a:t>
                      </a:r>
                      <a:endParaRPr lang="de-DE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1,16: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Nicht  </a:t>
                      </a:r>
                      <a:r>
                        <a:rPr lang="de-DE" sz="2400" b="1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Märchen!</a:t>
                      </a:r>
                      <a:endParaRPr lang="de-DE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Falsche Botschafter</a:t>
                      </a:r>
                      <a:endParaRPr lang="de-DE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Arial"/>
                          <a:ea typeface="Times New Roman"/>
                        </a:rPr>
                        <a:t>Die rechte Botschaft</a:t>
                      </a:r>
                      <a:endParaRPr lang="de-DE" sz="24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3,3-4: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Spötter</a:t>
                      </a:r>
                      <a:r>
                        <a:rPr lang="de-DE" sz="2400" b="1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: „</a:t>
                      </a:r>
                      <a:r>
                        <a:rPr lang="de-DE" sz="2400" b="1" dirty="0">
                          <a:solidFill>
                            <a:srgbClr val="008000"/>
                          </a:solidFill>
                          <a:effectLst/>
                          <a:latin typeface="Arial"/>
                          <a:ea typeface="Times New Roman"/>
                        </a:rPr>
                        <a:t>Märchen!“</a:t>
                      </a:r>
                      <a:endParaRPr lang="de-DE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Aufruf</a:t>
                      </a:r>
                      <a:r>
                        <a:rPr lang="de-DE" sz="2000" b="1" u="sng" dirty="0">
                          <a:effectLst/>
                          <a:latin typeface="Arial"/>
                          <a:ea typeface="Times New Roman"/>
                        </a:rPr>
                        <a:t> zu rechtem Verhalten </a:t>
                      </a: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angesichts </a:t>
                      </a:r>
                      <a:r>
                        <a:rPr lang="de-DE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der</a:t>
                      </a: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neuen Himmel und </a:t>
                      </a:r>
                      <a:r>
                        <a:rPr lang="de-DE" sz="2000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</a:rPr>
                        <a:t>Erde 3,13</a:t>
                      </a:r>
                      <a:endParaRPr lang="de-DE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  <a:tr h="73441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Gott hat eingegriffen </a:t>
                      </a:r>
                      <a:r>
                        <a:rPr lang="de-DE" sz="2000" b="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de-DE" sz="2000" b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Berg)   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000" b="0" dirty="0" smtClean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000" b="0" dirty="0" smtClean="0">
                        <a:solidFill>
                          <a:srgbClr val="C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und </a:t>
                      </a:r>
                      <a:r>
                        <a:rPr lang="de-DE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wird eingreifen!</a:t>
                      </a:r>
                      <a:endParaRPr lang="de-DE" sz="20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Gott hat </a:t>
                      </a:r>
                      <a:r>
                        <a:rPr lang="de-DE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eingegriffen</a:t>
                      </a: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i="1" dirty="0" smtClean="0">
                          <a:effectLst/>
                          <a:latin typeface="+mn-lt"/>
                          <a:ea typeface="Times New Roman"/>
                        </a:rPr>
                        <a:t>3 Belege aus der</a:t>
                      </a:r>
                      <a:r>
                        <a:rPr lang="de-DE" sz="2000" b="1" i="1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de-DE" sz="2000" b="1" i="1" dirty="0" smtClean="0">
                          <a:effectLst/>
                          <a:latin typeface="+mn-lt"/>
                          <a:ea typeface="Times New Roman"/>
                        </a:rPr>
                        <a:t>Geschichte:</a:t>
                      </a:r>
                      <a:endParaRPr lang="de-DE" sz="2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de-DE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Fall der Engel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Flut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Sodom</a:t>
                      </a:r>
                      <a:r>
                        <a:rPr lang="de-DE" sz="20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de-DE" sz="20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Gott hat eingegriffen </a:t>
                      </a:r>
                      <a:endParaRPr lang="de-DE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</a:rPr>
                        <a:t>(damalige Welt überflutet)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und </a:t>
                      </a:r>
                      <a:r>
                        <a:rPr lang="de-DE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wird eingreifen!</a:t>
                      </a:r>
                      <a:endParaRPr lang="de-DE" sz="20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129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cap="all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Gewissheit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de-DE" sz="20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der </a:t>
                      </a:r>
                      <a:r>
                        <a:rPr lang="de-DE" sz="2000" b="1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zukünfti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-gen </a:t>
                      </a:r>
                      <a:r>
                        <a:rPr lang="de-DE" sz="20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Ankunft Christi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1,16</a:t>
                      </a:r>
                      <a:endParaRPr lang="de-DE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000" b="0" i="1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cap="all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Gewissheit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de-DE" sz="20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des </a:t>
                      </a:r>
                      <a:r>
                        <a:rPr lang="de-DE" sz="20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zukünfti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-gen </a:t>
                      </a:r>
                      <a:r>
                        <a:rPr lang="de-DE" sz="2000" b="1" u="sng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Gerichts bei Christi Ankunft </a:t>
                      </a:r>
                      <a:r>
                        <a:rPr lang="de-DE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3,4</a:t>
                      </a:r>
                      <a:endParaRPr lang="de-DE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b="0" cap="all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dirty="0" smtClean="0">
                <a:solidFill>
                  <a:srgbClr val="00B0F0"/>
                </a:solidFill>
                <a:effectLst/>
              </a:rPr>
              <a:t>I. Briefeingang 1,1-4 </a:t>
            </a:r>
            <a:r>
              <a:rPr lang="de-DE" sz="2400" b="0" dirty="0" smtClean="0">
                <a:effectLst/>
              </a:rPr>
              <a:t>(mit </a:t>
            </a:r>
            <a:r>
              <a:rPr lang="de-DE" sz="2400" b="0" dirty="0">
                <a:effectLst/>
              </a:rPr>
              <a:t>Hinweis auf die kostbare Glaubensgrundlage</a:t>
            </a:r>
            <a:r>
              <a:rPr lang="de-DE" sz="2400" b="0" dirty="0" smtClean="0">
                <a:effectLst/>
              </a:rPr>
              <a:t>)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1. Der Grüßende </a:t>
            </a:r>
            <a:endParaRPr lang="de-DE" dirty="0" smtClean="0">
              <a:effectLst/>
            </a:endParaRPr>
          </a:p>
          <a:p>
            <a:pPr lvl="2"/>
            <a:r>
              <a:rPr lang="de-DE" dirty="0" smtClean="0">
                <a:effectLst/>
              </a:rPr>
              <a:t>ist</a:t>
            </a:r>
            <a:r>
              <a:rPr lang="de-DE" b="0" dirty="0" smtClean="0">
                <a:effectLst/>
              </a:rPr>
              <a:t> </a:t>
            </a:r>
            <a:r>
              <a:rPr lang="de-DE" b="0" dirty="0">
                <a:effectLst/>
              </a:rPr>
              <a:t>mit den Gegrüßten ein </a:t>
            </a:r>
            <a:r>
              <a:rPr lang="de-DE" dirty="0">
                <a:effectLst/>
              </a:rPr>
              <a:t>Teilhaber des kostbaren </a:t>
            </a:r>
            <a:r>
              <a:rPr lang="de-DE" dirty="0" smtClean="0">
                <a:effectLst/>
              </a:rPr>
              <a:t>Glaubens. 1,1A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2. Die Gegrüßten </a:t>
            </a:r>
            <a:endParaRPr lang="de-DE" dirty="0" smtClean="0">
              <a:effectLst/>
            </a:endParaRPr>
          </a:p>
          <a:p>
            <a:pPr lvl="2"/>
            <a:r>
              <a:rPr lang="de-DE" dirty="0" smtClean="0">
                <a:effectLst/>
              </a:rPr>
              <a:t>haben </a:t>
            </a:r>
            <a:r>
              <a:rPr lang="de-DE" dirty="0">
                <a:effectLst/>
              </a:rPr>
              <a:t>einen kostbaren Glauben </a:t>
            </a:r>
            <a:r>
              <a:rPr lang="de-DE" dirty="0" smtClean="0">
                <a:effectLst/>
              </a:rPr>
              <a:t>bekommen. 1,1M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3. Das Grußwort </a:t>
            </a:r>
            <a:endParaRPr lang="de-DE" dirty="0" smtClean="0">
              <a:effectLst/>
            </a:endParaRPr>
          </a:p>
          <a:p>
            <a:pPr lvl="2"/>
            <a:r>
              <a:rPr lang="de-DE" b="0" dirty="0">
                <a:effectLst/>
              </a:rPr>
              <a:t>i</a:t>
            </a:r>
            <a:r>
              <a:rPr lang="de-DE" b="0" dirty="0" smtClean="0">
                <a:effectLst/>
              </a:rPr>
              <a:t>st ein </a:t>
            </a:r>
            <a:r>
              <a:rPr lang="de-DE" b="0" dirty="0">
                <a:effectLst/>
              </a:rPr>
              <a:t>Gebetswunsch </a:t>
            </a:r>
            <a:r>
              <a:rPr lang="de-DE" dirty="0">
                <a:effectLst/>
              </a:rPr>
              <a:t>zur Vermehrung von Gnade und </a:t>
            </a:r>
            <a:r>
              <a:rPr lang="de-DE" dirty="0" smtClean="0">
                <a:effectLst/>
              </a:rPr>
              <a:t>Friede</a:t>
            </a:r>
            <a:r>
              <a:rPr lang="de-DE" b="0" dirty="0">
                <a:effectLst/>
              </a:rPr>
              <a:t> </a:t>
            </a:r>
            <a:r>
              <a:rPr lang="de-DE" dirty="0" smtClean="0">
                <a:effectLst/>
              </a:rPr>
              <a:t>1,2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43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dirty="0" smtClean="0">
                <a:solidFill>
                  <a:srgbClr val="00B0F0"/>
                </a:solidFill>
                <a:effectLst/>
              </a:rPr>
              <a:t>I. Briefeingang 1,1-4 </a:t>
            </a:r>
            <a:r>
              <a:rPr lang="de-DE" sz="2400" b="0" dirty="0" smtClean="0">
                <a:effectLst/>
              </a:rPr>
              <a:t>(mit </a:t>
            </a:r>
            <a:r>
              <a:rPr lang="de-DE" sz="2400" b="0" dirty="0">
                <a:effectLst/>
              </a:rPr>
              <a:t>Hinweis auf die kostbare Glaubensgrundlage</a:t>
            </a:r>
            <a:r>
              <a:rPr lang="de-DE" sz="2400" b="0" dirty="0" smtClean="0">
                <a:effectLst/>
              </a:rPr>
              <a:t>)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1. Der Grüßende </a:t>
            </a:r>
          </a:p>
          <a:p>
            <a:pPr lvl="2"/>
            <a:r>
              <a:rPr lang="de-DE" dirty="0">
                <a:effectLst/>
              </a:rPr>
              <a:t>ist</a:t>
            </a:r>
            <a:r>
              <a:rPr lang="de-DE" b="0" dirty="0">
                <a:effectLst/>
              </a:rPr>
              <a:t> mit den Gegrüßten ein </a:t>
            </a:r>
            <a:r>
              <a:rPr lang="de-DE" dirty="0">
                <a:effectLst/>
              </a:rPr>
              <a:t>Teilhaber des kostbaren Glaubens. 1,1A</a:t>
            </a:r>
          </a:p>
          <a:p>
            <a:pPr lvl="1"/>
            <a:r>
              <a:rPr lang="de-DE" dirty="0">
                <a:effectLst/>
              </a:rPr>
              <a:t>2. Die Gegrüßten </a:t>
            </a:r>
          </a:p>
          <a:p>
            <a:pPr lvl="2"/>
            <a:r>
              <a:rPr lang="de-DE" dirty="0">
                <a:effectLst/>
              </a:rPr>
              <a:t>haben einen kostbaren Glauben bekommen. 1,1M</a:t>
            </a:r>
          </a:p>
          <a:p>
            <a:pPr lvl="1"/>
            <a:r>
              <a:rPr lang="de-DE" dirty="0">
                <a:effectLst/>
              </a:rPr>
              <a:t>3. Das Grußwort </a:t>
            </a:r>
          </a:p>
          <a:p>
            <a:pPr lvl="2"/>
            <a:r>
              <a:rPr lang="de-DE" b="0" dirty="0">
                <a:effectLst/>
              </a:rPr>
              <a:t>ist ein Gebetswunsch </a:t>
            </a:r>
            <a:r>
              <a:rPr lang="de-DE" dirty="0">
                <a:effectLst/>
              </a:rPr>
              <a:t>zur Vermehrung von Gnade und Friede</a:t>
            </a:r>
            <a:r>
              <a:rPr lang="de-DE" b="0" dirty="0">
                <a:effectLst/>
              </a:rPr>
              <a:t> </a:t>
            </a:r>
            <a:r>
              <a:rPr lang="de-DE" dirty="0">
                <a:effectLst/>
              </a:rPr>
              <a:t>1,2</a:t>
            </a:r>
          </a:p>
          <a:p>
            <a:pPr lvl="1"/>
            <a:r>
              <a:rPr lang="de-DE" dirty="0" smtClean="0">
                <a:effectLst/>
              </a:rPr>
              <a:t>4</a:t>
            </a:r>
            <a:r>
              <a:rPr lang="de-DE" dirty="0">
                <a:effectLst/>
              </a:rPr>
              <a:t>. </a:t>
            </a:r>
            <a:r>
              <a:rPr lang="de-DE" dirty="0" smtClean="0">
                <a:effectLst/>
              </a:rPr>
              <a:t>Die Erweiterung </a:t>
            </a:r>
            <a:r>
              <a:rPr lang="de-DE" dirty="0">
                <a:effectLst/>
              </a:rPr>
              <a:t>des </a:t>
            </a:r>
            <a:r>
              <a:rPr lang="de-DE" dirty="0" smtClean="0">
                <a:effectLst/>
              </a:rPr>
              <a:t>Grußwortes: Über </a:t>
            </a:r>
            <a:r>
              <a:rPr lang="de-DE" dirty="0">
                <a:effectLst/>
              </a:rPr>
              <a:t>Inhalt und Basis unseres </a:t>
            </a:r>
            <a:r>
              <a:rPr lang="de-DE" dirty="0" smtClean="0">
                <a:effectLst/>
              </a:rPr>
              <a:t>Glaubens 1,3-4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a. </a:t>
            </a:r>
            <a:r>
              <a:rPr lang="de-DE" cap="all" dirty="0" smtClean="0">
                <a:effectLst/>
              </a:rPr>
              <a:t>alles </a:t>
            </a:r>
            <a:r>
              <a:rPr lang="de-DE" dirty="0" smtClean="0">
                <a:effectLst/>
              </a:rPr>
              <a:t> ist uns gegeben. (1,3</a:t>
            </a:r>
            <a:r>
              <a:rPr lang="de-DE" dirty="0">
                <a:effectLst/>
              </a:rPr>
              <a:t>)</a:t>
            </a:r>
          </a:p>
          <a:p>
            <a:pPr lvl="3"/>
            <a:r>
              <a:rPr lang="de-DE" dirty="0">
                <a:effectLst/>
              </a:rPr>
              <a:t>alles zum Leben </a:t>
            </a:r>
          </a:p>
          <a:p>
            <a:pPr lvl="3"/>
            <a:r>
              <a:rPr lang="de-DE" dirty="0">
                <a:effectLst/>
              </a:rPr>
              <a:t>alles zur rechten Ehrfurcht </a:t>
            </a:r>
          </a:p>
          <a:p>
            <a:pPr lvl="2"/>
            <a:r>
              <a:rPr lang="de-DE" dirty="0">
                <a:effectLst/>
              </a:rPr>
              <a:t>b. </a:t>
            </a:r>
            <a:r>
              <a:rPr lang="de-DE" dirty="0" smtClean="0">
                <a:effectLst/>
              </a:rPr>
              <a:t>Die größten u kostbarsten Verheißungen sind uns gegeben 1,4</a:t>
            </a:r>
            <a:endParaRPr lang="de-DE" dirty="0">
              <a:effectLst/>
            </a:endParaRPr>
          </a:p>
          <a:p>
            <a:pPr lvl="2"/>
            <a:r>
              <a:rPr lang="de-DE" dirty="0" smtClean="0">
                <a:effectLst/>
              </a:rPr>
              <a:t>c. Dieses alles durch die Erkenntnis Gottes in </a:t>
            </a:r>
            <a:r>
              <a:rPr lang="de-DE" dirty="0">
                <a:effectLst/>
              </a:rPr>
              <a:t>Jesus </a:t>
            </a:r>
            <a:r>
              <a:rPr lang="de-DE" dirty="0" smtClean="0">
                <a:effectLst/>
              </a:rPr>
              <a:t>Christus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381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II: </a:t>
            </a:r>
            <a:r>
              <a:rPr lang="de-DE" u="sng" dirty="0">
                <a:solidFill>
                  <a:srgbClr val="00B0F0"/>
                </a:solidFill>
                <a:effectLst/>
              </a:rPr>
              <a:t>Aufruf, auf dieser Glaubensgrundlage fortzuschreiten. K. 1,5-11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Ausgangspunkt </a:t>
            </a:r>
          </a:p>
          <a:p>
            <a:pPr lvl="1"/>
            <a:r>
              <a:rPr lang="de-DE" dirty="0">
                <a:effectLst/>
              </a:rPr>
              <a:t>B. Der Aufruf zu geistlichem </a:t>
            </a:r>
            <a:r>
              <a:rPr lang="de-DE" dirty="0" smtClean="0">
                <a:effectLst/>
              </a:rPr>
              <a:t>Fortschreiten 1,5A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C. </a:t>
            </a:r>
            <a:r>
              <a:rPr lang="de-DE" dirty="0" smtClean="0">
                <a:effectLst/>
              </a:rPr>
              <a:t>Bereiche 1,5M-7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Die „Tugend“</a:t>
            </a:r>
          </a:p>
          <a:p>
            <a:pPr lvl="2"/>
            <a:r>
              <a:rPr lang="de-DE" dirty="0">
                <a:effectLst/>
              </a:rPr>
              <a:t>Die Kenntnis</a:t>
            </a:r>
          </a:p>
          <a:p>
            <a:pPr lvl="2"/>
            <a:r>
              <a:rPr lang="de-DE" dirty="0">
                <a:effectLst/>
              </a:rPr>
              <a:t>Die Selbstbeherrschung</a:t>
            </a:r>
          </a:p>
          <a:p>
            <a:pPr lvl="2"/>
            <a:r>
              <a:rPr lang="de-DE" dirty="0">
                <a:effectLst/>
              </a:rPr>
              <a:t>Die Ausdauer</a:t>
            </a:r>
          </a:p>
          <a:p>
            <a:pPr lvl="2"/>
            <a:r>
              <a:rPr lang="de-DE" dirty="0">
                <a:effectLst/>
              </a:rPr>
              <a:t>Die rechte Ehrfurcht</a:t>
            </a:r>
          </a:p>
          <a:p>
            <a:pPr lvl="2"/>
            <a:r>
              <a:rPr lang="de-DE" dirty="0">
                <a:effectLst/>
              </a:rPr>
              <a:t>Die brüderliche Liebe</a:t>
            </a:r>
          </a:p>
          <a:p>
            <a:pPr lvl="2"/>
            <a:r>
              <a:rPr lang="de-DE" dirty="0" smtClean="0">
                <a:effectLst/>
              </a:rPr>
              <a:t>Die </a:t>
            </a:r>
            <a:r>
              <a:rPr lang="de-DE" dirty="0">
                <a:effectLst/>
              </a:rPr>
              <a:t>Liebe </a:t>
            </a:r>
          </a:p>
        </p:txBody>
      </p:sp>
    </p:spTree>
    <p:extLst>
      <p:ext uri="{BB962C8B-B14F-4D97-AF65-F5344CB8AC3E}">
        <p14:creationId xmlns:p14="http://schemas.microsoft.com/office/powerpoint/2010/main" val="191312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II: </a:t>
            </a:r>
            <a:r>
              <a:rPr lang="de-DE" u="sng" dirty="0">
                <a:solidFill>
                  <a:srgbClr val="00B0F0"/>
                </a:solidFill>
                <a:effectLst/>
              </a:rPr>
              <a:t>Aufruf, auf dieser Glaubensgrundlage fortzuschreiten. K. 1,5-11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Ausgangspunkt </a:t>
            </a:r>
          </a:p>
          <a:p>
            <a:pPr lvl="1"/>
            <a:r>
              <a:rPr lang="de-DE" dirty="0">
                <a:effectLst/>
              </a:rPr>
              <a:t>B. Der Aufruf zu geistlichem </a:t>
            </a:r>
            <a:r>
              <a:rPr lang="de-DE" dirty="0" smtClean="0">
                <a:effectLst/>
              </a:rPr>
              <a:t>Fortschreiten 1,5A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C. </a:t>
            </a:r>
            <a:r>
              <a:rPr lang="de-DE" dirty="0" smtClean="0">
                <a:effectLst/>
              </a:rPr>
              <a:t>Bereiche 1,5M-7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Die „Tugend“</a:t>
            </a:r>
          </a:p>
          <a:p>
            <a:pPr lvl="2"/>
            <a:r>
              <a:rPr lang="de-DE" dirty="0">
                <a:effectLst/>
              </a:rPr>
              <a:t>Die Kenntnis</a:t>
            </a:r>
          </a:p>
          <a:p>
            <a:pPr lvl="2"/>
            <a:r>
              <a:rPr lang="de-DE" dirty="0">
                <a:effectLst/>
              </a:rPr>
              <a:t>Die Selbstbeherrschung</a:t>
            </a:r>
          </a:p>
          <a:p>
            <a:pPr lvl="2"/>
            <a:r>
              <a:rPr lang="de-DE" dirty="0">
                <a:effectLst/>
              </a:rPr>
              <a:t>Die Ausdauer</a:t>
            </a:r>
          </a:p>
          <a:p>
            <a:pPr lvl="2"/>
            <a:r>
              <a:rPr lang="de-DE" dirty="0">
                <a:effectLst/>
              </a:rPr>
              <a:t>Die rechte </a:t>
            </a:r>
            <a:r>
              <a:rPr lang="de-DE" dirty="0" smtClean="0">
                <a:effectLst/>
              </a:rPr>
              <a:t>Ehrfurcht/Frömmigkeit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Die brüderliche Liebe</a:t>
            </a:r>
          </a:p>
          <a:p>
            <a:pPr lvl="2"/>
            <a:r>
              <a:rPr lang="de-DE" dirty="0" smtClean="0">
                <a:effectLst/>
              </a:rPr>
              <a:t>Die </a:t>
            </a:r>
            <a:r>
              <a:rPr lang="de-DE" dirty="0">
                <a:effectLst/>
              </a:rPr>
              <a:t>Liebe </a:t>
            </a:r>
          </a:p>
          <a:p>
            <a:pPr lvl="1"/>
            <a:r>
              <a:rPr lang="de-DE" dirty="0">
                <a:effectLst/>
              </a:rPr>
              <a:t>D. </a:t>
            </a:r>
            <a:r>
              <a:rPr lang="de-DE" dirty="0" smtClean="0">
                <a:effectLst/>
              </a:rPr>
              <a:t>Motivation 1,8-9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E. </a:t>
            </a:r>
            <a:r>
              <a:rPr lang="de-DE" dirty="0" smtClean="0">
                <a:effectLst/>
              </a:rPr>
              <a:t>Aufruf</a:t>
            </a:r>
            <a:r>
              <a:rPr lang="de-DE" dirty="0">
                <a:effectLst/>
              </a:rPr>
              <a:t>, mit Fleiß die Erwählung </a:t>
            </a:r>
            <a:r>
              <a:rPr lang="de-DE" dirty="0" smtClean="0">
                <a:effectLst/>
              </a:rPr>
              <a:t>festzumachen </a:t>
            </a:r>
            <a:r>
              <a:rPr lang="de-DE" dirty="0">
                <a:effectLst/>
              </a:rPr>
              <a:t>1,10A</a:t>
            </a:r>
          </a:p>
          <a:p>
            <a:pPr lvl="1"/>
            <a:r>
              <a:rPr lang="de-DE" dirty="0">
                <a:effectLst/>
              </a:rPr>
              <a:t>F. Weitere </a:t>
            </a:r>
            <a:r>
              <a:rPr lang="de-DE" dirty="0" smtClean="0">
                <a:effectLst/>
              </a:rPr>
              <a:t>Motivation 1,10M-11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876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Fortschritte </a:t>
            </a:r>
            <a:r>
              <a:rPr lang="de-CH" dirty="0" smtClean="0"/>
              <a:t>machen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dirty="0">
                <a:effectLst/>
              </a:rPr>
              <a:t>1,2: </a:t>
            </a:r>
            <a:r>
              <a:rPr lang="de-DE" b="0" dirty="0"/>
              <a:t>Gnade </a:t>
            </a:r>
            <a:r>
              <a:rPr lang="de-DE" b="0" dirty="0" smtClean="0"/>
              <a:t>sei </a:t>
            </a:r>
            <a:r>
              <a:rPr lang="de-DE" b="0" dirty="0"/>
              <a:t>euch ‹zuteil› und Friede [werde euch] </a:t>
            </a:r>
            <a:r>
              <a:rPr lang="de-DE" dirty="0">
                <a:solidFill>
                  <a:srgbClr val="FFC000"/>
                </a:solidFill>
              </a:rPr>
              <a:t>vermehrt</a:t>
            </a:r>
            <a:r>
              <a:rPr lang="de-DE" b="0" dirty="0"/>
              <a:t>– </a:t>
            </a:r>
            <a:r>
              <a:rPr lang="de-DE" dirty="0"/>
              <a:t>in Erkenntnis Gottes und Jesu, unseres </a:t>
            </a:r>
            <a:r>
              <a:rPr lang="de-DE" dirty="0" smtClean="0"/>
              <a:t>Herrn</a:t>
            </a:r>
            <a:r>
              <a:rPr lang="de-DE" b="0" dirty="0"/>
              <a:t> </a:t>
            </a:r>
            <a:endParaRPr lang="de-CH" b="0" dirty="0"/>
          </a:p>
          <a:p>
            <a:r>
              <a:rPr lang="de-DE" b="0" dirty="0" smtClean="0"/>
              <a:t>3,18: </a:t>
            </a:r>
            <a:r>
              <a:rPr lang="de-DE" dirty="0" smtClean="0">
                <a:solidFill>
                  <a:srgbClr val="FFC000"/>
                </a:solidFill>
              </a:rPr>
              <a:t>Wachst</a:t>
            </a:r>
            <a:r>
              <a:rPr lang="de-DE" b="0" dirty="0" smtClean="0"/>
              <a:t> </a:t>
            </a:r>
            <a:r>
              <a:rPr lang="de-DE" b="0" dirty="0"/>
              <a:t>aber </a:t>
            </a:r>
            <a:r>
              <a:rPr lang="de-DE" dirty="0"/>
              <a:t>in Gnade und Kenntnis unseres Herrn und Retters, Jesu Christi</a:t>
            </a:r>
            <a:r>
              <a:rPr lang="de-DE" b="0" dirty="0"/>
              <a:t>. Ihm ‹gebührt› die Herrlichkeit jetzt und </a:t>
            </a:r>
            <a:r>
              <a:rPr lang="de-DE" b="0" dirty="0" smtClean="0"/>
              <a:t>bis </a:t>
            </a:r>
            <a:r>
              <a:rPr lang="de-DE" b="0" dirty="0"/>
              <a:t>in den Tag der Ewigkeit*. Amen. </a:t>
            </a:r>
            <a:endParaRPr lang="de-DE" dirty="0" smtClean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III. </a:t>
            </a:r>
            <a:r>
              <a:rPr lang="de-DE" u="sng" dirty="0">
                <a:solidFill>
                  <a:srgbClr val="00B0F0"/>
                </a:solidFill>
                <a:effectLst/>
              </a:rPr>
              <a:t>Diese Glaubensgrundlage ist wichtig und zuverlässig, denn Gott hat gesprochen. K. 1,12-21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Die apostolische Botschaft ist wichtig und </a:t>
            </a:r>
            <a:r>
              <a:rPr lang="de-DE" dirty="0" smtClean="0">
                <a:effectLst/>
              </a:rPr>
              <a:t>nötig. 1,12-15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Sie ist nötig, obwohl die Empfänger sie </a:t>
            </a:r>
            <a:r>
              <a:rPr lang="de-DE" dirty="0" smtClean="0">
                <a:effectLst/>
              </a:rPr>
              <a:t>wissen. 1,12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Sie hilft wach zu bleiben </a:t>
            </a:r>
            <a:r>
              <a:rPr lang="de-DE" dirty="0" smtClean="0">
                <a:effectLst/>
              </a:rPr>
              <a:t>(bzw</a:t>
            </a:r>
            <a:r>
              <a:rPr lang="de-DE" dirty="0">
                <a:effectLst/>
              </a:rPr>
              <a:t>. zu </a:t>
            </a:r>
            <a:r>
              <a:rPr lang="de-DE" dirty="0" smtClean="0">
                <a:effectLst/>
              </a:rPr>
              <a:t>werden). 1,13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3. Sie ist wichtig und nötig für den nachapostolischen Verkündigungsdienst. </a:t>
            </a:r>
            <a:r>
              <a:rPr lang="de-DE" dirty="0" smtClean="0">
                <a:effectLst/>
              </a:rPr>
              <a:t>1,14-15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232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III. </a:t>
            </a:r>
            <a:r>
              <a:rPr lang="de-DE" u="sng" dirty="0">
                <a:solidFill>
                  <a:srgbClr val="00B0F0"/>
                </a:solidFill>
                <a:effectLst/>
              </a:rPr>
              <a:t>Diese Glaubensgrundlage ist wichtig und zuverlässig, denn Gott hat gesprochen. K. 1,12-21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Die apostolische Botschaft ist wichtig und </a:t>
            </a:r>
            <a:r>
              <a:rPr lang="de-DE" dirty="0" smtClean="0">
                <a:effectLst/>
              </a:rPr>
              <a:t>nötig. 1,12-15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Sie ist nötig, obwohl die Empfänger sie </a:t>
            </a:r>
            <a:r>
              <a:rPr lang="de-DE" dirty="0" smtClean="0">
                <a:effectLst/>
              </a:rPr>
              <a:t>wissen. 1,12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Sie hilft wach zu bleiben </a:t>
            </a:r>
            <a:r>
              <a:rPr lang="de-DE" dirty="0" smtClean="0">
                <a:effectLst/>
              </a:rPr>
              <a:t>(bzw</a:t>
            </a:r>
            <a:r>
              <a:rPr lang="de-DE" dirty="0">
                <a:effectLst/>
              </a:rPr>
              <a:t>. zu </a:t>
            </a:r>
            <a:r>
              <a:rPr lang="de-DE" dirty="0" smtClean="0">
                <a:effectLst/>
              </a:rPr>
              <a:t>werden). 1,13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3. Sie ist wichtig und nötig für den nachapostolischen Verkündigungsdienst. </a:t>
            </a:r>
            <a:r>
              <a:rPr lang="de-DE" dirty="0" smtClean="0">
                <a:effectLst/>
              </a:rPr>
              <a:t>1,14-15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B. Die apostolische Botschaft ist </a:t>
            </a:r>
            <a:r>
              <a:rPr lang="de-DE" dirty="0" smtClean="0">
                <a:effectLst/>
              </a:rPr>
              <a:t>zuverlässig. </a:t>
            </a:r>
            <a:r>
              <a:rPr lang="de-DE" dirty="0">
                <a:effectLst/>
              </a:rPr>
              <a:t>1,16-21</a:t>
            </a:r>
          </a:p>
          <a:p>
            <a:pPr lvl="2"/>
            <a:r>
              <a:rPr lang="de-DE" dirty="0">
                <a:effectLst/>
              </a:rPr>
              <a:t>1. Das Zeugnis der </a:t>
            </a:r>
            <a:r>
              <a:rPr lang="de-DE" dirty="0" err="1">
                <a:effectLst/>
              </a:rPr>
              <a:t>ntl</a:t>
            </a:r>
            <a:r>
              <a:rPr lang="de-DE" dirty="0">
                <a:effectLst/>
              </a:rPr>
              <a:t>. </a:t>
            </a:r>
            <a:r>
              <a:rPr lang="de-DE" dirty="0" smtClean="0">
                <a:effectLst/>
              </a:rPr>
              <a:t>Apostel 1,16-18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Das Zeugnis der atl. </a:t>
            </a:r>
            <a:r>
              <a:rPr lang="de-DE" dirty="0" smtClean="0">
                <a:effectLst/>
              </a:rPr>
              <a:t>Propheten 1,19-21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240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IV: </a:t>
            </a:r>
            <a:r>
              <a:rPr lang="de-DE" u="sng" dirty="0">
                <a:solidFill>
                  <a:srgbClr val="00B0F0"/>
                </a:solidFill>
                <a:effectLst/>
              </a:rPr>
              <a:t>Diese Glaubensgrundlage wird angefochten werden durch falsche Botschafter: K. 2,1-22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</a:t>
            </a:r>
            <a:r>
              <a:rPr lang="de-DE" dirty="0" smtClean="0">
                <a:effectLst/>
              </a:rPr>
              <a:t>Eine </a:t>
            </a:r>
            <a:r>
              <a:rPr lang="de-DE" dirty="0">
                <a:effectLst/>
              </a:rPr>
              <a:t>erste Beschreibung der falschen </a:t>
            </a:r>
            <a:r>
              <a:rPr lang="de-DE" dirty="0" smtClean="0">
                <a:effectLst/>
              </a:rPr>
              <a:t>Lehrer </a:t>
            </a:r>
            <a:r>
              <a:rPr lang="de-DE" dirty="0">
                <a:effectLst/>
              </a:rPr>
              <a:t>2,1-3</a:t>
            </a:r>
          </a:p>
          <a:p>
            <a:pPr lvl="2"/>
            <a:r>
              <a:rPr lang="de-DE" dirty="0">
                <a:effectLst/>
              </a:rPr>
              <a:t>1. Ihr </a:t>
            </a:r>
            <a:r>
              <a:rPr lang="de-DE" dirty="0" smtClean="0">
                <a:effectLst/>
              </a:rPr>
              <a:t>Auftreten 2,1A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Ihr dreifaches verkehrtes </a:t>
            </a:r>
            <a:r>
              <a:rPr lang="de-DE" dirty="0" smtClean="0">
                <a:effectLst/>
              </a:rPr>
              <a:t>Tun 2,1M-2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3. Ihr </a:t>
            </a:r>
            <a:r>
              <a:rPr lang="de-DE" dirty="0" smtClean="0">
                <a:effectLst/>
              </a:rPr>
              <a:t>Einfluss </a:t>
            </a:r>
            <a:r>
              <a:rPr lang="de-DE" dirty="0">
                <a:effectLst/>
              </a:rPr>
              <a:t>2,2E</a:t>
            </a:r>
          </a:p>
          <a:p>
            <a:pPr lvl="2"/>
            <a:r>
              <a:rPr lang="de-DE" dirty="0">
                <a:effectLst/>
              </a:rPr>
              <a:t>5. Ihr </a:t>
            </a:r>
            <a:r>
              <a:rPr lang="de-DE" dirty="0" smtClean="0">
                <a:effectLst/>
              </a:rPr>
              <a:t>Vorgehen</a:t>
            </a:r>
            <a:r>
              <a:rPr lang="de-DE" dirty="0">
                <a:effectLst/>
              </a:rPr>
              <a:t> </a:t>
            </a:r>
            <a:r>
              <a:rPr lang="de-DE" dirty="0" smtClean="0">
                <a:effectLst/>
              </a:rPr>
              <a:t>2,3A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6. Ihr bevorstehendes Gericht </a:t>
            </a:r>
            <a:r>
              <a:rPr lang="de-DE" dirty="0" smtClean="0">
                <a:effectLst/>
              </a:rPr>
              <a:t>2,3E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62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>
                <a:solidFill>
                  <a:srgbClr val="00B0F0"/>
                </a:solidFill>
                <a:effectLst/>
              </a:rPr>
              <a:t>IV: Diese Glaubensgrundlage wird angefochten werden durch falsche Botschafter: K. 2,1-22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Ein erste Beschreibung der falschen </a:t>
            </a:r>
            <a:r>
              <a:rPr lang="de-DE" dirty="0" smtClean="0">
                <a:effectLst/>
              </a:rPr>
              <a:t>Lehrer </a:t>
            </a:r>
            <a:r>
              <a:rPr lang="de-DE" dirty="0">
                <a:effectLst/>
              </a:rPr>
              <a:t>2,1-3</a:t>
            </a:r>
          </a:p>
          <a:p>
            <a:pPr lvl="2"/>
            <a:r>
              <a:rPr lang="de-DE" b="0" dirty="0">
                <a:effectLst/>
              </a:rPr>
              <a:t>1. Ihr Auftreten 2,1A</a:t>
            </a:r>
          </a:p>
          <a:p>
            <a:pPr lvl="2"/>
            <a:r>
              <a:rPr lang="de-DE" b="0" dirty="0">
                <a:effectLst/>
              </a:rPr>
              <a:t>2. Ihr dreifaches verkehrtes Tun 2,1M-2</a:t>
            </a:r>
          </a:p>
          <a:p>
            <a:pPr lvl="2"/>
            <a:r>
              <a:rPr lang="de-DE" b="0" dirty="0">
                <a:effectLst/>
              </a:rPr>
              <a:t>3. Ihr Einfluss 2,2E</a:t>
            </a:r>
          </a:p>
          <a:p>
            <a:pPr lvl="2"/>
            <a:r>
              <a:rPr lang="de-DE" b="0" dirty="0">
                <a:effectLst/>
              </a:rPr>
              <a:t>5. Ihr Vorgehen 2,3A</a:t>
            </a:r>
          </a:p>
          <a:p>
            <a:pPr lvl="2"/>
            <a:r>
              <a:rPr lang="de-DE" b="0" dirty="0">
                <a:effectLst/>
              </a:rPr>
              <a:t>6. Ihr bevorstehendes Gericht 2,3E</a:t>
            </a:r>
          </a:p>
          <a:p>
            <a:pPr lvl="1"/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Belege für die Gewissheit ihres Gerichtes: Gottes Handeln in der </a:t>
            </a:r>
            <a:r>
              <a:rPr lang="de-DE" dirty="0" smtClean="0">
                <a:effectLst/>
              </a:rPr>
              <a:t>Vergangenheit 2,4-9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Ein 1. </a:t>
            </a:r>
            <a:r>
              <a:rPr lang="de-DE" dirty="0" err="1" smtClean="0">
                <a:effectLst/>
              </a:rPr>
              <a:t>Bsp</a:t>
            </a:r>
            <a:r>
              <a:rPr lang="de-DE" dirty="0" smtClean="0">
                <a:effectLst/>
              </a:rPr>
              <a:t>: </a:t>
            </a:r>
            <a:r>
              <a:rPr lang="de-DE" dirty="0">
                <a:effectLst/>
              </a:rPr>
              <a:t>Gott verschonte die Engel, die sündigten, </a:t>
            </a:r>
            <a:r>
              <a:rPr lang="de-DE" dirty="0" smtClean="0">
                <a:effectLst/>
              </a:rPr>
              <a:t>nicht 2,4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Ein 2. Beispiel: Gott verschonte die alte Welt </a:t>
            </a:r>
            <a:r>
              <a:rPr lang="de-DE" dirty="0" smtClean="0">
                <a:effectLst/>
              </a:rPr>
              <a:t>nicht 2,5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3. Ein 3. Beispiel: Die Städte Sodom und </a:t>
            </a:r>
            <a:r>
              <a:rPr lang="de-DE" dirty="0" smtClean="0">
                <a:effectLst/>
              </a:rPr>
              <a:t>Gomorra 2,6-8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4. Schlussfolgerung: Ermutigung und </a:t>
            </a:r>
            <a:r>
              <a:rPr lang="de-DE" dirty="0" smtClean="0">
                <a:effectLst/>
              </a:rPr>
              <a:t>Warnung 2,9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999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>
                <a:solidFill>
                  <a:srgbClr val="00B0F0"/>
                </a:solidFill>
                <a:effectLst/>
              </a:rPr>
              <a:t>IV: Diese Glaubensgrundlage wird angefochten werden durch falsche Botschafter: K. 2,1-22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Ein erste Beschreibung der falschen </a:t>
            </a:r>
            <a:r>
              <a:rPr lang="de-DE" dirty="0" smtClean="0">
                <a:effectLst/>
              </a:rPr>
              <a:t>Lehrer 2,1-3</a:t>
            </a:r>
          </a:p>
          <a:p>
            <a:pPr lvl="1"/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Belege für die Gewissheit ihres Gerichtes: Gottes Handeln in der </a:t>
            </a:r>
            <a:r>
              <a:rPr lang="de-DE" dirty="0" smtClean="0">
                <a:effectLst/>
              </a:rPr>
              <a:t>Vergangenheit 2,4-9</a:t>
            </a:r>
            <a:endParaRPr lang="de-DE" dirty="0">
              <a:effectLst/>
            </a:endParaRPr>
          </a:p>
          <a:p>
            <a:pPr lvl="2"/>
            <a:r>
              <a:rPr lang="de-DE" b="0" dirty="0">
                <a:effectLst/>
              </a:rPr>
              <a:t>1. Ein 1. </a:t>
            </a:r>
            <a:r>
              <a:rPr lang="de-DE" b="0" dirty="0" err="1" smtClean="0">
                <a:effectLst/>
              </a:rPr>
              <a:t>Bsp</a:t>
            </a:r>
            <a:r>
              <a:rPr lang="de-DE" b="0" dirty="0" smtClean="0">
                <a:effectLst/>
              </a:rPr>
              <a:t>: </a:t>
            </a:r>
            <a:r>
              <a:rPr lang="de-DE" b="0" dirty="0">
                <a:effectLst/>
              </a:rPr>
              <a:t>Gott verschonte die Engel, die sündigten, </a:t>
            </a:r>
            <a:r>
              <a:rPr lang="de-DE" b="0" dirty="0" smtClean="0">
                <a:effectLst/>
              </a:rPr>
              <a:t>nicht 2,4</a:t>
            </a:r>
            <a:endParaRPr lang="de-DE" b="0" dirty="0">
              <a:effectLst/>
            </a:endParaRPr>
          </a:p>
          <a:p>
            <a:pPr lvl="2"/>
            <a:r>
              <a:rPr lang="de-DE" b="0" dirty="0">
                <a:effectLst/>
              </a:rPr>
              <a:t>2. Ein 2. Beispiel: Gott verschonte die alte Welt </a:t>
            </a:r>
            <a:r>
              <a:rPr lang="de-DE" b="0" dirty="0" smtClean="0">
                <a:effectLst/>
              </a:rPr>
              <a:t>nicht 2,5</a:t>
            </a:r>
            <a:endParaRPr lang="de-DE" b="0" dirty="0">
              <a:effectLst/>
            </a:endParaRPr>
          </a:p>
          <a:p>
            <a:pPr lvl="2"/>
            <a:r>
              <a:rPr lang="de-DE" b="0" dirty="0">
                <a:effectLst/>
              </a:rPr>
              <a:t>3. Ein 3. Beispiel: Die Städte Sodom und </a:t>
            </a:r>
            <a:r>
              <a:rPr lang="de-DE" b="0" dirty="0" smtClean="0">
                <a:effectLst/>
              </a:rPr>
              <a:t>Gomorra 2,6-8</a:t>
            </a:r>
            <a:endParaRPr lang="de-DE" b="0" dirty="0">
              <a:effectLst/>
            </a:endParaRPr>
          </a:p>
          <a:p>
            <a:pPr lvl="2"/>
            <a:r>
              <a:rPr lang="de-DE" b="0" dirty="0">
                <a:effectLst/>
              </a:rPr>
              <a:t>4. Schlussfolgerung: Ermutigung und </a:t>
            </a:r>
            <a:r>
              <a:rPr lang="de-DE" b="0" dirty="0" smtClean="0">
                <a:effectLst/>
              </a:rPr>
              <a:t>Warnung 2,9</a:t>
            </a:r>
            <a:endParaRPr lang="de-DE" b="0" dirty="0">
              <a:effectLst/>
            </a:endParaRPr>
          </a:p>
          <a:p>
            <a:pPr lvl="1"/>
            <a:r>
              <a:rPr lang="de-DE" smtClean="0">
                <a:effectLst/>
              </a:rPr>
              <a:t>C. Eine weitere Beschreibung der falschen Lehrer 2,10-22</a:t>
            </a:r>
          </a:p>
          <a:p>
            <a:pPr lvl="2"/>
            <a:r>
              <a:rPr lang="de-DE" smtClean="0">
                <a:effectLst/>
              </a:rPr>
              <a:t>1. Ihre Haltung: Fleischlich und respektlos 2,10-14</a:t>
            </a:r>
          </a:p>
          <a:p>
            <a:pPr lvl="2"/>
            <a:r>
              <a:rPr lang="de-DE" smtClean="0">
                <a:effectLst/>
              </a:rPr>
              <a:t>2. Ihr Irrweg 2,15A-17A</a:t>
            </a:r>
          </a:p>
          <a:p>
            <a:pPr lvl="2"/>
            <a:r>
              <a:rPr lang="de-DE" smtClean="0">
                <a:effectLst/>
              </a:rPr>
              <a:t>3. Ihre Gefährlichkeit 2,18‑19</a:t>
            </a:r>
          </a:p>
          <a:p>
            <a:pPr lvl="2"/>
            <a:r>
              <a:rPr lang="de-DE" smtClean="0">
                <a:effectLst/>
              </a:rPr>
              <a:t>4. Ihr schrecklicher Zustand 2,20-22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89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Trotz Anfeindung und scheinbarer Verzögerung wird Gottes Verheißung in Erfüllung gehen, denn Gott wird wieder „sprechen“. K. 3,1-10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Aufruf, auf die Botschaft der atl. Propheten und </a:t>
            </a:r>
            <a:r>
              <a:rPr lang="de-DE" dirty="0" err="1">
                <a:effectLst/>
              </a:rPr>
              <a:t>ntl</a:t>
            </a:r>
            <a:r>
              <a:rPr lang="de-DE" dirty="0">
                <a:effectLst/>
              </a:rPr>
              <a:t>.  Apostel zu </a:t>
            </a:r>
            <a:r>
              <a:rPr lang="de-DE" dirty="0" smtClean="0">
                <a:effectLst/>
              </a:rPr>
              <a:t>achten </a:t>
            </a:r>
            <a:r>
              <a:rPr lang="de-DE" dirty="0">
                <a:effectLst/>
              </a:rPr>
              <a:t>3,1-2</a:t>
            </a:r>
          </a:p>
          <a:p>
            <a:pPr lvl="1"/>
            <a:r>
              <a:rPr lang="de-DE" dirty="0">
                <a:effectLst/>
              </a:rPr>
              <a:t>B. Über das Auftreten von </a:t>
            </a:r>
            <a:r>
              <a:rPr lang="de-DE" dirty="0" smtClean="0">
                <a:effectLst/>
              </a:rPr>
              <a:t>Spöttern 3,3-4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Ihr </a:t>
            </a:r>
            <a:r>
              <a:rPr lang="de-DE" dirty="0" smtClean="0">
                <a:effectLst/>
              </a:rPr>
              <a:t>Auftreten 3,3A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Ihr falsches </a:t>
            </a:r>
            <a:r>
              <a:rPr lang="de-DE" dirty="0" smtClean="0">
                <a:effectLst/>
              </a:rPr>
              <a:t>Leben 3,3E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3. Ihre falsche </a:t>
            </a:r>
            <a:r>
              <a:rPr lang="de-DE" dirty="0" smtClean="0">
                <a:effectLst/>
              </a:rPr>
              <a:t>Lehre 3,4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29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Trotz Anfeindung und scheinbarer Verzögerung wird Gottes Verheißung in Erfüllung gehen, denn Gott wird wieder „sprechen“. K. 3,1-10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Aufruf, auf die Botschaft der atl. Propheten und </a:t>
            </a:r>
            <a:r>
              <a:rPr lang="de-DE" dirty="0" err="1">
                <a:effectLst/>
              </a:rPr>
              <a:t>ntl</a:t>
            </a:r>
            <a:r>
              <a:rPr lang="de-DE" dirty="0">
                <a:effectLst/>
              </a:rPr>
              <a:t>.  Apostel zu </a:t>
            </a:r>
            <a:r>
              <a:rPr lang="de-DE" dirty="0" smtClean="0">
                <a:effectLst/>
              </a:rPr>
              <a:t>achten </a:t>
            </a:r>
            <a:r>
              <a:rPr lang="de-DE" dirty="0">
                <a:effectLst/>
              </a:rPr>
              <a:t>3,1-2</a:t>
            </a:r>
          </a:p>
          <a:p>
            <a:pPr lvl="1"/>
            <a:r>
              <a:rPr lang="de-DE" dirty="0" smtClean="0">
                <a:effectLst/>
              </a:rPr>
              <a:t>B. Über das Auftreten von Spöttern 3,3-4</a:t>
            </a:r>
          </a:p>
          <a:p>
            <a:pPr lvl="2"/>
            <a:r>
              <a:rPr lang="de-DE" b="0" dirty="0">
                <a:effectLst/>
              </a:rPr>
              <a:t>1. Ihr Auftreten 3,3A</a:t>
            </a:r>
          </a:p>
          <a:p>
            <a:pPr lvl="2"/>
            <a:r>
              <a:rPr lang="de-DE" b="0" dirty="0">
                <a:effectLst/>
              </a:rPr>
              <a:t>2. Ihr falsches Leben 3,3E</a:t>
            </a:r>
          </a:p>
          <a:p>
            <a:pPr lvl="2"/>
            <a:r>
              <a:rPr lang="de-DE" b="0" dirty="0">
                <a:effectLst/>
              </a:rPr>
              <a:t>3. Ihre falsche Lehre </a:t>
            </a:r>
            <a:r>
              <a:rPr lang="de-DE" b="0" dirty="0" smtClean="0">
                <a:effectLst/>
              </a:rPr>
              <a:t>3,4</a:t>
            </a:r>
          </a:p>
          <a:p>
            <a:pPr lvl="1"/>
            <a:r>
              <a:rPr lang="de-DE" dirty="0" smtClean="0">
                <a:effectLst/>
              </a:rPr>
              <a:t>C</a:t>
            </a:r>
            <a:r>
              <a:rPr lang="de-DE" dirty="0">
                <a:effectLst/>
              </a:rPr>
              <a:t>. Über die Frage „Wird Gott überhaupt eingreifen</a:t>
            </a:r>
            <a:r>
              <a:rPr lang="de-DE" dirty="0" smtClean="0">
                <a:effectLst/>
              </a:rPr>
              <a:t>?“ 3,5-7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Die Kraft des Wort Gottes und die Unwissenheit der Spötter. </a:t>
            </a:r>
            <a:r>
              <a:rPr lang="de-DE" dirty="0" smtClean="0">
                <a:effectLst/>
              </a:rPr>
              <a:t>3,5-6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Die Kraft des Wortes Gottes in Verbindung mit </a:t>
            </a:r>
            <a:r>
              <a:rPr lang="de-DE" dirty="0" smtClean="0">
                <a:effectLst/>
              </a:rPr>
              <a:t>dem </a:t>
            </a:r>
            <a:r>
              <a:rPr lang="de-DE" dirty="0">
                <a:effectLst/>
              </a:rPr>
              <a:t>Untergang der </a:t>
            </a:r>
            <a:r>
              <a:rPr lang="de-DE" dirty="0" smtClean="0">
                <a:effectLst/>
              </a:rPr>
              <a:t>jetzigen Welt. 3,7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862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</a:t>
            </a:r>
            <a:r>
              <a:rPr lang="de-DE" u="sng" dirty="0">
                <a:solidFill>
                  <a:srgbClr val="00B0F0"/>
                </a:solidFill>
                <a:effectLst/>
              </a:rPr>
              <a:t>. Trotz Anfeindung und scheinbarer Verzögerung wird Gottes Verheißung in Erfüllung gehen, denn Gott wird wieder „sprechen“. K. 3,1-10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Aufruf, auf die Botschaft der atl. Propheten und </a:t>
            </a:r>
            <a:r>
              <a:rPr lang="de-DE" dirty="0" err="1">
                <a:effectLst/>
              </a:rPr>
              <a:t>ntl</a:t>
            </a:r>
            <a:r>
              <a:rPr lang="de-DE" dirty="0">
                <a:effectLst/>
              </a:rPr>
              <a:t>.  Apostel zu </a:t>
            </a:r>
            <a:r>
              <a:rPr lang="de-DE" dirty="0" smtClean="0">
                <a:effectLst/>
              </a:rPr>
              <a:t>achten </a:t>
            </a:r>
            <a:r>
              <a:rPr lang="de-DE" dirty="0">
                <a:effectLst/>
              </a:rPr>
              <a:t>3,1-2</a:t>
            </a:r>
          </a:p>
          <a:p>
            <a:pPr lvl="1"/>
            <a:r>
              <a:rPr lang="de-DE" dirty="0">
                <a:effectLst/>
              </a:rPr>
              <a:t>B. Über das Auftreten von </a:t>
            </a:r>
            <a:r>
              <a:rPr lang="de-DE" dirty="0" smtClean="0">
                <a:effectLst/>
              </a:rPr>
              <a:t>Spöttern 3,3-4</a:t>
            </a:r>
          </a:p>
          <a:p>
            <a:pPr lvl="2"/>
            <a:r>
              <a:rPr lang="de-DE" sz="2000" b="0" dirty="0">
                <a:effectLst/>
              </a:rPr>
              <a:t>1. Ihr Auftreten 3,3A</a:t>
            </a:r>
          </a:p>
          <a:p>
            <a:pPr lvl="2"/>
            <a:r>
              <a:rPr lang="de-DE" sz="2000" b="0" dirty="0">
                <a:effectLst/>
              </a:rPr>
              <a:t>2. Ihr falsches Leben 3,3E</a:t>
            </a:r>
          </a:p>
          <a:p>
            <a:pPr lvl="2"/>
            <a:r>
              <a:rPr lang="de-DE" sz="2000" b="0" dirty="0">
                <a:effectLst/>
              </a:rPr>
              <a:t>3. Ihre falsche Lehre </a:t>
            </a:r>
            <a:r>
              <a:rPr lang="de-DE" sz="2000" b="0" dirty="0" smtClean="0">
                <a:effectLst/>
              </a:rPr>
              <a:t>3,4</a:t>
            </a:r>
            <a:endParaRPr lang="de-DE" sz="2000" dirty="0" smtClean="0">
              <a:effectLst/>
            </a:endParaRPr>
          </a:p>
          <a:p>
            <a:pPr lvl="1"/>
            <a:r>
              <a:rPr lang="de-DE" dirty="0" smtClean="0">
                <a:effectLst/>
              </a:rPr>
              <a:t>C</a:t>
            </a:r>
            <a:r>
              <a:rPr lang="de-DE" dirty="0">
                <a:effectLst/>
              </a:rPr>
              <a:t>. Über die Frage „Wird Gott überhaupt eingreifen</a:t>
            </a:r>
            <a:r>
              <a:rPr lang="de-DE" dirty="0" smtClean="0">
                <a:effectLst/>
              </a:rPr>
              <a:t>?“ 3,5-7</a:t>
            </a:r>
            <a:endParaRPr lang="de-DE" dirty="0">
              <a:effectLst/>
            </a:endParaRPr>
          </a:p>
          <a:p>
            <a:pPr lvl="2"/>
            <a:r>
              <a:rPr lang="de-DE" sz="2000" b="0" dirty="0">
                <a:effectLst/>
              </a:rPr>
              <a:t>1. Die Kraft des Wort Gottes und die Unwissenheit der Spötter. </a:t>
            </a:r>
            <a:r>
              <a:rPr lang="de-DE" sz="2000" b="0" dirty="0" smtClean="0">
                <a:effectLst/>
              </a:rPr>
              <a:t>3,5-6</a:t>
            </a:r>
            <a:endParaRPr lang="de-DE" sz="2000" b="0" dirty="0">
              <a:effectLst/>
            </a:endParaRPr>
          </a:p>
          <a:p>
            <a:pPr lvl="2"/>
            <a:r>
              <a:rPr lang="de-DE" sz="2000" b="0" dirty="0">
                <a:effectLst/>
              </a:rPr>
              <a:t>2. Die Kraft des Wortes Gottes in Verbindung mit </a:t>
            </a:r>
            <a:r>
              <a:rPr lang="de-DE" sz="2000" b="0" dirty="0" smtClean="0">
                <a:effectLst/>
              </a:rPr>
              <a:t>d </a:t>
            </a:r>
            <a:r>
              <a:rPr lang="de-DE" sz="2000" b="0" dirty="0">
                <a:effectLst/>
              </a:rPr>
              <a:t>Untergang der jetzigen </a:t>
            </a:r>
            <a:r>
              <a:rPr lang="de-DE" sz="2000" b="0" dirty="0" smtClean="0">
                <a:effectLst/>
              </a:rPr>
              <a:t>Welt. 3,7</a:t>
            </a:r>
            <a:endParaRPr lang="de-DE" sz="2000" b="0" dirty="0">
              <a:effectLst/>
            </a:endParaRPr>
          </a:p>
          <a:p>
            <a:pPr lvl="1"/>
            <a:r>
              <a:rPr lang="de-DE" dirty="0">
                <a:effectLst/>
              </a:rPr>
              <a:t>D. Über die Frage: „Warum greift Gott noch nicht ein</a:t>
            </a:r>
            <a:r>
              <a:rPr lang="de-DE" dirty="0" smtClean="0">
                <a:effectLst/>
              </a:rPr>
              <a:t>?“ 3,8-10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1. Der Grund für die  Verzögerung des Tages des </a:t>
            </a:r>
            <a:r>
              <a:rPr lang="de-DE" dirty="0" smtClean="0">
                <a:effectLst/>
              </a:rPr>
              <a:t>Herrn</a:t>
            </a:r>
            <a:r>
              <a:rPr lang="de-DE" dirty="0">
                <a:effectLst/>
              </a:rPr>
              <a:t> </a:t>
            </a:r>
            <a:r>
              <a:rPr lang="de-DE" dirty="0" smtClean="0">
                <a:effectLst/>
              </a:rPr>
              <a:t> 3,8-9</a:t>
            </a:r>
            <a:endParaRPr lang="de-DE" dirty="0">
              <a:effectLst/>
            </a:endParaRPr>
          </a:p>
          <a:p>
            <a:pPr lvl="2"/>
            <a:r>
              <a:rPr lang="de-DE" dirty="0">
                <a:effectLst/>
              </a:rPr>
              <a:t>2. Das Kommen des Herrn. </a:t>
            </a:r>
            <a:r>
              <a:rPr lang="de-DE" dirty="0" smtClean="0">
                <a:effectLst/>
              </a:rPr>
              <a:t>3,10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0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VI. </a:t>
            </a:r>
            <a:r>
              <a:rPr lang="de-DE" u="sng" dirty="0">
                <a:solidFill>
                  <a:srgbClr val="00B0F0"/>
                </a:solidFill>
                <a:effectLst/>
              </a:rPr>
              <a:t>Angesichts dieser Wahrheiten gilt es sich entsprechend zu verhalten. K. 3,11-17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A. </a:t>
            </a:r>
            <a:r>
              <a:rPr lang="de-DE" dirty="0" smtClean="0">
                <a:effectLst/>
              </a:rPr>
              <a:t>Heilige Lebensführung und rechte Ehrfurcht 3,11-13</a:t>
            </a:r>
            <a:endParaRPr lang="de-DE" dirty="0">
              <a:effectLst/>
            </a:endParaRPr>
          </a:p>
          <a:p>
            <a:pPr lvl="2"/>
            <a:r>
              <a:rPr lang="de-DE" dirty="0" smtClean="0">
                <a:effectLst/>
              </a:rPr>
              <a:t>1. Motivation: Alles wird aufgelöst werden. 3,11A</a:t>
            </a:r>
          </a:p>
          <a:p>
            <a:pPr lvl="2"/>
            <a:r>
              <a:rPr lang="de-DE" dirty="0" smtClean="0">
                <a:effectLst/>
              </a:rPr>
              <a:t>2. Welcher Art die Leser sein sollen 3,11.12</a:t>
            </a:r>
          </a:p>
          <a:p>
            <a:pPr lvl="2"/>
            <a:r>
              <a:rPr lang="de-DE" dirty="0" smtClean="0">
                <a:effectLst/>
              </a:rPr>
              <a:t>3. Was die Leser tun sollen 3,12A</a:t>
            </a:r>
          </a:p>
          <a:p>
            <a:pPr lvl="2"/>
            <a:r>
              <a:rPr lang="de-DE" dirty="0" smtClean="0">
                <a:effectLst/>
              </a:rPr>
              <a:t>4. Zusätzliche Motivation 3,12.13</a:t>
            </a:r>
          </a:p>
          <a:p>
            <a:pPr lvl="1"/>
            <a:r>
              <a:rPr lang="de-DE" dirty="0" smtClean="0">
                <a:effectLst/>
              </a:rPr>
              <a:t>B</a:t>
            </a:r>
            <a:r>
              <a:rPr lang="de-DE" dirty="0">
                <a:effectLst/>
              </a:rPr>
              <a:t>. </a:t>
            </a:r>
            <a:r>
              <a:rPr lang="de-DE" dirty="0" smtClean="0">
                <a:effectLst/>
              </a:rPr>
              <a:t>Fleiß  </a:t>
            </a:r>
            <a:r>
              <a:rPr lang="de-DE" dirty="0">
                <a:effectLst/>
              </a:rPr>
              <a:t>3,14</a:t>
            </a:r>
          </a:p>
          <a:p>
            <a:pPr lvl="2"/>
            <a:r>
              <a:rPr lang="de-DE" dirty="0">
                <a:effectLst/>
              </a:rPr>
              <a:t>1. Die Anrede</a:t>
            </a:r>
          </a:p>
          <a:p>
            <a:pPr lvl="2"/>
            <a:r>
              <a:rPr lang="de-DE" dirty="0">
                <a:effectLst/>
              </a:rPr>
              <a:t>2. Der Zusammenhang: Warten</a:t>
            </a:r>
          </a:p>
          <a:p>
            <a:pPr lvl="2"/>
            <a:r>
              <a:rPr lang="de-DE" dirty="0" smtClean="0">
                <a:effectLst/>
              </a:rPr>
              <a:t>3. </a:t>
            </a:r>
            <a:r>
              <a:rPr lang="de-DE" dirty="0">
                <a:effectLst/>
              </a:rPr>
              <a:t>Die Haltung</a:t>
            </a:r>
          </a:p>
          <a:p>
            <a:pPr lvl="2"/>
            <a:r>
              <a:rPr lang="de-DE" dirty="0" smtClean="0">
                <a:effectLst/>
              </a:rPr>
              <a:t>4. </a:t>
            </a:r>
            <a:r>
              <a:rPr lang="de-DE" dirty="0">
                <a:effectLst/>
              </a:rPr>
              <a:t>Der Charakter</a:t>
            </a:r>
          </a:p>
          <a:p>
            <a:pPr lvl="1"/>
            <a:r>
              <a:rPr lang="de-DE" dirty="0">
                <a:effectLst/>
              </a:rPr>
              <a:t>C. </a:t>
            </a:r>
            <a:r>
              <a:rPr lang="de-DE" dirty="0" smtClean="0">
                <a:effectLst/>
              </a:rPr>
              <a:t>Rechtes Einschätzen der Geduld des Herrn 3,15.16</a:t>
            </a:r>
          </a:p>
          <a:p>
            <a:pPr lvl="1"/>
            <a:r>
              <a:rPr lang="de-DE" dirty="0">
                <a:effectLst/>
              </a:rPr>
              <a:t>D. </a:t>
            </a:r>
            <a:r>
              <a:rPr lang="de-DE" dirty="0" smtClean="0">
                <a:effectLst/>
              </a:rPr>
              <a:t>Wachsamkeit 3,17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1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VI. </a:t>
            </a:r>
            <a:r>
              <a:rPr lang="de-DE" u="sng" dirty="0">
                <a:solidFill>
                  <a:srgbClr val="00B0F0"/>
                </a:solidFill>
                <a:effectLst/>
              </a:rPr>
              <a:t>Angesichts dieser Wahrheiten gilt es sich entsprechend zu verhalten. K. 3,11-17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 smtClean="0">
                <a:effectLst/>
              </a:rPr>
              <a:t>D</a:t>
            </a:r>
            <a:r>
              <a:rPr lang="de-DE" dirty="0">
                <a:effectLst/>
              </a:rPr>
              <a:t>. Im </a:t>
            </a:r>
            <a:r>
              <a:rPr lang="de-DE" dirty="0" smtClean="0">
                <a:effectLst/>
              </a:rPr>
              <a:t>Blick auf die Verführer: Wachsamkeit 3,17</a:t>
            </a:r>
          </a:p>
          <a:p>
            <a:pPr lvl="2"/>
            <a:r>
              <a:rPr lang="de-DE" dirty="0">
                <a:effectLst/>
              </a:rPr>
              <a:t>1. Die Anrede</a:t>
            </a:r>
          </a:p>
          <a:p>
            <a:pPr lvl="2"/>
            <a:r>
              <a:rPr lang="de-DE" dirty="0">
                <a:effectLst/>
              </a:rPr>
              <a:t>2. Die Voraussetzung</a:t>
            </a:r>
          </a:p>
          <a:p>
            <a:pPr lvl="2"/>
            <a:r>
              <a:rPr lang="de-DE" dirty="0" smtClean="0">
                <a:effectLst/>
              </a:rPr>
              <a:t>3. </a:t>
            </a:r>
            <a:r>
              <a:rPr lang="de-DE" dirty="0">
                <a:effectLst/>
              </a:rPr>
              <a:t>Was zu tun ist</a:t>
            </a:r>
          </a:p>
          <a:p>
            <a:pPr lvl="2"/>
            <a:r>
              <a:rPr lang="de-DE" dirty="0" smtClean="0">
                <a:effectLst/>
              </a:rPr>
              <a:t>4. </a:t>
            </a:r>
            <a:r>
              <a:rPr lang="de-DE" dirty="0">
                <a:effectLst/>
              </a:rPr>
              <a:t>Zu welchem Zweck man sich hüten </a:t>
            </a:r>
            <a:r>
              <a:rPr lang="de-DE" dirty="0" smtClean="0">
                <a:effectLst/>
              </a:rPr>
              <a:t>soll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310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g</a:t>
            </a:r>
            <a:r>
              <a:rPr lang="de-CH" dirty="0" smtClean="0"/>
              <a:t>efestigt werden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ffectLst/>
              </a:rPr>
              <a:t>1,10 </a:t>
            </a:r>
            <a:r>
              <a:rPr lang="de-DE" dirty="0">
                <a:effectLst/>
              </a:rPr>
              <a:t>Deshalb, </a:t>
            </a:r>
            <a:r>
              <a:rPr lang="de-DE" dirty="0" smtClean="0">
                <a:effectLst/>
              </a:rPr>
              <a:t>.. </a:t>
            </a:r>
            <a:r>
              <a:rPr lang="de-DE" dirty="0">
                <a:effectLst/>
              </a:rPr>
              <a:t>befleißigt euch </a:t>
            </a:r>
            <a:r>
              <a:rPr lang="de-DE" dirty="0" smtClean="0">
                <a:effectLst/>
              </a:rPr>
              <a:t>… </a:t>
            </a:r>
            <a:r>
              <a:rPr lang="de-DE" dirty="0">
                <a:solidFill>
                  <a:srgbClr val="FFC000"/>
                </a:solidFill>
                <a:effectLst/>
              </a:rPr>
              <a:t>fest</a:t>
            </a:r>
            <a:r>
              <a:rPr lang="de-DE" dirty="0">
                <a:effectLst/>
              </a:rPr>
              <a:t> zu machen, </a:t>
            </a: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1,12 .. </a:t>
            </a:r>
            <a:r>
              <a:rPr lang="de-DE" dirty="0" smtClean="0">
                <a:solidFill>
                  <a:srgbClr val="FF3B3B"/>
                </a:solidFill>
                <a:effectLst/>
              </a:rPr>
              <a:t>gefestigt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effectLst/>
              </a:rPr>
              <a:t>worden seid in der </a:t>
            </a:r>
            <a:r>
              <a:rPr lang="de-DE" dirty="0" smtClean="0">
                <a:effectLst/>
              </a:rPr>
              <a:t>.. Wahrheit</a:t>
            </a:r>
          </a:p>
          <a:p>
            <a:r>
              <a:rPr lang="de-DE" dirty="0" smtClean="0">
                <a:effectLst/>
              </a:rPr>
              <a:t>1,19 Und wir </a:t>
            </a:r>
            <a:r>
              <a:rPr lang="de-DE" dirty="0">
                <a:effectLst/>
              </a:rPr>
              <a:t>haben </a:t>
            </a:r>
            <a:r>
              <a:rPr lang="de-DE" dirty="0">
                <a:solidFill>
                  <a:srgbClr val="FF3B3B"/>
                </a:solidFill>
                <a:effectLst/>
              </a:rPr>
              <a:t>fester</a:t>
            </a:r>
            <a:r>
              <a:rPr lang="de-DE" dirty="0">
                <a:effectLst/>
              </a:rPr>
              <a:t> das prophetische Wort</a:t>
            </a: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2,14 .. locken </a:t>
            </a:r>
            <a:r>
              <a:rPr lang="de-DE" dirty="0">
                <a:solidFill>
                  <a:srgbClr val="FF3B3B"/>
                </a:solidFill>
                <a:effectLst/>
              </a:rPr>
              <a:t>ungefestigte</a:t>
            </a:r>
            <a:r>
              <a:rPr lang="de-DE" dirty="0">
                <a:effectLst/>
              </a:rPr>
              <a:t> </a:t>
            </a:r>
            <a:r>
              <a:rPr lang="de-DE" dirty="0" smtClean="0">
                <a:effectLst/>
              </a:rPr>
              <a:t>Seelen</a:t>
            </a:r>
          </a:p>
          <a:p>
            <a:r>
              <a:rPr lang="de-DE" dirty="0" smtClean="0">
                <a:effectLst/>
              </a:rPr>
              <a:t>3,16: … Dinge, … die solche</a:t>
            </a:r>
            <a:r>
              <a:rPr lang="de-DE" dirty="0">
                <a:effectLst/>
              </a:rPr>
              <a:t>, die ungelehrt und </a:t>
            </a:r>
            <a:r>
              <a:rPr lang="de-DE" dirty="0">
                <a:solidFill>
                  <a:srgbClr val="FF3B3B"/>
                </a:solidFill>
                <a:effectLst/>
              </a:rPr>
              <a:t>ungefestigt</a:t>
            </a:r>
            <a:r>
              <a:rPr lang="de-DE" dirty="0">
                <a:effectLst/>
              </a:rPr>
              <a:t> sind, verdrehen</a:t>
            </a:r>
            <a:endParaRPr lang="de-DE" dirty="0" smtClean="0">
              <a:effectLst/>
            </a:endParaRPr>
          </a:p>
          <a:p>
            <a:r>
              <a:rPr lang="de-DE" dirty="0" smtClean="0">
                <a:effectLst/>
              </a:rPr>
              <a:t>3,17: Ihr </a:t>
            </a:r>
            <a:r>
              <a:rPr lang="de-DE" dirty="0">
                <a:effectLst/>
              </a:rPr>
              <a:t>also, Geliebte, </a:t>
            </a:r>
            <a:r>
              <a:rPr lang="de-DE" dirty="0" smtClean="0">
                <a:effectLst/>
              </a:rPr>
              <a:t>.. seid </a:t>
            </a:r>
            <a:r>
              <a:rPr lang="de-DE" dirty="0">
                <a:effectLst/>
              </a:rPr>
              <a:t>auf der Hut, damit ihr nicht </a:t>
            </a:r>
            <a:r>
              <a:rPr lang="de-DE" dirty="0" smtClean="0">
                <a:effectLst/>
              </a:rPr>
              <a:t>… weggeführt werdet und aus der .. </a:t>
            </a:r>
            <a:r>
              <a:rPr lang="de-DE" dirty="0" smtClean="0">
                <a:solidFill>
                  <a:srgbClr val="FF3B3B"/>
                </a:solidFill>
                <a:effectLst/>
              </a:rPr>
              <a:t>Festigkeit</a:t>
            </a:r>
            <a:r>
              <a:rPr lang="de-DE" dirty="0" smtClean="0">
                <a:effectLst/>
              </a:rPr>
              <a:t> fallt</a:t>
            </a:r>
            <a:endParaRPr lang="de-DE" dirty="0">
              <a:effectLst/>
            </a:endParaRPr>
          </a:p>
          <a:p>
            <a:endParaRPr lang="de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31301" cy="6856414"/>
          </a:xfrm>
        </p:spPr>
        <p:txBody>
          <a:bodyPr/>
          <a:lstStyle/>
          <a:p>
            <a:r>
              <a:rPr lang="de-DE" u="sng" dirty="0" smtClean="0">
                <a:solidFill>
                  <a:srgbClr val="00B0F0"/>
                </a:solidFill>
                <a:effectLst/>
              </a:rPr>
              <a:t>VII. Briefschluss</a:t>
            </a:r>
            <a:r>
              <a:rPr lang="de-DE" u="sng" dirty="0">
                <a:solidFill>
                  <a:srgbClr val="00B0F0"/>
                </a:solidFill>
                <a:effectLst/>
              </a:rPr>
              <a:t>: </a:t>
            </a:r>
            <a:r>
              <a:rPr lang="de-DE" sz="3200" dirty="0">
                <a:solidFill>
                  <a:srgbClr val="00B0F0"/>
                </a:solidFill>
                <a:effectLst/>
              </a:rPr>
              <a:t>Aufruf zum Wachstum in Gnade und Erkenntnis Christi </a:t>
            </a:r>
            <a:r>
              <a:rPr lang="de-DE" sz="3200" dirty="0" smtClean="0">
                <a:solidFill>
                  <a:srgbClr val="00B0F0"/>
                </a:solidFill>
                <a:effectLst/>
              </a:rPr>
              <a:t>3,18</a:t>
            </a:r>
            <a:endParaRPr lang="de-DE" dirty="0">
              <a:solidFill>
                <a:srgbClr val="00B0F0"/>
              </a:solidFill>
              <a:effectLst/>
            </a:endParaRPr>
          </a:p>
          <a:p>
            <a:pPr lvl="1"/>
            <a:r>
              <a:rPr lang="de-DE" dirty="0">
                <a:effectLst/>
              </a:rPr>
              <a:t>1. </a:t>
            </a:r>
            <a:r>
              <a:rPr lang="de-DE" dirty="0" smtClean="0">
                <a:effectLst/>
              </a:rPr>
              <a:t>Schlussaufruf 3,18A</a:t>
            </a:r>
            <a:endParaRPr lang="de-DE" dirty="0">
              <a:effectLst/>
            </a:endParaRPr>
          </a:p>
          <a:p>
            <a:pPr lvl="1"/>
            <a:r>
              <a:rPr lang="de-DE" dirty="0">
                <a:effectLst/>
              </a:rPr>
              <a:t>2. </a:t>
            </a:r>
            <a:r>
              <a:rPr lang="de-DE" dirty="0" smtClean="0">
                <a:effectLst/>
              </a:rPr>
              <a:t>Lobpreis 3,18E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611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ach gerufen werden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96752"/>
            <a:ext cx="9131301" cy="5659662"/>
          </a:xfrm>
        </p:spPr>
        <p:txBody>
          <a:bodyPr/>
          <a:lstStyle/>
          <a:p>
            <a:r>
              <a:rPr lang="de-DE" sz="2800" dirty="0">
                <a:effectLst/>
              </a:rPr>
              <a:t>1,12-15: „... weshalb ich es nicht unterlassen werde, euch immer </a:t>
            </a:r>
            <a:r>
              <a:rPr lang="de-DE" sz="2800" dirty="0">
                <a:solidFill>
                  <a:srgbClr val="00B0F0"/>
                </a:solidFill>
                <a:effectLst/>
              </a:rPr>
              <a:t>an diese Dinge zu erinnern</a:t>
            </a:r>
            <a:r>
              <a:rPr lang="de-DE" sz="2800" dirty="0">
                <a:effectLst/>
              </a:rPr>
              <a:t>, obwohl ihr sie wisst und gefestigt worden seid in der Wahrheit, </a:t>
            </a:r>
            <a:r>
              <a:rPr lang="de-DE" sz="2800" dirty="0" smtClean="0">
                <a:effectLst/>
              </a:rPr>
              <a:t>... </a:t>
            </a:r>
            <a:r>
              <a:rPr lang="de-DE" sz="2800" dirty="0">
                <a:effectLst/>
              </a:rPr>
              <a:t>Ich halte es aber für recht, solange ich in dieser Zeltwohnung bin, euch </a:t>
            </a:r>
            <a:r>
              <a:rPr lang="de-DE" sz="2800" dirty="0">
                <a:solidFill>
                  <a:srgbClr val="00B0F0"/>
                </a:solidFill>
                <a:effectLst/>
              </a:rPr>
              <a:t>durch Erinnern ganz wachzurufen</a:t>
            </a:r>
            <a:r>
              <a:rPr lang="de-DE" sz="2800" dirty="0">
                <a:effectLst/>
              </a:rPr>
              <a:t>, </a:t>
            </a:r>
            <a:r>
              <a:rPr lang="de-DE" sz="2800" dirty="0" smtClean="0">
                <a:effectLst/>
              </a:rPr>
              <a:t>... </a:t>
            </a:r>
            <a:r>
              <a:rPr lang="de-DE" sz="2800" dirty="0">
                <a:effectLst/>
              </a:rPr>
              <a:t>Ich werde beflissen sein, </a:t>
            </a:r>
            <a:r>
              <a:rPr lang="de-DE" sz="2800" dirty="0" smtClean="0">
                <a:effectLst/>
              </a:rPr>
              <a:t>sodass </a:t>
            </a:r>
            <a:r>
              <a:rPr lang="de-DE" sz="2800" dirty="0">
                <a:effectLst/>
              </a:rPr>
              <a:t>ihr auch jederzeit nach meinem Ausgang imstande seid, </a:t>
            </a:r>
            <a:r>
              <a:rPr lang="de-DE" sz="2800" dirty="0">
                <a:solidFill>
                  <a:srgbClr val="00B0F0"/>
                </a:solidFill>
                <a:effectLst/>
              </a:rPr>
              <a:t>diese Dinge in Erinnerung zu bringen</a:t>
            </a:r>
            <a:r>
              <a:rPr lang="de-DE" sz="2800" dirty="0">
                <a:effectLst/>
              </a:rPr>
              <a:t>.“</a:t>
            </a:r>
          </a:p>
          <a:p>
            <a:r>
              <a:rPr lang="de-DE" sz="2800" dirty="0">
                <a:effectLst/>
              </a:rPr>
              <a:t>3,1.2: „Diesen bereits zweiten Brief schreibe ich </a:t>
            </a:r>
            <a:r>
              <a:rPr lang="de-DE" sz="2800" dirty="0" smtClean="0">
                <a:effectLst/>
              </a:rPr>
              <a:t>..: </a:t>
            </a:r>
            <a:r>
              <a:rPr lang="de-DE" sz="2800" dirty="0">
                <a:effectLst/>
              </a:rPr>
              <a:t>Mit ihnen </a:t>
            </a:r>
            <a:r>
              <a:rPr lang="de-DE" sz="2800" b="0" dirty="0">
                <a:effectLst/>
              </a:rPr>
              <a:t>[den beiden Briefen]  </a:t>
            </a:r>
            <a:r>
              <a:rPr lang="de-DE" sz="2800" dirty="0">
                <a:solidFill>
                  <a:srgbClr val="00B0F0"/>
                </a:solidFill>
                <a:effectLst/>
              </a:rPr>
              <a:t>erinnere ich </a:t>
            </a:r>
            <a:r>
              <a:rPr lang="de-DE" sz="2800" dirty="0" smtClean="0">
                <a:solidFill>
                  <a:srgbClr val="00B0F0"/>
                </a:solidFill>
                <a:effectLst/>
              </a:rPr>
              <a:t>euch </a:t>
            </a:r>
            <a:r>
              <a:rPr lang="de-DE" sz="2800" dirty="0" smtClean="0">
                <a:effectLst/>
              </a:rPr>
              <a:t>‹und› </a:t>
            </a:r>
            <a:r>
              <a:rPr lang="de-DE" sz="2800" dirty="0">
                <a:solidFill>
                  <a:srgbClr val="00B0F0"/>
                </a:solidFill>
                <a:effectLst/>
              </a:rPr>
              <a:t>rufe ich euer lauteres Denken ganz wach</a:t>
            </a:r>
            <a:r>
              <a:rPr lang="de-DE" sz="2800" dirty="0">
                <a:effectLst/>
              </a:rPr>
              <a:t>, 2 </a:t>
            </a:r>
            <a:r>
              <a:rPr lang="de-DE" sz="2800" dirty="0">
                <a:solidFill>
                  <a:srgbClr val="00B0F0"/>
                </a:solidFill>
                <a:effectLst/>
              </a:rPr>
              <a:t>zu gedenken der Worte</a:t>
            </a:r>
            <a:r>
              <a:rPr lang="de-DE" sz="2800" dirty="0">
                <a:effectLst/>
              </a:rPr>
              <a:t>, die von den heiligen Propheten zuvor gesprochen wurden, und unseres, der Apostel des Herrn und Retters, Gebotes.“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6306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116632"/>
            <a:ext cx="8624094" cy="1512167"/>
          </a:xfrm>
        </p:spPr>
        <p:txBody>
          <a:bodyPr/>
          <a:lstStyle/>
          <a:p>
            <a:r>
              <a:rPr lang="de-DE" dirty="0" smtClean="0"/>
              <a:t>Gottes Wort in Erinnerung rufen →</a:t>
            </a:r>
            <a:br>
              <a:rPr lang="de-DE" dirty="0" smtClean="0"/>
            </a:br>
            <a:r>
              <a:rPr lang="de-DE" dirty="0" smtClean="0"/>
              <a:t>in der Botschaft Christi </a:t>
            </a:r>
            <a:r>
              <a:rPr lang="de-DE" dirty="0" smtClean="0">
                <a:solidFill>
                  <a:srgbClr val="FF3B3B"/>
                </a:solidFill>
              </a:rPr>
              <a:t>festigen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6537" y="1772816"/>
            <a:ext cx="8894764" cy="5083598"/>
          </a:xfrm>
        </p:spPr>
        <p:txBody>
          <a:bodyPr/>
          <a:lstStyle/>
          <a:p>
            <a:r>
              <a:rPr lang="de-DE" dirty="0">
                <a:effectLst/>
              </a:rPr>
              <a:t>Jh </a:t>
            </a:r>
            <a:r>
              <a:rPr lang="de-DE" dirty="0" smtClean="0">
                <a:effectLst/>
              </a:rPr>
              <a:t>21,15-17: „</a:t>
            </a:r>
            <a:r>
              <a:rPr lang="de-DE" dirty="0">
                <a:solidFill>
                  <a:srgbClr val="FFC000"/>
                </a:solidFill>
                <a:effectLst/>
              </a:rPr>
              <a:t>Weide</a:t>
            </a:r>
            <a:r>
              <a:rPr lang="de-DE" dirty="0">
                <a:effectLst/>
              </a:rPr>
              <a:t> meine Lämmer</a:t>
            </a:r>
            <a:r>
              <a:rPr lang="de-DE" dirty="0" smtClean="0">
                <a:effectLst/>
              </a:rPr>
              <a:t>! .. </a:t>
            </a:r>
            <a:r>
              <a:rPr lang="de-DE" dirty="0" smtClean="0">
                <a:solidFill>
                  <a:srgbClr val="FFC000"/>
                </a:solidFill>
                <a:effectLst/>
              </a:rPr>
              <a:t>Sei </a:t>
            </a:r>
            <a:r>
              <a:rPr lang="de-DE" dirty="0">
                <a:solidFill>
                  <a:srgbClr val="FFC000"/>
                </a:solidFill>
                <a:effectLst/>
              </a:rPr>
              <a:t>Hirte </a:t>
            </a:r>
            <a:r>
              <a:rPr lang="de-DE" dirty="0">
                <a:effectLst/>
              </a:rPr>
              <a:t>meinen Schafen</a:t>
            </a:r>
            <a:r>
              <a:rPr lang="de-DE" dirty="0" smtClean="0">
                <a:effectLst/>
              </a:rPr>
              <a:t>! .. </a:t>
            </a:r>
            <a:r>
              <a:rPr lang="de-DE" dirty="0">
                <a:solidFill>
                  <a:srgbClr val="FFC000"/>
                </a:solidFill>
                <a:effectLst/>
              </a:rPr>
              <a:t>Weide</a:t>
            </a:r>
            <a:r>
              <a:rPr lang="de-DE" dirty="0">
                <a:effectLst/>
              </a:rPr>
              <a:t> meine </a:t>
            </a:r>
            <a:r>
              <a:rPr lang="de-DE" dirty="0" smtClean="0">
                <a:effectLst/>
              </a:rPr>
              <a:t>Schafe!“</a:t>
            </a:r>
          </a:p>
          <a:p>
            <a:r>
              <a:rPr lang="de-DE" dirty="0"/>
              <a:t>Lk </a:t>
            </a:r>
            <a:r>
              <a:rPr lang="de-DE" dirty="0" smtClean="0"/>
              <a:t>22,32: „Ich </a:t>
            </a:r>
            <a:r>
              <a:rPr lang="de-DE" dirty="0"/>
              <a:t>aber flehte für dich, damit dein Glaube nicht zu Ende gehe. Und du, nachdem du einst umgekehrt bist, </a:t>
            </a:r>
            <a:r>
              <a:rPr lang="de-DE" dirty="0">
                <a:solidFill>
                  <a:srgbClr val="FF3B3B"/>
                </a:solidFill>
              </a:rPr>
              <a:t>festige</a:t>
            </a:r>
            <a:r>
              <a:rPr lang="de-DE" dirty="0">
                <a:solidFill>
                  <a:srgbClr val="FFC000"/>
                </a:solidFill>
              </a:rPr>
              <a:t> deine Brüder</a:t>
            </a:r>
            <a:r>
              <a:rPr lang="de-DE" dirty="0"/>
              <a:t>.“</a:t>
            </a:r>
            <a:endParaRPr lang="de-DE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411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116632"/>
            <a:ext cx="8624094" cy="1224135"/>
          </a:xfrm>
        </p:spPr>
        <p:txBody>
          <a:bodyPr/>
          <a:lstStyle/>
          <a:p>
            <a:r>
              <a:rPr lang="de-DE" dirty="0" smtClean="0"/>
              <a:t>Zwischen zwei Welten</a:t>
            </a:r>
            <a:br>
              <a:rPr lang="de-DE" dirty="0" smtClean="0"/>
            </a:br>
            <a:r>
              <a:rPr lang="de-DE" dirty="0" smtClean="0"/>
              <a:t>bzw. in zwei Welten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31301" cy="5515646"/>
          </a:xfrm>
        </p:spPr>
        <p:txBody>
          <a:bodyPr/>
          <a:lstStyle/>
          <a:p>
            <a:r>
              <a:rPr lang="de-DE" dirty="0" smtClean="0">
                <a:effectLst/>
              </a:rPr>
              <a:t>1,4: .. nachdem </a:t>
            </a:r>
            <a:r>
              <a:rPr lang="de-DE" dirty="0">
                <a:effectLst/>
              </a:rPr>
              <a:t>ihr der Verdorbenheit in der Welt </a:t>
            </a:r>
            <a:r>
              <a:rPr lang="de-DE" u="sng" dirty="0">
                <a:effectLst/>
              </a:rPr>
              <a:t>entflohen</a:t>
            </a:r>
            <a:r>
              <a:rPr lang="de-DE" dirty="0">
                <a:effectLst/>
              </a:rPr>
              <a:t> </a:t>
            </a:r>
            <a:r>
              <a:rPr lang="de-DE" dirty="0" smtClean="0">
                <a:effectLst/>
              </a:rPr>
              <a:t>wart ..</a:t>
            </a:r>
          </a:p>
          <a:p>
            <a:r>
              <a:rPr lang="de-DE" dirty="0" smtClean="0">
                <a:effectLst/>
              </a:rPr>
              <a:t>2,20: .. </a:t>
            </a:r>
            <a:r>
              <a:rPr lang="de-DE" dirty="0">
                <a:effectLst/>
              </a:rPr>
              <a:t>nachdem sie im Erkennen des Herrn </a:t>
            </a:r>
            <a:r>
              <a:rPr lang="de-DE" dirty="0" smtClean="0">
                <a:effectLst/>
              </a:rPr>
              <a:t>.. den </a:t>
            </a:r>
            <a:r>
              <a:rPr lang="de-DE" dirty="0" err="1">
                <a:effectLst/>
              </a:rPr>
              <a:t>Befleckungen</a:t>
            </a:r>
            <a:r>
              <a:rPr lang="de-DE" dirty="0">
                <a:effectLst/>
              </a:rPr>
              <a:t> der Welt </a:t>
            </a:r>
            <a:r>
              <a:rPr lang="de-DE" u="sng" dirty="0">
                <a:effectLst/>
              </a:rPr>
              <a:t>entflohen</a:t>
            </a:r>
            <a:r>
              <a:rPr lang="de-DE" dirty="0">
                <a:effectLst/>
              </a:rPr>
              <a:t> </a:t>
            </a:r>
            <a:r>
              <a:rPr lang="de-DE" dirty="0" smtClean="0">
                <a:effectLst/>
              </a:rPr>
              <a:t>waren</a:t>
            </a:r>
          </a:p>
          <a:p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3,10.11</a:t>
            </a:r>
            <a:r>
              <a:rPr lang="de-DE" dirty="0" smtClean="0">
                <a:effectLst/>
              </a:rPr>
              <a:t>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Es wird aber der Tag des Herrn kommen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..,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an dem die Himmel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 </a:t>
            </a:r>
            <a:r>
              <a:rPr lang="de-DE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vergehen </a:t>
            </a:r>
            <a:r>
              <a:rPr lang="de-DE" u="sng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werden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;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 und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die Erde und die Werke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.. werden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verbrannt werden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11 Da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also </a:t>
            </a:r>
            <a:r>
              <a:rPr lang="de-DE" u="sng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dieses alles aufgelöst werden wird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…</a:t>
            </a:r>
          </a:p>
          <a:p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3,13: 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Wir erwarten aber nach seiner Verheißung </a:t>
            </a:r>
            <a:r>
              <a:rPr lang="de-DE" u="sng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‹ganz› neue Himmel und eine ‹ganz› neue Erde</a:t>
            </a:r>
            <a:r>
              <a:rPr lang="de-DE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, in denen Gerechtigkeit wohnt</a:t>
            </a:r>
            <a:r>
              <a:rPr lang="de-DE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. </a:t>
            </a:r>
            <a:endParaRPr lang="de-DE" dirty="0"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5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Nicht straucheln!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1P: Gefahr: </a:t>
            </a:r>
            <a:r>
              <a:rPr lang="de-DE" dirty="0" smtClean="0"/>
              <a:t>Untreue (wegen Druck/Leiden) </a:t>
            </a:r>
          </a:p>
          <a:p>
            <a:r>
              <a:rPr lang="de-DE" dirty="0" smtClean="0"/>
              <a:t>→ Ziel verfehlen</a:t>
            </a:r>
            <a:endParaRPr lang="de-DE" dirty="0"/>
          </a:p>
          <a:p>
            <a:endParaRPr lang="de-DE" dirty="0"/>
          </a:p>
          <a:p>
            <a:r>
              <a:rPr lang="de-DE" dirty="0"/>
              <a:t>2</a:t>
            </a:r>
            <a:r>
              <a:rPr lang="de-DE" dirty="0" smtClean="0"/>
              <a:t>P</a:t>
            </a:r>
            <a:r>
              <a:rPr lang="de-DE" dirty="0"/>
              <a:t>: Gefahr: </a:t>
            </a:r>
            <a:r>
              <a:rPr lang="de-DE" dirty="0" smtClean="0"/>
              <a:t>Unsittlichkeit (Bekenntnis // Lebenswandel)</a:t>
            </a:r>
            <a:endParaRPr lang="de-DE" dirty="0"/>
          </a:p>
          <a:p>
            <a:r>
              <a:rPr lang="de-DE" dirty="0"/>
              <a:t>→ Ziel verfehlen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5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44624"/>
            <a:ext cx="8624094" cy="504055"/>
          </a:xfrm>
        </p:spPr>
        <p:txBody>
          <a:bodyPr/>
          <a:lstStyle/>
          <a:p>
            <a:r>
              <a:rPr lang="de-DE" b="0" dirty="0" smtClean="0"/>
              <a:t>2. Petrusbrief:  Gliederung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688"/>
            <a:ext cx="9131301" cy="6235726"/>
          </a:xfrm>
        </p:spPr>
        <p:txBody>
          <a:bodyPr/>
          <a:lstStyle/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I. Briefeingang: Gebetswunsch um Vermehrung von Gnade und Friede durch Erkenntnis Gottes und Christi  1,1-4</a:t>
            </a:r>
          </a:p>
          <a:p>
            <a:pPr marL="0" indent="0">
              <a:buNone/>
            </a:pPr>
            <a:endParaRPr lang="de-DE" sz="2800" dirty="0" smtClean="0">
              <a:solidFill>
                <a:srgbClr val="92D050"/>
              </a:solidFill>
              <a:effectLst/>
            </a:endParaRPr>
          </a:p>
          <a:p>
            <a:endParaRPr lang="de-DE" sz="2800" dirty="0">
              <a:solidFill>
                <a:srgbClr val="92D050"/>
              </a:solidFill>
              <a:effectLst/>
            </a:endParaRPr>
          </a:p>
          <a:p>
            <a:endParaRPr lang="de-DE" sz="2800" dirty="0" smtClean="0">
              <a:solidFill>
                <a:srgbClr val="92D050"/>
              </a:solidFill>
              <a:effectLst/>
            </a:endParaRPr>
          </a:p>
          <a:p>
            <a:endParaRPr lang="de-DE" sz="2800" dirty="0">
              <a:solidFill>
                <a:srgbClr val="92D050"/>
              </a:solidFill>
              <a:effectLst/>
            </a:endParaRPr>
          </a:p>
          <a:p>
            <a:endParaRPr lang="de-DE" sz="2800" dirty="0" smtClean="0">
              <a:solidFill>
                <a:srgbClr val="92D050"/>
              </a:solidFill>
              <a:effectLst/>
            </a:endParaRPr>
          </a:p>
          <a:p>
            <a:endParaRPr lang="de-DE" sz="2800" dirty="0" smtClean="0">
              <a:solidFill>
                <a:srgbClr val="92D050"/>
              </a:solidFill>
              <a:effectLst/>
            </a:endParaRPr>
          </a:p>
          <a:p>
            <a:endParaRPr lang="de-DE" sz="2800" dirty="0" smtClean="0">
              <a:solidFill>
                <a:srgbClr val="92D050"/>
              </a:solidFill>
              <a:effectLst/>
            </a:endParaRPr>
          </a:p>
          <a:p>
            <a:pPr marL="0" indent="0">
              <a:buNone/>
            </a:pPr>
            <a:endParaRPr lang="de-DE" sz="2800" dirty="0">
              <a:solidFill>
                <a:srgbClr val="92D050"/>
              </a:solidFill>
              <a:effectLst/>
            </a:endParaRPr>
          </a:p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VII. Briefschluss: Aufruf zum Wachstum in Gnade und Erkenntnis Christi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39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538" y="44624"/>
            <a:ext cx="8624094" cy="504055"/>
          </a:xfrm>
        </p:spPr>
        <p:txBody>
          <a:bodyPr/>
          <a:lstStyle/>
          <a:p>
            <a:r>
              <a:rPr lang="de-DE" b="0" dirty="0" smtClean="0"/>
              <a:t>2. Petrusbrief:  Gliederung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20688"/>
            <a:ext cx="9131301" cy="6235726"/>
          </a:xfrm>
        </p:spPr>
        <p:txBody>
          <a:bodyPr/>
          <a:lstStyle/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I. Briefeingang: Gebetswunsch um Vermehrung von Gnade und Friede durch Erkenntnis Gottes und Christi  </a:t>
            </a:r>
            <a:r>
              <a:rPr lang="de-DE" sz="2800" dirty="0">
                <a:solidFill>
                  <a:srgbClr val="00B0F0"/>
                </a:solidFill>
                <a:effectLst/>
              </a:rPr>
              <a:t>1,1-4</a:t>
            </a:r>
          </a:p>
          <a:p>
            <a:r>
              <a:rPr lang="de-DE" sz="2800" dirty="0" smtClean="0">
                <a:effectLst/>
              </a:rPr>
              <a:t> 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II.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geistlichem Fortschreiten im Blick auf den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 	Eingang </a:t>
            </a:r>
            <a:r>
              <a:rPr lang="de-DE" sz="2800" dirty="0">
                <a:solidFill>
                  <a:srgbClr val="92D050"/>
                </a:solidFill>
                <a:effectLst/>
              </a:rPr>
              <a:t>ins ewige Königreich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Christi </a:t>
            </a:r>
            <a:r>
              <a:rPr lang="de-DE" sz="2800" dirty="0">
                <a:solidFill>
                  <a:srgbClr val="92D050"/>
                </a:solidFill>
                <a:effectLst/>
              </a:rPr>
              <a:t>1,5-11</a:t>
            </a:r>
          </a:p>
          <a:p>
            <a:endParaRPr lang="de-DE" sz="2800" dirty="0" smtClean="0">
              <a:solidFill>
                <a:srgbClr val="FFC000"/>
              </a:solidFill>
              <a:effectLst/>
            </a:endParaRPr>
          </a:p>
          <a:p>
            <a:endParaRPr lang="de-DE" sz="2800" dirty="0">
              <a:solidFill>
                <a:srgbClr val="FFC000"/>
              </a:solidFill>
              <a:effectLst/>
            </a:endParaRPr>
          </a:p>
          <a:p>
            <a:endParaRPr lang="de-DE" sz="2800" dirty="0" smtClean="0">
              <a:solidFill>
                <a:srgbClr val="FFC000"/>
              </a:solidFill>
              <a:effectLst/>
            </a:endParaRPr>
          </a:p>
          <a:p>
            <a:endParaRPr lang="de-DE" sz="2800" dirty="0">
              <a:solidFill>
                <a:srgbClr val="FFC000"/>
              </a:solidFill>
              <a:effectLst/>
            </a:endParaRPr>
          </a:p>
          <a:p>
            <a:endParaRPr lang="de-DE" sz="2800" dirty="0" smtClean="0">
              <a:solidFill>
                <a:srgbClr val="FFC000"/>
              </a:solidFill>
              <a:effectLst/>
            </a:endParaRPr>
          </a:p>
          <a:p>
            <a:r>
              <a:rPr lang="de-DE" sz="2800" dirty="0" smtClean="0">
                <a:solidFill>
                  <a:srgbClr val="92D050"/>
                </a:solidFill>
                <a:effectLst/>
              </a:rPr>
              <a:t>  VI. Aufruf </a:t>
            </a:r>
            <a:r>
              <a:rPr lang="de-DE" sz="2800" dirty="0">
                <a:solidFill>
                  <a:srgbClr val="92D050"/>
                </a:solidFill>
                <a:effectLst/>
              </a:rPr>
              <a:t>zu rechtem Verhalten im Blick auf das zukünftige </a:t>
            </a:r>
            <a:r>
              <a:rPr lang="de-DE" sz="2800" dirty="0" smtClean="0">
                <a:solidFill>
                  <a:srgbClr val="92D050"/>
                </a:solidFill>
                <a:effectLst/>
              </a:rPr>
              <a:t>	Eingreifen </a:t>
            </a:r>
            <a:r>
              <a:rPr lang="de-DE" sz="2800" dirty="0">
                <a:solidFill>
                  <a:srgbClr val="92D050"/>
                </a:solidFill>
                <a:effectLst/>
              </a:rPr>
              <a:t>Gottes 3,11-17</a:t>
            </a:r>
          </a:p>
          <a:p>
            <a:r>
              <a:rPr lang="de-DE" sz="2800" dirty="0" smtClean="0">
                <a:solidFill>
                  <a:srgbClr val="00B0F0"/>
                </a:solidFill>
                <a:effectLst/>
              </a:rPr>
              <a:t>VII. Briefschluss: Aufruf zum Wachstum in Gnade und Erkenntnis Christi 3,18</a:t>
            </a:r>
            <a:endParaRPr lang="de-DE" sz="2800" dirty="0">
              <a:solidFill>
                <a:srgbClr val="00B0F0"/>
              </a:solidFill>
              <a:effectLst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57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hl">
  <a:themeElements>
    <a:clrScheme name="Strahl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Strah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hl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h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2163</Words>
  <Application>Microsoft Office PowerPoint</Application>
  <PresentationFormat>Bildschirmpräsentation (4:3)</PresentationFormat>
  <Paragraphs>385</Paragraphs>
  <Slides>30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Strahl</vt:lpstr>
      <vt:lpstr>Hilfen zum Wachbleiben und Festbleiben in dem kostbaren Glauben – angesichts großer Gefahren Ein Weckruf für Christen  in den letzten Tagen  Der 2. Petrusbrief</vt:lpstr>
      <vt:lpstr>Fortschritte machen</vt:lpstr>
      <vt:lpstr>gefestigt werden </vt:lpstr>
      <vt:lpstr>wach gerufen werden </vt:lpstr>
      <vt:lpstr>Gottes Wort in Erinnerung rufen → in der Botschaft Christi festigen </vt:lpstr>
      <vt:lpstr>Zwischen zwei Welten bzw. in zwei Welten</vt:lpstr>
      <vt:lpstr>Nicht straucheln!</vt:lpstr>
      <vt:lpstr>2. Petrusbrief:  Gliederung</vt:lpstr>
      <vt:lpstr>2. Petrusbrief:  Gliederung</vt:lpstr>
      <vt:lpstr>2. Petrusbrief:  Gliederung</vt:lpstr>
      <vt:lpstr>2. Petrusbrief:  Gliederung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2. Brief des Petrus - Hilfen zum Wachbleiben und Festbleiben in dem kostbaren Glauben - Ein Weckruf für Christen in den letzten Tagen - Folien</dc:title>
  <dc:creator>Thomas Jettel</dc:creator>
  <cp:lastModifiedBy>Me</cp:lastModifiedBy>
  <cp:revision>82</cp:revision>
  <dcterms:created xsi:type="dcterms:W3CDTF">2011-01-16T17:00:47Z</dcterms:created>
  <dcterms:modified xsi:type="dcterms:W3CDTF">2014-03-15T20:55:54Z</dcterms:modified>
</cp:coreProperties>
</file>