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9"/>
  </p:notesMasterIdLst>
  <p:sldIdLst>
    <p:sldId id="434" r:id="rId2"/>
    <p:sldId id="624" r:id="rId3"/>
    <p:sldId id="601" r:id="rId4"/>
    <p:sldId id="654" r:id="rId5"/>
    <p:sldId id="652" r:id="rId6"/>
    <p:sldId id="651" r:id="rId7"/>
    <p:sldId id="627" r:id="rId8"/>
    <p:sldId id="653" r:id="rId9"/>
    <p:sldId id="622" r:id="rId10"/>
    <p:sldId id="655" r:id="rId11"/>
    <p:sldId id="649" r:id="rId12"/>
    <p:sldId id="650" r:id="rId13"/>
    <p:sldId id="682" r:id="rId14"/>
    <p:sldId id="685" r:id="rId15"/>
    <p:sldId id="602" r:id="rId16"/>
    <p:sldId id="678" r:id="rId17"/>
    <p:sldId id="656" r:id="rId18"/>
    <p:sldId id="661" r:id="rId19"/>
    <p:sldId id="657" r:id="rId20"/>
    <p:sldId id="658" r:id="rId21"/>
    <p:sldId id="659" r:id="rId22"/>
    <p:sldId id="660" r:id="rId23"/>
    <p:sldId id="632" r:id="rId24"/>
    <p:sldId id="673" r:id="rId25"/>
    <p:sldId id="692" r:id="rId26"/>
    <p:sldId id="679" r:id="rId27"/>
    <p:sldId id="636" r:id="rId28"/>
    <p:sldId id="667" r:id="rId29"/>
    <p:sldId id="668" r:id="rId30"/>
    <p:sldId id="669" r:id="rId31"/>
    <p:sldId id="670" r:id="rId32"/>
    <p:sldId id="671" r:id="rId33"/>
    <p:sldId id="663" r:id="rId34"/>
    <p:sldId id="664" r:id="rId35"/>
    <p:sldId id="696" r:id="rId36"/>
    <p:sldId id="666" r:id="rId37"/>
    <p:sldId id="625" r:id="rId38"/>
    <p:sldId id="683" r:id="rId39"/>
    <p:sldId id="675" r:id="rId40"/>
    <p:sldId id="676" r:id="rId41"/>
    <p:sldId id="677" r:id="rId42"/>
    <p:sldId id="684" r:id="rId43"/>
    <p:sldId id="691" r:id="rId44"/>
    <p:sldId id="686" r:id="rId45"/>
    <p:sldId id="688" r:id="rId46"/>
    <p:sldId id="689" r:id="rId47"/>
    <p:sldId id="690" r:id="rId48"/>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000000"/>
    <a:srgbClr val="B2B2B2"/>
    <a:srgbClr val="43CEFF"/>
    <a:srgbClr val="FF3300"/>
    <a:srgbClr val="FFFF00"/>
    <a:srgbClr val="3333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3600" autoAdjust="0"/>
  </p:normalViewPr>
  <p:slideViewPr>
    <p:cSldViewPr>
      <p:cViewPr varScale="1">
        <p:scale>
          <a:sx n="122" d="100"/>
          <a:sy n="122" d="100"/>
        </p:scale>
        <p:origin x="-14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274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74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274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E26C76F-99E4-4A31-B6E6-5472F49701C8}" type="slidenum">
              <a:rPr lang="de-DE" altLang="de-DE"/>
              <a:pPr>
                <a:defRPr/>
              </a:pPr>
              <a:t>‹Nr.›</a:t>
            </a:fld>
            <a:endParaRPr lang="de-DE" altLang="de-DE"/>
          </a:p>
        </p:txBody>
      </p:sp>
    </p:spTree>
    <p:extLst>
      <p:ext uri="{BB962C8B-B14F-4D97-AF65-F5344CB8AC3E}">
        <p14:creationId xmlns:p14="http://schemas.microsoft.com/office/powerpoint/2010/main" val="1057324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9C7768-E480-4680-8AF4-1950CBA7089C}" type="slidenum">
              <a:rPr lang="de-DE" altLang="fr-FR" smtClean="0"/>
              <a:pPr>
                <a:spcBef>
                  <a:spcPct val="0"/>
                </a:spcBef>
              </a:pPr>
              <a:t>2</a:t>
            </a:fld>
            <a:endParaRPr lang="de-DE" altLang="fr-FR"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12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1AA578-4325-4DA2-B560-E8018A241858}" type="slidenum">
              <a:rPr lang="de-DE" altLang="fr-FR" smtClean="0"/>
              <a:pPr>
                <a:spcBef>
                  <a:spcPct val="0"/>
                </a:spcBef>
              </a:pPr>
              <a:t>15</a:t>
            </a:fld>
            <a:endParaRPr lang="de-DE" altLang="fr-F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cs typeface="Arial" panose="020B0604020202020204" pitchFamily="34" charset="0"/>
              </a:rPr>
              <a:t>Is the Big Bang Theory really empirical science?</a:t>
            </a:r>
          </a:p>
        </p:txBody>
      </p:sp>
    </p:spTree>
    <p:extLst>
      <p:ext uri="{BB962C8B-B14F-4D97-AF65-F5344CB8AC3E}">
        <p14:creationId xmlns:p14="http://schemas.microsoft.com/office/powerpoint/2010/main" val="67664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BD6B025-FC2A-4256-B404-0510B0D1C24C}" type="slidenum">
              <a:rPr lang="de-DE" altLang="fr-FR" smtClean="0"/>
              <a:pPr>
                <a:spcBef>
                  <a:spcPct val="0"/>
                </a:spcBef>
              </a:pPr>
              <a:t>16</a:t>
            </a:fld>
            <a:endParaRPr lang="de-DE" altLang="fr-F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24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BFFA4F-47E0-4059-B47B-BAB9589BF665}" type="slidenum">
              <a:rPr lang="de-DE" altLang="fr-FR" smtClean="0"/>
              <a:pPr>
                <a:spcBef>
                  <a:spcPct val="0"/>
                </a:spcBef>
              </a:pPr>
              <a:t>26</a:t>
            </a:fld>
            <a:endParaRPr lang="de-DE" alt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05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Luis Pasteur: Omne vivum ex vivo</a:t>
            </a:r>
          </a:p>
          <a:p>
            <a:r>
              <a:rPr lang="de-DE" altLang="de-DE" smtClean="0">
                <a:latin typeface="Arial" panose="020B0604020202020204" pitchFamily="34" charset="0"/>
                <a:cs typeface="Arial" panose="020B0604020202020204" pitchFamily="34" charset="0"/>
              </a:rPr>
              <a:t>La génération spontanée est une chimère.</a:t>
            </a:r>
          </a:p>
        </p:txBody>
      </p:sp>
      <p:sp>
        <p:nvSpPr>
          <p:cNvPr id="409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D64054F-2BB7-4C3F-8B32-9A725BC6F53F}" type="slidenum">
              <a:rPr lang="de-DE" altLang="de-DE" smtClean="0"/>
              <a:pPr>
                <a:spcBef>
                  <a:spcPct val="0"/>
                </a:spcBef>
              </a:pPr>
              <a:t>27</a:t>
            </a:fld>
            <a:endParaRPr lang="de-DE" altLang="de-DE" smtClean="0"/>
          </a:p>
        </p:txBody>
      </p:sp>
    </p:spTree>
    <p:extLst>
      <p:ext uri="{BB962C8B-B14F-4D97-AF65-F5344CB8AC3E}">
        <p14:creationId xmlns:p14="http://schemas.microsoft.com/office/powerpoint/2010/main" val="332565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2898F3-D189-4C00-9DAA-9A0612EDD464}" type="slidenum">
              <a:rPr lang="de-DE" altLang="fr-FR" smtClean="0"/>
              <a:pPr>
                <a:spcBef>
                  <a:spcPct val="0"/>
                </a:spcBef>
              </a:pPr>
              <a:t>38</a:t>
            </a:fld>
            <a:endParaRPr lang="de-DE" altLang="fr-F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971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Rectangle 12"/>
          <p:cNvGrpSpPr>
            <a:grpSpLocks/>
          </p:cNvGrpSpPr>
          <p:nvPr/>
        </p:nvGrpSpPr>
        <p:grpSpPr bwMode="auto">
          <a:xfrm>
            <a:off x="347663" y="2944813"/>
            <a:ext cx="7143750" cy="2462212"/>
            <a:chOff x="219" y="1855"/>
            <a:chExt cx="4500" cy="1551"/>
          </a:xfrm>
        </p:grpSpPr>
        <p:pic>
          <p:nvPicPr>
            <p:cNvPr id="7" name="Rectangl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 y="1855"/>
              <a:ext cx="4500" cy="1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18" y="1854"/>
              <a:ext cx="4502" cy="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grpSp>
        <p:nvGrpSpPr>
          <p:cNvPr id="9" name="Rectangle 13"/>
          <p:cNvGrpSpPr>
            <a:grpSpLocks/>
          </p:cNvGrpSpPr>
          <p:nvPr/>
        </p:nvGrpSpPr>
        <p:grpSpPr bwMode="auto">
          <a:xfrm>
            <a:off x="7570788" y="2944813"/>
            <a:ext cx="1195387" cy="2462212"/>
            <a:chOff x="4769" y="1855"/>
            <a:chExt cx="753" cy="1551"/>
          </a:xfrm>
        </p:grpSpPr>
        <p:pic>
          <p:nvPicPr>
            <p:cNvPr id="10"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 y="1855"/>
              <a:ext cx="753" cy="15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8"/>
            <p:cNvSpPr txBox="1">
              <a:spLocks noChangeArrowheads="1"/>
            </p:cNvSpPr>
            <p:nvPr/>
          </p:nvSpPr>
          <p:spPr bwMode="auto">
            <a:xfrm>
              <a:off x="4770" y="1855"/>
              <a:ext cx="750"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12" name="Rectangle 14"/>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5"/>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6"/>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7"/>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
        <p:nvSpPr>
          <p:cNvPr id="16" name="Date Placeholder 3"/>
          <p:cNvSpPr>
            <a:spLocks noGrp="1"/>
          </p:cNvSpPr>
          <p:nvPr>
            <p:ph type="dt" sz="half" idx="10"/>
          </p:nvPr>
        </p:nvSpPr>
        <p:spPr/>
        <p:txBody>
          <a:bodyPr/>
          <a:lstStyle>
            <a:lvl1pPr>
              <a:defRPr/>
            </a:lvl1pPr>
          </a:lstStyle>
          <a:p>
            <a:pPr>
              <a:defRPr/>
            </a:pPr>
            <a:endParaRPr lang="de-DE"/>
          </a:p>
        </p:txBody>
      </p:sp>
      <p:sp>
        <p:nvSpPr>
          <p:cNvPr id="17" name="Footer Placeholder 4"/>
          <p:cNvSpPr>
            <a:spLocks noGrp="1"/>
          </p:cNvSpPr>
          <p:nvPr>
            <p:ph type="ftr" sz="quarter" idx="11"/>
          </p:nvPr>
        </p:nvSpPr>
        <p:spPr/>
        <p:txBody>
          <a:bodyPr/>
          <a:lstStyle>
            <a:lvl1pPr>
              <a:defRPr/>
            </a:lvl1pPr>
          </a:lstStyle>
          <a:p>
            <a:pPr>
              <a:defRPr/>
            </a:pPr>
            <a:endParaRPr lang="de-DE"/>
          </a:p>
        </p:txBody>
      </p:sp>
      <p:sp>
        <p:nvSpPr>
          <p:cNvPr id="18" name="Slide Number Placeholder 5"/>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pPr>
              <a:defRPr/>
            </a:pPr>
            <a:fld id="{AC0023AC-38BA-406C-8B84-8CA8A2463F6B}" type="slidenum">
              <a:rPr lang="de-DE" altLang="de-DE"/>
              <a:pPr>
                <a:defRPr/>
              </a:pPr>
              <a:t>‹Nr.›</a:t>
            </a:fld>
            <a:endParaRPr lang="de-DE" altLang="de-DE"/>
          </a:p>
        </p:txBody>
      </p:sp>
    </p:spTree>
    <p:extLst>
      <p:ext uri="{BB962C8B-B14F-4D97-AF65-F5344CB8AC3E}">
        <p14:creationId xmlns:p14="http://schemas.microsoft.com/office/powerpoint/2010/main" val="196924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B11A3872-E1C8-4174-9D8F-EC70A40F6D4D}" type="slidenum">
              <a:rPr lang="de-DE" altLang="de-DE"/>
              <a:pPr>
                <a:defRPr/>
              </a:pPr>
              <a:t>‹Nr.›</a:t>
            </a:fld>
            <a:endParaRPr lang="de-DE" altLang="de-DE"/>
          </a:p>
        </p:txBody>
      </p:sp>
    </p:spTree>
    <p:extLst>
      <p:ext uri="{BB962C8B-B14F-4D97-AF65-F5344CB8AC3E}">
        <p14:creationId xmlns:p14="http://schemas.microsoft.com/office/powerpoint/2010/main" val="6329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10"/>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11"/>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endParaRPr lang="de-DE"/>
          </a:p>
        </p:txBody>
      </p:sp>
      <p:sp>
        <p:nvSpPr>
          <p:cNvPr id="7" name="Footer Placeholder 4"/>
          <p:cNvSpPr>
            <a:spLocks noGrp="1"/>
          </p:cNvSpPr>
          <p:nvPr>
            <p:ph type="ftr" sz="quarter" idx="11"/>
          </p:nvPr>
        </p:nvSpPr>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AB8CC739-A4D3-4CB1-BEDB-2362570A650F}" type="slidenum">
              <a:rPr lang="de-DE" altLang="de-DE"/>
              <a:pPr>
                <a:defRPr/>
              </a:pPr>
              <a:t>‹Nr.›</a:t>
            </a:fld>
            <a:endParaRPr lang="de-DE" altLang="de-DE"/>
          </a:p>
        </p:txBody>
      </p:sp>
    </p:spTree>
    <p:extLst>
      <p:ext uri="{BB962C8B-B14F-4D97-AF65-F5344CB8AC3E}">
        <p14:creationId xmlns:p14="http://schemas.microsoft.com/office/powerpoint/2010/main" val="316378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0D1A833E-8B9B-49A7-9E1C-FC30059ECDA1}" type="slidenum">
              <a:rPr lang="de-DE" altLang="de-DE"/>
              <a:pPr>
                <a:defRPr/>
              </a:pPr>
              <a:t>‹Nr.›</a:t>
            </a:fld>
            <a:endParaRPr lang="de-DE" altLang="de-DE"/>
          </a:p>
        </p:txBody>
      </p:sp>
    </p:spTree>
    <p:extLst>
      <p:ext uri="{BB962C8B-B14F-4D97-AF65-F5344CB8AC3E}">
        <p14:creationId xmlns:p14="http://schemas.microsoft.com/office/powerpoint/2010/main" val="120016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592E046C-F3BC-4CF7-AC90-0DBF333A7E0E}" type="slidenum">
              <a:rPr lang="de-DE" altLang="de-DE"/>
              <a:pPr>
                <a:defRPr/>
              </a:pPr>
              <a:t>‹Nr.›</a:t>
            </a:fld>
            <a:endParaRPr lang="de-DE" altLang="de-DE"/>
          </a:p>
        </p:txBody>
      </p:sp>
    </p:spTree>
    <p:extLst>
      <p:ext uri="{BB962C8B-B14F-4D97-AF65-F5344CB8AC3E}">
        <p14:creationId xmlns:p14="http://schemas.microsoft.com/office/powerpoint/2010/main" val="890045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e Placeholder 3"/>
          <p:cNvSpPr>
            <a:spLocks noGrp="1"/>
          </p:cNvSpPr>
          <p:nvPr>
            <p:ph type="dt" sz="half" idx="10"/>
          </p:nvPr>
        </p:nvSpPr>
        <p:spPr/>
        <p:txBody>
          <a:bodyPr/>
          <a:lstStyle>
            <a:lvl1pPr>
              <a:defRPr/>
            </a:lvl1pPr>
          </a:lstStyle>
          <a:p>
            <a:pPr>
              <a:defRPr/>
            </a:pPr>
            <a:endParaRPr lang="de-DE"/>
          </a:p>
        </p:txBody>
      </p:sp>
      <p:sp>
        <p:nvSpPr>
          <p:cNvPr id="7" name="Footer Placeholder 4"/>
          <p:cNvSpPr>
            <a:spLocks noGrp="1"/>
          </p:cNvSpPr>
          <p:nvPr>
            <p:ph type="ftr" sz="quarter" idx="11"/>
          </p:nvPr>
        </p:nvSpPr>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85ED9526-80A0-49B1-B990-326BDDBF9B54}" type="slidenum">
              <a:rPr lang="de-DE" altLang="de-DE"/>
              <a:pPr>
                <a:defRPr/>
              </a:pPr>
              <a:t>‹Nr.›</a:t>
            </a:fld>
            <a:endParaRPr lang="de-DE" altLang="de-DE"/>
          </a:p>
        </p:txBody>
      </p:sp>
    </p:spTree>
    <p:extLst>
      <p:ext uri="{BB962C8B-B14F-4D97-AF65-F5344CB8AC3E}">
        <p14:creationId xmlns:p14="http://schemas.microsoft.com/office/powerpoint/2010/main" val="411082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e Placeholder 3"/>
          <p:cNvSpPr>
            <a:spLocks noGrp="1"/>
          </p:cNvSpPr>
          <p:nvPr>
            <p:ph type="dt" sz="half" idx="10"/>
          </p:nvPr>
        </p:nvSpPr>
        <p:spPr/>
        <p:txBody>
          <a:bodyPr/>
          <a:lstStyle>
            <a:lvl1pPr>
              <a:defRPr/>
            </a:lvl1pPr>
          </a:lstStyle>
          <a:p>
            <a:pPr>
              <a:defRPr/>
            </a:pPr>
            <a:endParaRPr lang="de-DE"/>
          </a:p>
        </p:txBody>
      </p:sp>
      <p:sp>
        <p:nvSpPr>
          <p:cNvPr id="7" name="Footer Placeholder 4"/>
          <p:cNvSpPr>
            <a:spLocks noGrp="1"/>
          </p:cNvSpPr>
          <p:nvPr>
            <p:ph type="ftr" sz="quarter" idx="11"/>
          </p:nvPr>
        </p:nvSpPr>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08996C83-A1A9-416F-B18F-5CDD99C6D024}" type="slidenum">
              <a:rPr lang="de-DE" altLang="de-DE"/>
              <a:pPr>
                <a:defRPr/>
              </a:pPr>
              <a:t>‹Nr.›</a:t>
            </a:fld>
            <a:endParaRPr lang="de-DE" altLang="de-DE"/>
          </a:p>
        </p:txBody>
      </p:sp>
    </p:spTree>
    <p:extLst>
      <p:ext uri="{BB962C8B-B14F-4D97-AF65-F5344CB8AC3E}">
        <p14:creationId xmlns:p14="http://schemas.microsoft.com/office/powerpoint/2010/main" val="16496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e Placeholder 3"/>
          <p:cNvSpPr>
            <a:spLocks noGrp="1"/>
          </p:cNvSpPr>
          <p:nvPr>
            <p:ph type="dt" sz="half" idx="10"/>
          </p:nvPr>
        </p:nvSpPr>
        <p:spPr/>
        <p:txBody>
          <a:bodyPr/>
          <a:lstStyle>
            <a:lvl1pPr>
              <a:defRPr/>
            </a:lvl1pPr>
          </a:lstStyle>
          <a:p>
            <a:pPr>
              <a:defRPr/>
            </a:pPr>
            <a:endParaRPr lang="de-DE"/>
          </a:p>
        </p:txBody>
      </p:sp>
      <p:sp>
        <p:nvSpPr>
          <p:cNvPr id="7" name="Footer Placeholder 4"/>
          <p:cNvSpPr>
            <a:spLocks noGrp="1"/>
          </p:cNvSpPr>
          <p:nvPr>
            <p:ph type="ftr" sz="quarter" idx="11"/>
          </p:nvPr>
        </p:nvSpPr>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A79DC0E1-BDDF-4B1F-A106-B2E013D91966}" type="slidenum">
              <a:rPr lang="de-DE" altLang="de-DE"/>
              <a:pPr>
                <a:defRPr/>
              </a:pPr>
              <a:t>‹Nr.›</a:t>
            </a:fld>
            <a:endParaRPr lang="de-DE" altLang="de-DE"/>
          </a:p>
        </p:txBody>
      </p:sp>
    </p:spTree>
    <p:extLst>
      <p:ext uri="{BB962C8B-B14F-4D97-AF65-F5344CB8AC3E}">
        <p14:creationId xmlns:p14="http://schemas.microsoft.com/office/powerpoint/2010/main" val="122110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19F71C4A-9BEF-43DD-9CCD-118A536F7872}" type="slidenum">
              <a:rPr lang="de-DE" altLang="de-DE"/>
              <a:pPr>
                <a:defRPr/>
              </a:pPr>
              <a:t>‹Nr.›</a:t>
            </a:fld>
            <a:endParaRPr lang="de-DE" altLang="de-DE"/>
          </a:p>
        </p:txBody>
      </p:sp>
    </p:spTree>
    <p:extLst>
      <p:ext uri="{BB962C8B-B14F-4D97-AF65-F5344CB8AC3E}">
        <p14:creationId xmlns:p14="http://schemas.microsoft.com/office/powerpoint/2010/main" val="41605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Rectangle 12"/>
          <p:cNvGrpSpPr>
            <a:grpSpLocks/>
          </p:cNvGrpSpPr>
          <p:nvPr/>
        </p:nvGrpSpPr>
        <p:grpSpPr bwMode="auto">
          <a:xfrm>
            <a:off x="450850" y="2944813"/>
            <a:ext cx="8266113" cy="2468562"/>
            <a:chOff x="284" y="1855"/>
            <a:chExt cx="5207" cy="1555"/>
          </a:xfrm>
        </p:grpSpPr>
        <p:pic>
          <p:nvPicPr>
            <p:cNvPr id="7" name="Rectangl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 y="1855"/>
              <a:ext cx="5207" cy="1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85" y="1856"/>
              <a:ext cx="5206" cy="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9" name="Rectangle 13"/>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5"/>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2" name="Date Placeholder 3"/>
          <p:cNvSpPr>
            <a:spLocks noGrp="1"/>
          </p:cNvSpPr>
          <p:nvPr>
            <p:ph type="dt" sz="half" idx="10"/>
          </p:nvPr>
        </p:nvSpPr>
        <p:spPr/>
        <p:txBody>
          <a:bodyPr/>
          <a:lstStyle>
            <a:lvl1pPr>
              <a:defRPr/>
            </a:lvl1pPr>
          </a:lstStyle>
          <a:p>
            <a:pPr>
              <a:defRPr/>
            </a:pPr>
            <a:endParaRPr lang="de-DE"/>
          </a:p>
        </p:txBody>
      </p:sp>
      <p:sp>
        <p:nvSpPr>
          <p:cNvPr id="13" name="Footer Placeholder 4"/>
          <p:cNvSpPr>
            <a:spLocks noGrp="1"/>
          </p:cNvSpPr>
          <p:nvPr>
            <p:ph type="ftr" sz="quarter" idx="11"/>
          </p:nvPr>
        </p:nvSpPr>
        <p:spPr/>
        <p:txBody>
          <a:bodyPr/>
          <a:lstStyle>
            <a:lvl1pPr>
              <a:defRPr/>
            </a:lvl1pPr>
          </a:lstStyle>
          <a:p>
            <a:pPr>
              <a:defRPr/>
            </a:pPr>
            <a:endParaRPr lang="de-DE"/>
          </a:p>
        </p:txBody>
      </p:sp>
      <p:sp>
        <p:nvSpPr>
          <p:cNvPr id="14" name="Slide Number Placeholder 5"/>
          <p:cNvSpPr>
            <a:spLocks noGrp="1"/>
          </p:cNvSpPr>
          <p:nvPr>
            <p:ph type="sldNum" sz="quarter" idx="12"/>
          </p:nvPr>
        </p:nvSpPr>
        <p:spPr/>
        <p:txBody>
          <a:bodyPr/>
          <a:lstStyle>
            <a:lvl1pPr>
              <a:defRPr/>
            </a:lvl1pPr>
          </a:lstStyle>
          <a:p>
            <a:pPr>
              <a:defRPr/>
            </a:pPr>
            <a:fld id="{63898AE8-361D-4248-86F5-B5227383811B}" type="slidenum">
              <a:rPr lang="de-DE" altLang="de-DE"/>
              <a:pPr>
                <a:defRPr/>
              </a:pPr>
              <a:t>‹Nr.›</a:t>
            </a:fld>
            <a:endParaRPr lang="de-DE" altLang="de-DE"/>
          </a:p>
        </p:txBody>
      </p:sp>
    </p:spTree>
    <p:extLst>
      <p:ext uri="{BB962C8B-B14F-4D97-AF65-F5344CB8AC3E}">
        <p14:creationId xmlns:p14="http://schemas.microsoft.com/office/powerpoint/2010/main" val="364732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88C15732-75FB-4B3D-A0E5-1CE2C760F5BE}" type="slidenum">
              <a:rPr lang="de-DE" altLang="de-DE"/>
              <a:pPr>
                <a:defRPr/>
              </a:pPr>
              <a:t>‹Nr.›</a:t>
            </a:fld>
            <a:endParaRPr lang="de-DE" altLang="de-DE"/>
          </a:p>
        </p:txBody>
      </p:sp>
    </p:spTree>
    <p:extLst>
      <p:ext uri="{BB962C8B-B14F-4D97-AF65-F5344CB8AC3E}">
        <p14:creationId xmlns:p14="http://schemas.microsoft.com/office/powerpoint/2010/main" val="104121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D9269985-A886-4198-AC86-C2603EDF1D4F}" type="slidenum">
              <a:rPr lang="de-DE" altLang="de-DE"/>
              <a:pPr>
                <a:defRPr/>
              </a:pPr>
              <a:t>‹Nr.›</a:t>
            </a:fld>
            <a:endParaRPr lang="de-DE" altLang="de-DE"/>
          </a:p>
        </p:txBody>
      </p:sp>
    </p:spTree>
    <p:extLst>
      <p:ext uri="{BB962C8B-B14F-4D97-AF65-F5344CB8AC3E}">
        <p14:creationId xmlns:p14="http://schemas.microsoft.com/office/powerpoint/2010/main" val="45214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5A29F11E-9571-49FE-AEAA-F70D908366BC}" type="slidenum">
              <a:rPr lang="de-DE" altLang="de-DE"/>
              <a:pPr>
                <a:defRPr/>
              </a:pPr>
              <a:t>‹Nr.›</a:t>
            </a:fld>
            <a:endParaRPr lang="de-DE" altLang="de-DE"/>
          </a:p>
        </p:txBody>
      </p:sp>
    </p:spTree>
    <p:extLst>
      <p:ext uri="{BB962C8B-B14F-4D97-AF65-F5344CB8AC3E}">
        <p14:creationId xmlns:p14="http://schemas.microsoft.com/office/powerpoint/2010/main" val="108908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de-DE"/>
          </a:p>
        </p:txBody>
      </p:sp>
      <p:sp>
        <p:nvSpPr>
          <p:cNvPr id="5" name="Footer Placeholder 2"/>
          <p:cNvSpPr>
            <a:spLocks noGrp="1"/>
          </p:cNvSpPr>
          <p:nvPr>
            <p:ph type="ftr" sz="quarter" idx="11"/>
          </p:nvPr>
        </p:nvSpPr>
        <p:spPr/>
        <p:txBody>
          <a:bodyPr/>
          <a:lstStyle>
            <a:lvl1pPr>
              <a:defRPr/>
            </a:lvl1pPr>
          </a:lstStyle>
          <a:p>
            <a:pPr>
              <a:defRPr/>
            </a:pPr>
            <a:endParaRPr lang="de-DE"/>
          </a:p>
        </p:txBody>
      </p:sp>
      <p:sp>
        <p:nvSpPr>
          <p:cNvPr id="6" name="Slide Number Placeholder 3"/>
          <p:cNvSpPr>
            <a:spLocks noGrp="1"/>
          </p:cNvSpPr>
          <p:nvPr>
            <p:ph type="sldNum" sz="quarter" idx="12"/>
          </p:nvPr>
        </p:nvSpPr>
        <p:spPr/>
        <p:txBody>
          <a:bodyPr/>
          <a:lstStyle>
            <a:lvl1pPr>
              <a:defRPr/>
            </a:lvl1pPr>
          </a:lstStyle>
          <a:p>
            <a:pPr>
              <a:defRPr/>
            </a:pPr>
            <a:fld id="{40825C63-DE47-41F2-8C57-F2E926357FE8}" type="slidenum">
              <a:rPr lang="de-DE" altLang="de-DE"/>
              <a:pPr>
                <a:defRPr/>
              </a:pPr>
              <a:t>‹Nr.›</a:t>
            </a:fld>
            <a:endParaRPr lang="de-DE" altLang="de-DE"/>
          </a:p>
        </p:txBody>
      </p:sp>
    </p:spTree>
    <p:extLst>
      <p:ext uri="{BB962C8B-B14F-4D97-AF65-F5344CB8AC3E}">
        <p14:creationId xmlns:p14="http://schemas.microsoft.com/office/powerpoint/2010/main" val="255203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7" name="Rectangle 12"/>
          <p:cNvGrpSpPr>
            <a:grpSpLocks/>
          </p:cNvGrpSpPr>
          <p:nvPr/>
        </p:nvGrpSpPr>
        <p:grpSpPr bwMode="auto">
          <a:xfrm>
            <a:off x="560388" y="1504950"/>
            <a:ext cx="2719387" cy="3524250"/>
            <a:chOff x="353" y="948"/>
            <a:chExt cx="1713" cy="2220"/>
          </a:xfrm>
        </p:grpSpPr>
        <p:pic>
          <p:nvPicPr>
            <p:cNvPr id="8" name="Rectangl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 y="948"/>
              <a:ext cx="1713" cy="222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353" y="948"/>
              <a:ext cx="1711" cy="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10" name="Rectangle 13"/>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fr-FR" smtClean="0"/>
              <a:t>Modifiez le style du titre</a:t>
            </a:r>
            <a:endParaRPr lang="en-US" dirty="0"/>
          </a:p>
        </p:txBody>
      </p:sp>
      <p:sp>
        <p:nvSpPr>
          <p:cNvPr id="11" name="Date Placeholder 4"/>
          <p:cNvSpPr>
            <a:spLocks noGrp="1"/>
          </p:cNvSpPr>
          <p:nvPr>
            <p:ph type="dt" sz="half" idx="10"/>
          </p:nvPr>
        </p:nvSpPr>
        <p:spPr/>
        <p:txBody>
          <a:bodyPr/>
          <a:lstStyle>
            <a:lvl1pPr>
              <a:defRPr/>
            </a:lvl1pPr>
          </a:lstStyle>
          <a:p>
            <a:pPr>
              <a:defRPr/>
            </a:pPr>
            <a:endParaRPr lang="de-DE"/>
          </a:p>
        </p:txBody>
      </p:sp>
      <p:sp>
        <p:nvSpPr>
          <p:cNvPr id="12" name="Footer Placeholder 5"/>
          <p:cNvSpPr>
            <a:spLocks noGrp="1"/>
          </p:cNvSpPr>
          <p:nvPr>
            <p:ph type="ftr" sz="quarter" idx="11"/>
          </p:nvPr>
        </p:nvSpPr>
        <p:spPr/>
        <p:txBody>
          <a:bodyPr/>
          <a:lstStyle>
            <a:lvl1pPr>
              <a:defRPr/>
            </a:lvl1pPr>
          </a:lstStyle>
          <a:p>
            <a:pPr>
              <a:defRPr/>
            </a:pPr>
            <a:endParaRPr lang="de-DE"/>
          </a:p>
        </p:txBody>
      </p:sp>
      <p:sp>
        <p:nvSpPr>
          <p:cNvPr id="13" name="Slide Number Placeholder 6"/>
          <p:cNvSpPr>
            <a:spLocks noGrp="1"/>
          </p:cNvSpPr>
          <p:nvPr>
            <p:ph type="sldNum" sz="quarter" idx="12"/>
          </p:nvPr>
        </p:nvSpPr>
        <p:spPr/>
        <p:txBody>
          <a:bodyPr/>
          <a:lstStyle>
            <a:lvl1pPr>
              <a:defRPr/>
            </a:lvl1pPr>
          </a:lstStyle>
          <a:p>
            <a:pPr>
              <a:defRPr/>
            </a:pPr>
            <a:fld id="{7C4A607E-58F0-44C5-95EB-1B962C18BDCD}" type="slidenum">
              <a:rPr lang="de-DE" altLang="de-DE"/>
              <a:pPr>
                <a:defRPr/>
              </a:pPr>
              <a:t>‹Nr.›</a:t>
            </a:fld>
            <a:endParaRPr lang="de-DE" altLang="de-DE"/>
          </a:p>
        </p:txBody>
      </p:sp>
    </p:spTree>
    <p:extLst>
      <p:ext uri="{BB962C8B-B14F-4D97-AF65-F5344CB8AC3E}">
        <p14:creationId xmlns:p14="http://schemas.microsoft.com/office/powerpoint/2010/main" val="118265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7" name="Rectangle 12"/>
          <p:cNvGrpSpPr>
            <a:grpSpLocks/>
          </p:cNvGrpSpPr>
          <p:nvPr/>
        </p:nvGrpSpPr>
        <p:grpSpPr bwMode="auto">
          <a:xfrm>
            <a:off x="688975" y="4956175"/>
            <a:ext cx="7772400" cy="1371600"/>
            <a:chOff x="434" y="3122"/>
            <a:chExt cx="4896" cy="864"/>
          </a:xfrm>
        </p:grpSpPr>
        <p:pic>
          <p:nvPicPr>
            <p:cNvPr id="8" name="Rectangl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 y="3122"/>
              <a:ext cx="4896" cy="86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32" y="3120"/>
              <a:ext cx="489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10" name="Rectangle 13"/>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4"/>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5"/>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fr-FR" smtClean="0"/>
              <a:t>Modifiez le style du titre</a:t>
            </a:r>
            <a:endParaRPr lang="en-US" dirty="0"/>
          </a:p>
        </p:txBody>
      </p:sp>
      <p:sp>
        <p:nvSpPr>
          <p:cNvPr id="13" name="Date Placeholder 4"/>
          <p:cNvSpPr>
            <a:spLocks noGrp="1"/>
          </p:cNvSpPr>
          <p:nvPr>
            <p:ph type="dt" sz="half" idx="10"/>
          </p:nvPr>
        </p:nvSpPr>
        <p:spPr/>
        <p:txBody>
          <a:bodyPr/>
          <a:lstStyle>
            <a:lvl1pPr>
              <a:defRPr/>
            </a:lvl1pPr>
          </a:lstStyle>
          <a:p>
            <a:pPr>
              <a:defRPr/>
            </a:pPr>
            <a:endParaRPr lang="de-DE"/>
          </a:p>
        </p:txBody>
      </p:sp>
      <p:sp>
        <p:nvSpPr>
          <p:cNvPr id="14" name="Slide Number Placeholder 6"/>
          <p:cNvSpPr>
            <a:spLocks noGrp="1"/>
          </p:cNvSpPr>
          <p:nvPr>
            <p:ph type="sldNum" sz="quarter" idx="11"/>
          </p:nvPr>
        </p:nvSpPr>
        <p:spPr/>
        <p:txBody>
          <a:bodyPr/>
          <a:lstStyle>
            <a:lvl1pPr>
              <a:defRPr/>
            </a:lvl1pPr>
          </a:lstStyle>
          <a:p>
            <a:pPr>
              <a:defRPr/>
            </a:pPr>
            <a:fld id="{46A6C427-362A-4A96-91E5-5E7E9435552F}" type="slidenum">
              <a:rPr lang="de-DE" altLang="de-DE"/>
              <a:pPr>
                <a:defRPr/>
              </a:pPr>
              <a:t>‹Nr.›</a:t>
            </a:fld>
            <a:endParaRPr lang="de-DE" altLang="de-DE"/>
          </a:p>
        </p:txBody>
      </p:sp>
      <p:sp>
        <p:nvSpPr>
          <p:cNvPr id="15" name="Footer Placeholder 5"/>
          <p:cNvSpPr>
            <a:spLocks noGrp="1"/>
          </p:cNvSpPr>
          <p:nvPr>
            <p:ph type="ftr" sz="quarter" idx="12"/>
          </p:nvPr>
        </p:nvSpPr>
        <p:spPr/>
        <p:txBody>
          <a:bodyPr/>
          <a:lstStyle>
            <a:lvl1pPr>
              <a:defRPr/>
            </a:lvl1pPr>
          </a:lstStyle>
          <a:p>
            <a:pPr>
              <a:defRPr/>
            </a:pPr>
            <a:endParaRPr lang="de-DE"/>
          </a:p>
        </p:txBody>
      </p:sp>
    </p:spTree>
    <p:extLst>
      <p:ext uri="{BB962C8B-B14F-4D97-AF65-F5344CB8AC3E}">
        <p14:creationId xmlns:p14="http://schemas.microsoft.com/office/powerpoint/2010/main" val="238287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de-DE" smtClean="0"/>
              <a:t>Modifiez les styles du texte du masque</a:t>
            </a:r>
          </a:p>
          <a:p>
            <a:pPr lvl="1"/>
            <a:r>
              <a:rPr lang="fr-FR" altLang="de-DE" smtClean="0"/>
              <a:t>Deuxième niveau</a:t>
            </a:r>
          </a:p>
          <a:p>
            <a:pPr lvl="2"/>
            <a:r>
              <a:rPr lang="fr-FR" altLang="de-DE" smtClean="0"/>
              <a:t>Troisième niveau</a:t>
            </a:r>
          </a:p>
          <a:p>
            <a:pPr lvl="3"/>
            <a:r>
              <a:rPr lang="fr-FR" altLang="de-DE" smtClean="0"/>
              <a:t>Quatrième niveau</a:t>
            </a:r>
          </a:p>
          <a:p>
            <a:pPr lvl="4"/>
            <a:r>
              <a:rPr lang="fr-FR" altLang="de-DE" smtClean="0"/>
              <a:t>Cinquième niveau</a:t>
            </a:r>
            <a:endParaRPr lang="en-US" altLang="de-D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2"/>
                </a:solidFill>
                <a:cs typeface="Arial" charset="0"/>
              </a:defRPr>
            </a:lvl1pPr>
          </a:lstStyle>
          <a:p>
            <a:pPr>
              <a:defRPr/>
            </a:pPr>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2"/>
                </a:solidFill>
                <a:cs typeface="Arial" charset="0"/>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a:defRPr/>
            </a:pPr>
            <a:fld id="{5E427789-00B2-460C-9042-C33B9149EA2A}" type="slidenum">
              <a:rPr lang="de-DE" altLang="de-DE"/>
              <a:pPr>
                <a:defRPr/>
              </a:pPr>
              <a:t>‹Nr.›</a:t>
            </a:fld>
            <a:endParaRPr lang="de-DE" altLang="de-DE"/>
          </a:p>
        </p:txBody>
      </p:sp>
      <p:grpSp>
        <p:nvGrpSpPr>
          <p:cNvPr id="9" name="Rectangle 8"/>
          <p:cNvGrpSpPr>
            <a:grpSpLocks/>
          </p:cNvGrpSpPr>
          <p:nvPr/>
        </p:nvGrpSpPr>
        <p:grpSpPr bwMode="auto">
          <a:xfrm>
            <a:off x="274638" y="280988"/>
            <a:ext cx="8594725" cy="1322387"/>
            <a:chOff x="173" y="177"/>
            <a:chExt cx="5414" cy="833"/>
          </a:xfrm>
        </p:grpSpPr>
        <p:pic>
          <p:nvPicPr>
            <p:cNvPr id="1032" name="Rectangle 8"/>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3" y="177"/>
              <a:ext cx="5414" cy="833"/>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 Box 9"/>
            <p:cNvSpPr txBox="1">
              <a:spLocks noChangeArrowheads="1"/>
            </p:cNvSpPr>
            <p:nvPr/>
          </p:nvSpPr>
          <p:spPr bwMode="auto">
            <a:xfrm>
              <a:off x="173" y="175"/>
              <a:ext cx="5414"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4095" r:id="rId1"/>
    <p:sldLayoutId id="2147484085" r:id="rId2"/>
    <p:sldLayoutId id="2147484096" r:id="rId3"/>
    <p:sldLayoutId id="2147484086" r:id="rId4"/>
    <p:sldLayoutId id="2147484087" r:id="rId5"/>
    <p:sldLayoutId id="2147484088" r:id="rId6"/>
    <p:sldLayoutId id="2147484097" r:id="rId7"/>
    <p:sldLayoutId id="2147484098" r:id="rId8"/>
    <p:sldLayoutId id="2147484099" r:id="rId9"/>
    <p:sldLayoutId id="2147484089" r:id="rId10"/>
    <p:sldLayoutId id="2147484100" r:id="rId11"/>
    <p:sldLayoutId id="2147484090" r:id="rId12"/>
    <p:sldLayoutId id="2147484091" r:id="rId13"/>
    <p:sldLayoutId id="2147484092" r:id="rId14"/>
    <p:sldLayoutId id="2147484093" r:id="rId15"/>
    <p:sldLayoutId id="2147484094" r:id="rId16"/>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anose="02040602050305030304" pitchFamily="18" charset="0"/>
        </a:defRPr>
      </a:lvl2pPr>
      <a:lvl3pPr algn="ctr" rtl="0" eaLnBrk="0" fontAlgn="base" hangingPunct="0">
        <a:spcBef>
          <a:spcPct val="0"/>
        </a:spcBef>
        <a:spcAft>
          <a:spcPct val="0"/>
        </a:spcAft>
        <a:defRPr sz="3500">
          <a:solidFill>
            <a:srgbClr val="6B7D72"/>
          </a:solidFill>
          <a:latin typeface="Book Antiqua" panose="02040602050305030304" pitchFamily="18" charset="0"/>
        </a:defRPr>
      </a:lvl3pPr>
      <a:lvl4pPr algn="ctr" rtl="0" eaLnBrk="0" fontAlgn="base" hangingPunct="0">
        <a:spcBef>
          <a:spcPct val="0"/>
        </a:spcBef>
        <a:spcAft>
          <a:spcPct val="0"/>
        </a:spcAft>
        <a:defRPr sz="3500">
          <a:solidFill>
            <a:srgbClr val="6B7D72"/>
          </a:solidFill>
          <a:latin typeface="Book Antiqua" panose="02040602050305030304" pitchFamily="18" charset="0"/>
        </a:defRPr>
      </a:lvl4pPr>
      <a:lvl5pPr algn="ctr" rtl="0" eaLnBrk="0" fontAlgn="base" hangingPunct="0">
        <a:spcBef>
          <a:spcPct val="0"/>
        </a:spcBef>
        <a:spcAft>
          <a:spcPct val="0"/>
        </a:spcAft>
        <a:defRPr sz="3500">
          <a:solidFill>
            <a:srgbClr val="6B7D72"/>
          </a:solidFill>
          <a:latin typeface="Book Antiqua" panose="02040602050305030304" pitchFamily="18" charset="0"/>
        </a:defRPr>
      </a:lvl5pPr>
      <a:lvl6pPr marL="457200" algn="ctr" rtl="0" fontAlgn="base">
        <a:spcBef>
          <a:spcPct val="0"/>
        </a:spcBef>
        <a:spcAft>
          <a:spcPct val="0"/>
        </a:spcAft>
        <a:defRPr sz="3500">
          <a:solidFill>
            <a:srgbClr val="6B7D72"/>
          </a:solidFill>
          <a:latin typeface="Book Antiqua" panose="02040602050305030304" pitchFamily="18" charset="0"/>
        </a:defRPr>
      </a:lvl6pPr>
      <a:lvl7pPr marL="914400" algn="ctr" rtl="0" fontAlgn="base">
        <a:spcBef>
          <a:spcPct val="0"/>
        </a:spcBef>
        <a:spcAft>
          <a:spcPct val="0"/>
        </a:spcAft>
        <a:defRPr sz="3500">
          <a:solidFill>
            <a:srgbClr val="6B7D72"/>
          </a:solidFill>
          <a:latin typeface="Book Antiqua" panose="02040602050305030304" pitchFamily="18" charset="0"/>
        </a:defRPr>
      </a:lvl7pPr>
      <a:lvl8pPr marL="1371600" algn="ctr" rtl="0" fontAlgn="base">
        <a:spcBef>
          <a:spcPct val="0"/>
        </a:spcBef>
        <a:spcAft>
          <a:spcPct val="0"/>
        </a:spcAft>
        <a:defRPr sz="3500">
          <a:solidFill>
            <a:srgbClr val="6B7D72"/>
          </a:solidFill>
          <a:latin typeface="Book Antiqua" panose="02040602050305030304" pitchFamily="18" charset="0"/>
        </a:defRPr>
      </a:lvl8pPr>
      <a:lvl9pPr marL="1828800" algn="ctr" rtl="0" fontAlgn="base">
        <a:spcBef>
          <a:spcPct val="0"/>
        </a:spcBef>
        <a:spcAft>
          <a:spcPct val="0"/>
        </a:spcAft>
        <a:defRPr sz="3500">
          <a:solidFill>
            <a:srgbClr val="6B7D72"/>
          </a:solidFill>
          <a:latin typeface="Book Antiqua" panose="02040602050305030304"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6/6f/Earth_Eastern_Hemisphere.jpg" TargetMode="External"/><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assembly.coe.int/ASP/NewsManager/EMB_NewsManagerView.asp?ID=3259" TargetMode="External"/><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ubble Snaps Images of a Pinwheel-Shaped Gala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chteck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6911975"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altLang="de-DE" b="1" dirty="0" smtClean="0">
                <a:solidFill>
                  <a:srgbClr val="FF0000"/>
                </a:solidFill>
                <a:effectLst>
                  <a:outerShdw blurRad="38100" dist="38100" dir="2700000" algn="tl">
                    <a:srgbClr val="000000">
                      <a:alpha val="43137"/>
                    </a:srgbClr>
                  </a:outerShdw>
                </a:effectLst>
              </a:rPr>
              <a:t>Evolution</a:t>
            </a:r>
          </a:p>
        </p:txBody>
      </p:sp>
      <p:sp>
        <p:nvSpPr>
          <p:cNvPr id="21507" name="Rectangle 3"/>
          <p:cNvSpPr>
            <a:spLocks noGrp="1" noChangeArrowheads="1"/>
          </p:cNvSpPr>
          <p:nvPr>
            <p:ph type="body" sz="half" idx="1"/>
          </p:nvPr>
        </p:nvSpPr>
        <p:spPr>
          <a:xfrm>
            <a:off x="457200" y="1600200"/>
            <a:ext cx="8435975" cy="4525963"/>
          </a:xfrm>
        </p:spPr>
        <p:txBody>
          <a:bodyPr/>
          <a:lstStyle/>
          <a:p>
            <a:pPr lvl="1" eaLnBrk="1" hangingPunct="1">
              <a:defRPr/>
            </a:pPr>
            <a:r>
              <a:rPr lang="de-CH" altLang="de-DE" sz="2400" dirty="0" smtClean="0">
                <a:solidFill>
                  <a:schemeClr val="tx1"/>
                </a:solidFill>
                <a:effectLst>
                  <a:outerShdw blurRad="38100" dist="38100" dir="2700000" algn="tl">
                    <a:srgbClr val="000000">
                      <a:alpha val="43137"/>
                    </a:srgbClr>
                  </a:outerShdw>
                </a:effectLst>
              </a:rPr>
              <a:t>I. </a:t>
            </a:r>
            <a:r>
              <a:rPr lang="de-CH" altLang="de-DE" dirty="0" smtClean="0">
                <a:solidFill>
                  <a:srgbClr val="FF0000"/>
                </a:solidFill>
                <a:effectLst>
                  <a:outerShdw blurRad="38100" dist="38100" dir="2700000" algn="tl">
                    <a:srgbClr val="000000">
                      <a:alpha val="43137"/>
                    </a:srgbClr>
                  </a:outerShdw>
                </a:effectLst>
              </a:rPr>
              <a:t>Kosmische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vom Urknall bis zum Planeten Erde</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 </a:t>
            </a:r>
            <a:r>
              <a:rPr lang="de-CH" altLang="de-DE" dirty="0" smtClean="0">
                <a:solidFill>
                  <a:srgbClr val="FF0000"/>
                </a:solidFill>
                <a:effectLst>
                  <a:outerShdw blurRad="38100" dist="38100" dir="2700000" algn="tl">
                    <a:srgbClr val="000000">
                      <a:alpha val="43137"/>
                    </a:srgbClr>
                  </a:outerShdw>
                </a:effectLst>
              </a:rPr>
              <a:t>Chemische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von toter Materie zum Leben</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IIII. </a:t>
            </a:r>
            <a:r>
              <a:rPr lang="de-CH" altLang="de-DE" dirty="0" smtClean="0">
                <a:solidFill>
                  <a:srgbClr val="FF0000"/>
                </a:solidFill>
                <a:effectLst>
                  <a:outerShdw blurRad="38100" dist="38100" dir="2700000" algn="tl">
                    <a:srgbClr val="000000">
                      <a:alpha val="43137"/>
                    </a:srgbClr>
                  </a:outerShdw>
                </a:effectLst>
              </a:rPr>
              <a:t>Biologische Evolution:</a:t>
            </a:r>
          </a:p>
          <a:p>
            <a:pPr marL="411163" lvl="1" indent="0" eaLnBrk="1" hangingPunct="1">
              <a:buFont typeface="Arial" panose="020B0604020202020204" pitchFamily="34" charset="0"/>
              <a:buNone/>
              <a:defRPr/>
            </a:pPr>
            <a:r>
              <a:rPr lang="de-CH" altLang="de-DE" dirty="0" smtClean="0">
                <a:solidFill>
                  <a:schemeClr val="tx1"/>
                </a:solidFill>
                <a:effectLst>
                  <a:outerShdw blurRad="38100" dist="38100" dir="2700000" algn="tl">
                    <a:srgbClr val="000000">
                      <a:alpha val="43137"/>
                    </a:srgbClr>
                  </a:outerShdw>
                </a:effectLst>
              </a:rPr>
              <a:t>	vom Einzeller bis zum Menschen</a:t>
            </a:r>
            <a:endParaRPr lang="de-CH" altLang="de-DE" dirty="0" smtClean="0">
              <a:solidFill>
                <a:srgbClr val="FFFF00"/>
              </a:solidFill>
            </a:endParaRPr>
          </a:p>
        </p:txBody>
      </p:sp>
      <p:sp>
        <p:nvSpPr>
          <p:cNvPr id="19460" name="Line 5"/>
          <p:cNvSpPr>
            <a:spLocks noChangeShapeType="1"/>
          </p:cNvSpPr>
          <p:nvPr/>
        </p:nvSpPr>
        <p:spPr bwMode="auto">
          <a:xfrm>
            <a:off x="2700338" y="5373688"/>
            <a:ext cx="338455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19461" name="Picture 11" descr="Image:Universe expansion-de.png"/>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23850" y="4221163"/>
            <a:ext cx="2187575" cy="2187575"/>
          </a:xfrm>
        </p:spPr>
      </p:pic>
      <p:sp>
        <p:nvSpPr>
          <p:cNvPr id="19462" name="Text Box 12"/>
          <p:cNvSpPr txBox="1">
            <a:spLocks noChangeArrowheads="1"/>
          </p:cNvSpPr>
          <p:nvPr/>
        </p:nvSpPr>
        <p:spPr bwMode="auto">
          <a:xfrm>
            <a:off x="468313" y="3933825"/>
            <a:ext cx="180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Tx/>
              <a:buNone/>
            </a:pPr>
            <a:r>
              <a:rPr lang="de-CH" altLang="de-DE" sz="1000">
                <a:solidFill>
                  <a:schemeClr val="tx1"/>
                </a:solidFill>
                <a:latin typeface="Arial" panose="020B0604020202020204" pitchFamily="34" charset="0"/>
              </a:rPr>
              <a:t>Leibnizkeks GNU 1.2 or later</a:t>
            </a:r>
            <a:endParaRPr lang="de-DE" altLang="de-DE" sz="1000">
              <a:solidFill>
                <a:schemeClr val="tx1"/>
              </a:solidFill>
              <a:latin typeface="Arial" panose="020B0604020202020204" pitchFamily="34" charset="0"/>
            </a:endParaRPr>
          </a:p>
        </p:txBody>
      </p:sp>
      <p:pic>
        <p:nvPicPr>
          <p:cNvPr id="19463" name="Picture 13" descr="Image:Earth Eastern Hemisphere.jpg">
            <a:hlinkClick r:id="rId3"/>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300788" y="4292600"/>
            <a:ext cx="2185987" cy="2185988"/>
          </a:xfrm>
        </p:spPr>
      </p:pic>
      <p:sp>
        <p:nvSpPr>
          <p:cNvPr id="19464" name="Rectangle 14"/>
          <p:cNvSpPr>
            <a:spLocks noChangeArrowheads="1"/>
          </p:cNvSpPr>
          <p:nvPr/>
        </p:nvSpPr>
        <p:spPr bwMode="auto">
          <a:xfrm>
            <a:off x="7740650" y="3959225"/>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NASA</a:t>
            </a:r>
            <a:endParaRPr lang="de-DE" altLang="de-DE" sz="10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altLang="de-DE" b="1" dirty="0" smtClean="0">
                <a:solidFill>
                  <a:srgbClr val="FF0000"/>
                </a:solidFill>
                <a:effectLst>
                  <a:outerShdw blurRad="38100" dist="38100" dir="2700000" algn="tl">
                    <a:srgbClr val="000000">
                      <a:alpha val="43137"/>
                    </a:srgbClr>
                  </a:outerShdw>
                </a:effectLst>
              </a:rPr>
              <a:t>Evolution</a:t>
            </a:r>
          </a:p>
        </p:txBody>
      </p:sp>
      <p:sp>
        <p:nvSpPr>
          <p:cNvPr id="21507" name="Rectangle 3"/>
          <p:cNvSpPr>
            <a:spLocks noGrp="1" noChangeArrowheads="1"/>
          </p:cNvSpPr>
          <p:nvPr>
            <p:ph type="body" sz="half" idx="1"/>
          </p:nvPr>
        </p:nvSpPr>
        <p:spPr>
          <a:xfrm>
            <a:off x="457200" y="1600200"/>
            <a:ext cx="8435975" cy="4525963"/>
          </a:xfrm>
        </p:spPr>
        <p:txBody>
          <a:bodyPr/>
          <a:lstStyle/>
          <a:p>
            <a:pPr lvl="1" eaLnBrk="1" hangingPunct="1">
              <a:defRPr/>
            </a:pPr>
            <a:r>
              <a:rPr lang="de-CH" altLang="de-DE" sz="2400" dirty="0" smtClean="0">
                <a:solidFill>
                  <a:schemeClr val="tx1"/>
                </a:solidFill>
                <a:effectLst>
                  <a:outerShdw blurRad="38100" dist="38100" dir="2700000" algn="tl">
                    <a:srgbClr val="000000">
                      <a:alpha val="43137"/>
                    </a:srgbClr>
                  </a:outerShdw>
                </a:effectLst>
              </a:rPr>
              <a:t>I. </a:t>
            </a:r>
            <a:r>
              <a:rPr lang="de-CH" altLang="de-DE" dirty="0" smtClean="0">
                <a:solidFill>
                  <a:srgbClr val="FF0000"/>
                </a:solidFill>
                <a:effectLst>
                  <a:outerShdw blurRad="38100" dist="38100" dir="2700000" algn="tl">
                    <a:srgbClr val="000000">
                      <a:alpha val="43137"/>
                    </a:srgbClr>
                  </a:outerShdw>
                </a:effectLst>
              </a:rPr>
              <a:t>Kosmische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vom Urknall bis zum Planeten Erde</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 </a:t>
            </a:r>
            <a:r>
              <a:rPr lang="de-CH" altLang="de-DE" dirty="0" smtClean="0">
                <a:solidFill>
                  <a:srgbClr val="FF0000"/>
                </a:solidFill>
                <a:effectLst>
                  <a:outerShdw blurRad="38100" dist="38100" dir="2700000" algn="tl">
                    <a:srgbClr val="000000">
                      <a:alpha val="43137"/>
                    </a:srgbClr>
                  </a:outerShdw>
                </a:effectLst>
              </a:rPr>
              <a:t>Chemische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von toter Materie zum Leben</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IIII. </a:t>
            </a:r>
            <a:r>
              <a:rPr lang="de-CH" altLang="de-DE" dirty="0" smtClean="0">
                <a:solidFill>
                  <a:srgbClr val="FF0000"/>
                </a:solidFill>
                <a:effectLst>
                  <a:outerShdw blurRad="38100" dist="38100" dir="2700000" algn="tl">
                    <a:srgbClr val="000000">
                      <a:alpha val="43137"/>
                    </a:srgbClr>
                  </a:outerShdw>
                </a:effectLst>
              </a:rPr>
              <a:t>Biologische Evolution:</a:t>
            </a:r>
          </a:p>
          <a:p>
            <a:pPr marL="411163" lvl="1" indent="0" eaLnBrk="1" hangingPunct="1">
              <a:buFont typeface="Arial" panose="020B0604020202020204" pitchFamily="34" charset="0"/>
              <a:buNone/>
              <a:defRPr/>
            </a:pPr>
            <a:r>
              <a:rPr lang="de-CH" altLang="de-DE" dirty="0" smtClean="0">
                <a:solidFill>
                  <a:schemeClr val="tx1"/>
                </a:solidFill>
                <a:effectLst>
                  <a:outerShdw blurRad="38100" dist="38100" dir="2700000" algn="tl">
                    <a:srgbClr val="000000">
                      <a:alpha val="43137"/>
                    </a:srgbClr>
                  </a:outerShdw>
                </a:effectLst>
              </a:rPr>
              <a:t>	vom Einzeller bis zum Menschen</a:t>
            </a:r>
            <a:endParaRPr lang="de-CH" altLang="de-DE" dirty="0" smtClean="0">
              <a:solidFill>
                <a:srgbClr val="FFFF00"/>
              </a:solidFill>
            </a:endParaRPr>
          </a:p>
        </p:txBody>
      </p:sp>
      <p:sp>
        <p:nvSpPr>
          <p:cNvPr id="20484" name="Line 5"/>
          <p:cNvSpPr>
            <a:spLocks noChangeShapeType="1"/>
          </p:cNvSpPr>
          <p:nvPr/>
        </p:nvSpPr>
        <p:spPr bwMode="auto">
          <a:xfrm>
            <a:off x="2700338" y="5373688"/>
            <a:ext cx="338455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20485" name="Picture 1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50825" y="4652963"/>
            <a:ext cx="2195513" cy="1563687"/>
          </a:xfrm>
        </p:spPr>
      </p:pic>
      <p:sp>
        <p:nvSpPr>
          <p:cNvPr id="20486" name="Textfeld 3"/>
          <p:cNvSpPr txBox="1">
            <a:spLocks noChangeArrowheads="1"/>
          </p:cNvSpPr>
          <p:nvPr/>
        </p:nvSpPr>
        <p:spPr bwMode="auto">
          <a:xfrm>
            <a:off x="1908175" y="43656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de-DE" altLang="de-DE" sz="1200"/>
              <a:t>FB</a:t>
            </a:r>
          </a:p>
        </p:txBody>
      </p:sp>
      <p:pic>
        <p:nvPicPr>
          <p:cNvPr id="20487"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03963" y="4340225"/>
            <a:ext cx="2160587" cy="1811338"/>
          </a:xfrm>
        </p:spPr>
      </p:pic>
      <p:sp>
        <p:nvSpPr>
          <p:cNvPr id="20488" name="Text Box 7"/>
          <p:cNvSpPr txBox="1">
            <a:spLocks noChangeArrowheads="1"/>
          </p:cNvSpPr>
          <p:nvPr/>
        </p:nvSpPr>
        <p:spPr bwMode="auto">
          <a:xfrm>
            <a:off x="6369050" y="4035425"/>
            <a:ext cx="2030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altLang="de-DE" b="1" dirty="0" smtClean="0">
                <a:solidFill>
                  <a:srgbClr val="FF0000"/>
                </a:solidFill>
                <a:effectLst>
                  <a:outerShdw blurRad="38100" dist="38100" dir="2700000" algn="tl">
                    <a:srgbClr val="000000">
                      <a:alpha val="43137"/>
                    </a:srgbClr>
                  </a:outerShdw>
                </a:effectLst>
              </a:rPr>
              <a:t>Evolution</a:t>
            </a:r>
          </a:p>
        </p:txBody>
      </p:sp>
      <p:sp>
        <p:nvSpPr>
          <p:cNvPr id="21507" name="Rectangle 3"/>
          <p:cNvSpPr>
            <a:spLocks noGrp="1" noChangeArrowheads="1"/>
          </p:cNvSpPr>
          <p:nvPr>
            <p:ph type="body" sz="half" idx="1"/>
          </p:nvPr>
        </p:nvSpPr>
        <p:spPr>
          <a:xfrm>
            <a:off x="457200" y="1600200"/>
            <a:ext cx="8435975" cy="4525963"/>
          </a:xfrm>
        </p:spPr>
        <p:txBody>
          <a:bodyPr/>
          <a:lstStyle/>
          <a:p>
            <a:pPr lvl="1" eaLnBrk="1" hangingPunct="1">
              <a:defRPr/>
            </a:pPr>
            <a:r>
              <a:rPr lang="de-CH" altLang="de-DE" sz="2400" dirty="0" smtClean="0">
                <a:solidFill>
                  <a:schemeClr val="tx1"/>
                </a:solidFill>
                <a:effectLst>
                  <a:outerShdw blurRad="38100" dist="38100" dir="2700000" algn="tl">
                    <a:srgbClr val="000000">
                      <a:alpha val="43137"/>
                    </a:srgbClr>
                  </a:outerShdw>
                </a:effectLst>
              </a:rPr>
              <a:t>I. </a:t>
            </a:r>
            <a:r>
              <a:rPr lang="de-CH" altLang="de-DE" dirty="0" smtClean="0">
                <a:solidFill>
                  <a:srgbClr val="FF0000"/>
                </a:solidFill>
                <a:effectLst>
                  <a:outerShdw blurRad="38100" dist="38100" dir="2700000" algn="tl">
                    <a:srgbClr val="000000">
                      <a:alpha val="43137"/>
                    </a:srgbClr>
                  </a:outerShdw>
                </a:effectLst>
              </a:rPr>
              <a:t>Kosmische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vom Urknall bis zum Planeten Erde</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 </a:t>
            </a:r>
            <a:r>
              <a:rPr lang="de-CH" altLang="de-DE" dirty="0" smtClean="0">
                <a:solidFill>
                  <a:srgbClr val="FF0000"/>
                </a:solidFill>
                <a:effectLst>
                  <a:outerShdw blurRad="38100" dist="38100" dir="2700000" algn="tl">
                    <a:srgbClr val="000000">
                      <a:alpha val="43137"/>
                    </a:srgbClr>
                  </a:outerShdw>
                </a:effectLst>
              </a:rPr>
              <a:t>Chemische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von toter Materie zum Leben</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IIII. </a:t>
            </a:r>
            <a:r>
              <a:rPr lang="de-CH" altLang="de-DE" dirty="0" smtClean="0">
                <a:solidFill>
                  <a:srgbClr val="FF0000"/>
                </a:solidFill>
                <a:effectLst>
                  <a:outerShdw blurRad="38100" dist="38100" dir="2700000" algn="tl">
                    <a:srgbClr val="000000">
                      <a:alpha val="43137"/>
                    </a:srgbClr>
                  </a:outerShdw>
                </a:effectLst>
              </a:rPr>
              <a:t>Biologische Evolution:</a:t>
            </a:r>
          </a:p>
          <a:p>
            <a:pPr marL="411163" lvl="1" indent="0" eaLnBrk="1" hangingPunct="1">
              <a:buFont typeface="Arial" panose="020B0604020202020204" pitchFamily="34" charset="0"/>
              <a:buNone/>
              <a:defRPr/>
            </a:pPr>
            <a:r>
              <a:rPr lang="de-CH" altLang="de-DE" dirty="0" smtClean="0">
                <a:solidFill>
                  <a:schemeClr val="tx1"/>
                </a:solidFill>
                <a:effectLst>
                  <a:outerShdw blurRad="38100" dist="38100" dir="2700000" algn="tl">
                    <a:srgbClr val="000000">
                      <a:alpha val="43137"/>
                    </a:srgbClr>
                  </a:outerShdw>
                </a:effectLst>
              </a:rPr>
              <a:t>	vom Einzeller bis zum Menschen</a:t>
            </a:r>
            <a:endParaRPr lang="de-CH" altLang="de-DE" dirty="0" smtClean="0">
              <a:solidFill>
                <a:srgbClr val="FFFF00"/>
              </a:solidFill>
            </a:endParaRPr>
          </a:p>
        </p:txBody>
      </p:sp>
      <p:sp>
        <p:nvSpPr>
          <p:cNvPr id="21508" name="Line 5"/>
          <p:cNvSpPr>
            <a:spLocks noChangeShapeType="1"/>
          </p:cNvSpPr>
          <p:nvPr/>
        </p:nvSpPr>
        <p:spPr bwMode="auto">
          <a:xfrm>
            <a:off x="2700338" y="5373688"/>
            <a:ext cx="338455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21509"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4364038"/>
            <a:ext cx="2160588" cy="1811337"/>
          </a:xfrm>
        </p:spPr>
      </p:pic>
      <p:sp>
        <p:nvSpPr>
          <p:cNvPr id="21510" name="Text Box 7"/>
          <p:cNvSpPr txBox="1">
            <a:spLocks noChangeArrowheads="1"/>
          </p:cNvSpPr>
          <p:nvPr/>
        </p:nvSpPr>
        <p:spPr bwMode="auto">
          <a:xfrm>
            <a:off x="611188" y="4076700"/>
            <a:ext cx="203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pic>
        <p:nvPicPr>
          <p:cNvPr id="21511" name="Picture 6" descr="Hanie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16688" y="4076700"/>
            <a:ext cx="1593850" cy="2543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57175"/>
            <a:ext cx="8229600" cy="1371600"/>
          </a:xfrm>
        </p:spPr>
        <p:txBody>
          <a:bodyPr/>
          <a:lstStyle/>
          <a:p>
            <a:pPr eaLnBrk="1" hangingPunct="1">
              <a:defRPr/>
            </a:pPr>
            <a:r>
              <a:rPr lang="de-DE" altLang="de-DE" dirty="0" smtClean="0">
                <a:solidFill>
                  <a:srgbClr val="FF0000"/>
                </a:solidFill>
                <a:effectLst>
                  <a:outerShdw blurRad="38100" dist="38100" dir="2700000" algn="tl">
                    <a:srgbClr val="000000">
                      <a:alpha val="43137"/>
                    </a:srgbClr>
                  </a:outerShdw>
                </a:effectLst>
              </a:rPr>
              <a:t>Nur Evolution = wahre Wissenschaft?</a:t>
            </a:r>
          </a:p>
        </p:txBody>
      </p:sp>
      <p:sp>
        <p:nvSpPr>
          <p:cNvPr id="27651" name="Rectangle 3"/>
          <p:cNvSpPr>
            <a:spLocks noGrp="1" noChangeArrowheads="1"/>
          </p:cNvSpPr>
          <p:nvPr>
            <p:ph type="body" sz="half" idx="1"/>
          </p:nvPr>
        </p:nvSpPr>
        <p:spPr>
          <a:xfrm>
            <a:off x="107950" y="1628775"/>
            <a:ext cx="4464050" cy="4479925"/>
          </a:xfrm>
        </p:spPr>
        <p:txBody>
          <a:bodyPr/>
          <a:lstStyle/>
          <a:p>
            <a:pPr eaLnBrk="1" hangingPunct="1">
              <a:lnSpc>
                <a:spcPct val="90000"/>
              </a:lnSpc>
              <a:defRPr/>
            </a:pPr>
            <a:r>
              <a:rPr lang="de-CH" altLang="de-DE" sz="2000" dirty="0" smtClean="0">
                <a:solidFill>
                  <a:schemeClr val="tx1"/>
                </a:solidFill>
                <a:effectLst>
                  <a:outerShdw blurRad="38100" dist="38100" dir="2700000" algn="tl">
                    <a:srgbClr val="000000">
                      <a:alpha val="43137"/>
                    </a:srgbClr>
                  </a:outerShdw>
                </a:effectLst>
              </a:rPr>
              <a:t>Heute: politischer Kampf gegen Schöpfungslehre (z.B. Resolution 1580 des Europa-Rates, Herbst 2007):</a:t>
            </a:r>
          </a:p>
          <a:p>
            <a:pPr lvl="1" eaLnBrk="1" hangingPunct="1">
              <a:lnSpc>
                <a:spcPct val="90000"/>
              </a:lnSpc>
              <a:defRPr/>
            </a:pPr>
            <a:r>
              <a:rPr lang="de-CH" altLang="de-DE" sz="1800" dirty="0" smtClean="0">
                <a:solidFill>
                  <a:schemeClr val="tx1"/>
                </a:solidFill>
                <a:effectLst>
                  <a:outerShdw blurRad="38100" dist="38100" dir="2700000" algn="tl">
                    <a:srgbClr val="000000">
                      <a:alpha val="43137"/>
                    </a:srgbClr>
                  </a:outerShdw>
                </a:effectLst>
              </a:rPr>
              <a:t>Schöpfungslehre als wissenschaftliche Alternative muss bekämpft werden.</a:t>
            </a:r>
          </a:p>
          <a:p>
            <a:pPr lvl="1" eaLnBrk="1" hangingPunct="1">
              <a:lnSpc>
                <a:spcPct val="90000"/>
              </a:lnSpc>
              <a:defRPr/>
            </a:pPr>
            <a:r>
              <a:rPr lang="de-CH" altLang="de-DE" sz="1800" dirty="0" smtClean="0">
                <a:solidFill>
                  <a:schemeClr val="tx1"/>
                </a:solidFill>
                <a:effectLst>
                  <a:outerShdw blurRad="38100" dist="38100" dir="2700000" algn="tl">
                    <a:srgbClr val="000000">
                      <a:alpha val="43137"/>
                    </a:srgbClr>
                  </a:outerShdw>
                </a:effectLst>
              </a:rPr>
              <a:t>Schöpfungslehre könnte die Menschenrechte bedrohen.</a:t>
            </a:r>
          </a:p>
          <a:p>
            <a:pPr lvl="1" eaLnBrk="1" hangingPunct="1">
              <a:lnSpc>
                <a:spcPct val="90000"/>
              </a:lnSpc>
              <a:defRPr/>
            </a:pPr>
            <a:r>
              <a:rPr lang="de-CH" altLang="de-DE" sz="1800" dirty="0" smtClean="0">
                <a:solidFill>
                  <a:schemeClr val="tx1"/>
                </a:solidFill>
                <a:effectLst>
                  <a:outerShdw blurRad="38100" dist="38100" dir="2700000" algn="tl">
                    <a:srgbClr val="000000">
                      <a:alpha val="43137"/>
                    </a:srgbClr>
                  </a:outerShdw>
                </a:effectLst>
              </a:rPr>
              <a:t>Nur Evolution darf im Wissenschaftsunterricht vorgestellt werden.</a:t>
            </a:r>
          </a:p>
          <a:p>
            <a:pPr lvl="1" eaLnBrk="1" hangingPunct="1">
              <a:lnSpc>
                <a:spcPct val="90000"/>
              </a:lnSpc>
              <a:defRPr/>
            </a:pPr>
            <a:endParaRPr lang="de-CH" altLang="de-DE" sz="1800" dirty="0" smtClean="0">
              <a:solidFill>
                <a:schemeClr val="bg1"/>
              </a:solidFill>
            </a:endParaRPr>
          </a:p>
        </p:txBody>
      </p:sp>
      <p:pic>
        <p:nvPicPr>
          <p:cNvPr id="22532" name="Picture 4" descr="Rotating_earth_%28large%29"/>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500188"/>
            <a:ext cx="4286250" cy="4286250"/>
          </a:xfrm>
          <a:noFill/>
        </p:spPr>
      </p:pic>
      <p:sp>
        <p:nvSpPr>
          <p:cNvPr id="22533" name="Text Box 5"/>
          <p:cNvSpPr txBox="1">
            <a:spLocks noChangeArrowheads="1"/>
          </p:cNvSpPr>
          <p:nvPr/>
        </p:nvSpPr>
        <p:spPr bwMode="auto">
          <a:xfrm>
            <a:off x="7286625" y="1214438"/>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Marvel GNU 1.2 or later</a:t>
            </a:r>
            <a:endParaRPr lang="de-DE" altLang="de-DE" sz="1000">
              <a:solidFill>
                <a:schemeClr val="bg1"/>
              </a:solidFill>
              <a:latin typeface="Arial" panose="020B0604020202020204" pitchFamily="34" charset="0"/>
            </a:endParaRPr>
          </a:p>
        </p:txBody>
      </p:sp>
      <p:sp>
        <p:nvSpPr>
          <p:cNvPr id="22534" name="Rectangle 6"/>
          <p:cNvSpPr>
            <a:spLocks noChangeArrowheads="1"/>
          </p:cNvSpPr>
          <p:nvPr/>
        </p:nvSpPr>
        <p:spPr bwMode="auto">
          <a:xfrm>
            <a:off x="73025" y="5688013"/>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Tx/>
              <a:buNone/>
            </a:pPr>
            <a:endParaRPr lang="de-DE" altLang="de-DE" sz="1800">
              <a:solidFill>
                <a:schemeClr val="tx1"/>
              </a:solidFill>
              <a:latin typeface="Arial" panose="020B0604020202020204" pitchFamily="34" charset="0"/>
            </a:endParaRPr>
          </a:p>
          <a:p>
            <a:pPr algn="ctr" eaLnBrk="1" hangingPunct="1">
              <a:spcBef>
                <a:spcPct val="0"/>
              </a:spcBef>
              <a:buClrTx/>
              <a:buFontTx/>
              <a:buNone/>
            </a:pPr>
            <a:r>
              <a:rPr lang="de-DE" altLang="de-DE" sz="1800" b="1">
                <a:solidFill>
                  <a:schemeClr val="tx1"/>
                </a:solidFill>
                <a:latin typeface="Arial" panose="020B0604020202020204" pitchFamily="34" charset="0"/>
                <a:hlinkClick r:id="rId3"/>
              </a:rPr>
              <a:t>http://assembly.coe.int/ASP/NewsManager/EMB_NewsManagerView.asp?ID=3259</a:t>
            </a:r>
            <a:r>
              <a:rPr lang="de-DE" altLang="de-DE" sz="1800">
                <a:solidFill>
                  <a:schemeClr val="tx1"/>
                </a:solidFill>
                <a:latin typeface="Arial" panose="020B0604020202020204" pitchFamily="34" charset="0"/>
                <a:hlinkClick r:id="rId3"/>
              </a:rPr>
              <a:t> </a:t>
            </a:r>
            <a:r>
              <a:rPr lang="de-DE" altLang="de-DE" sz="1800" i="1">
                <a:solidFill>
                  <a:schemeClr val="tx1"/>
                </a:solidFill>
                <a:latin typeface="Arial" panose="020B0604020202020204" pitchFamily="34" charset="0"/>
              </a:rPr>
              <a:t> </a:t>
            </a:r>
            <a:br>
              <a:rPr lang="de-DE" altLang="de-DE" sz="1800" i="1">
                <a:solidFill>
                  <a:schemeClr val="tx1"/>
                </a:solidFill>
                <a:latin typeface="Arial" panose="020B0604020202020204" pitchFamily="34" charset="0"/>
              </a:rPr>
            </a:br>
            <a:endParaRPr lang="de-DE" altLang="de-DE" sz="1800">
              <a:solidFill>
                <a:schemeClr val="tx1"/>
              </a:solidFill>
              <a:latin typeface="Arial" panose="020B0604020202020204" pitchFamily="34" charset="0"/>
            </a:endParaRPr>
          </a:p>
          <a:p>
            <a:pPr algn="ctr">
              <a:spcBef>
                <a:spcPct val="0"/>
              </a:spcBef>
              <a:buClrTx/>
              <a:buFontTx/>
              <a:buNone/>
            </a:pPr>
            <a:endParaRPr lang="de-DE" altLang="de-DE"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0825" y="333375"/>
            <a:ext cx="8604250" cy="1044575"/>
          </a:xfrm>
        </p:spPr>
        <p:txBody>
          <a:bodyPr/>
          <a:lstStyle/>
          <a:p>
            <a:pPr eaLnBrk="1" fontAlgn="auto" hangingPunct="1">
              <a:spcAft>
                <a:spcPts val="0"/>
              </a:spcAft>
              <a:defRPr/>
            </a:pPr>
            <a:r>
              <a:rPr lang="de-DE" dirty="0" smtClean="0">
                <a:solidFill>
                  <a:srgbClr val="FF0000"/>
                </a:solidFill>
                <a:effectLst>
                  <a:outerShdw blurRad="38100" dist="38100" dir="2700000" algn="tl">
                    <a:srgbClr val="000000">
                      <a:alpha val="43137"/>
                    </a:srgbClr>
                  </a:outerShdw>
                </a:effectLst>
              </a:rPr>
              <a:t>Evolutionslehre - gefährlich?</a:t>
            </a:r>
            <a:endParaRPr lang="de-DE" dirty="0">
              <a:solidFill>
                <a:srgbClr val="FF0000"/>
              </a:solidFill>
              <a:effectLst>
                <a:outerShdw blurRad="38100" dist="38100" dir="2700000" algn="tl">
                  <a:srgbClr val="000000">
                    <a:alpha val="43137"/>
                  </a:srgbClr>
                </a:outerShdw>
              </a:effectLst>
            </a:endParaRPr>
          </a:p>
        </p:txBody>
      </p:sp>
      <p:sp>
        <p:nvSpPr>
          <p:cNvPr id="2" name="Inhaltsplatzhalter 1"/>
          <p:cNvSpPr>
            <a:spLocks noGrp="1"/>
          </p:cNvSpPr>
          <p:nvPr>
            <p:ph idx="1"/>
          </p:nvPr>
        </p:nvSpPr>
        <p:spPr>
          <a:xfrm>
            <a:off x="-9525" y="1649413"/>
            <a:ext cx="5651500" cy="5661025"/>
          </a:xfrm>
        </p:spPr>
        <p:txBody>
          <a:bodyPr>
            <a:normAutofit/>
          </a:bodyPr>
          <a:lstStyle/>
          <a:p>
            <a:pPr marL="420624" indent="-384048" eaLnBrk="1" fontAlgn="auto" hangingPunct="1">
              <a:spcAft>
                <a:spcPts val="0"/>
              </a:spcAft>
              <a:buFont typeface="Wingdings 2"/>
              <a:buChar char=""/>
              <a:defRPr/>
            </a:pPr>
            <a:r>
              <a:rPr lang="de-DE" sz="2000" dirty="0" smtClean="0">
                <a:solidFill>
                  <a:schemeClr val="tx1"/>
                </a:solidFill>
                <a:effectLst>
                  <a:outerShdw blurRad="38100" dist="38100" dir="2700000" algn="tl">
                    <a:srgbClr val="000000">
                      <a:alpha val="43137"/>
                    </a:srgbClr>
                  </a:outerShdw>
                </a:effectLst>
              </a:rPr>
              <a:t>„Denken Sie daran, wie groß noch vor wenigen Jahrhunderten die Gefahr für die europäischen Völker war, von den Türken überrannt zu werden – und wie lächerlich eine derartige Vorstellung heute ist! </a:t>
            </a:r>
            <a:r>
              <a:rPr lang="de-DE" sz="2000" dirty="0" smtClean="0">
                <a:solidFill>
                  <a:srgbClr val="FFC000"/>
                </a:solidFill>
                <a:effectLst>
                  <a:outerShdw blurRad="38100" dist="38100" dir="2700000" algn="tl">
                    <a:srgbClr val="000000">
                      <a:alpha val="43137"/>
                    </a:srgbClr>
                  </a:outerShdw>
                </a:effectLst>
              </a:rPr>
              <a:t>Die zivilisierteren sogenannten kaukasischen Rassen haben die Türken im Kampf ums Dasein völlig </a:t>
            </a:r>
            <a:r>
              <a:rPr lang="de-DE" sz="2000" dirty="0" err="1" smtClean="0">
                <a:solidFill>
                  <a:srgbClr val="FFC000"/>
                </a:solidFill>
                <a:effectLst>
                  <a:outerShdw blurRad="38100" dist="38100" dir="2700000" algn="tl">
                    <a:srgbClr val="000000">
                      <a:alpha val="43137"/>
                    </a:srgbClr>
                  </a:outerShdw>
                </a:effectLst>
              </a:rPr>
              <a:t>überwun</a:t>
            </a:r>
            <a:r>
              <a:rPr lang="de-DE" sz="2000" dirty="0" smtClean="0">
                <a:solidFill>
                  <a:srgbClr val="FFC000"/>
                </a:solidFill>
                <a:effectLst>
                  <a:outerShdw blurRad="38100" dist="38100" dir="2700000" algn="tl">
                    <a:srgbClr val="000000">
                      <a:alpha val="43137"/>
                    </a:srgbClr>
                  </a:outerShdw>
                </a:effectLst>
              </a:rPr>
              <a:t>-den.</a:t>
            </a:r>
            <a:r>
              <a:rPr lang="de-DE" sz="2000" dirty="0" smtClean="0">
                <a:effectLst>
                  <a:outerShdw blurRad="38100" dist="38100" dir="2700000" algn="tl">
                    <a:srgbClr val="000000">
                      <a:alpha val="43137"/>
                    </a:srgbClr>
                  </a:outerShdw>
                </a:effectLst>
              </a:rPr>
              <a:t> </a:t>
            </a:r>
            <a:r>
              <a:rPr lang="de-DE" sz="2000" dirty="0" smtClean="0">
                <a:solidFill>
                  <a:schemeClr val="tx1"/>
                </a:solidFill>
                <a:effectLst>
                  <a:outerShdw blurRad="38100" dist="38100" dir="2700000" algn="tl">
                    <a:srgbClr val="000000">
                      <a:alpha val="43137"/>
                    </a:srgbClr>
                  </a:outerShdw>
                </a:effectLst>
              </a:rPr>
              <a:t>Stellen wir uns die nahe Zukunft vor – </a:t>
            </a:r>
            <a:r>
              <a:rPr lang="de-DE" sz="2000" dirty="0" smtClean="0">
                <a:solidFill>
                  <a:srgbClr val="FFC000"/>
                </a:solidFill>
                <a:effectLst>
                  <a:outerShdw blurRad="38100" dist="38100" dir="2700000" algn="tl">
                    <a:srgbClr val="000000">
                      <a:alpha val="43137"/>
                    </a:srgbClr>
                  </a:outerShdw>
                </a:effectLst>
              </a:rPr>
              <a:t>eine endlose Zahl niederer Rassen wird überall auf der Welt durch die höher zivilisierten Rassen vernichtet worden sein</a:t>
            </a:r>
            <a:r>
              <a:rPr lang="de-DE" sz="2000" dirty="0" smtClean="0">
                <a:effectLst>
                  <a:outerShdw blurRad="38100" dist="38100" dir="2700000" algn="tl">
                    <a:srgbClr val="000000">
                      <a:alpha val="43137"/>
                    </a:srgbClr>
                  </a:outerShdw>
                </a:effectLst>
              </a:rPr>
              <a:t>.“</a:t>
            </a:r>
          </a:p>
          <a:p>
            <a:pPr marL="420624" indent="-384048" eaLnBrk="1" fontAlgn="auto" hangingPunct="1">
              <a:spcAft>
                <a:spcPts val="0"/>
              </a:spcAft>
              <a:buFont typeface="Wingdings 2"/>
              <a:buChar char=""/>
              <a:defRPr/>
            </a:pPr>
            <a:r>
              <a:rPr lang="de-DE" sz="2000" dirty="0" smtClean="0">
                <a:solidFill>
                  <a:schemeClr val="tx1"/>
                </a:solidFill>
                <a:effectLst>
                  <a:outerShdw blurRad="38100" dist="38100" dir="2700000" algn="tl">
                    <a:srgbClr val="000000">
                      <a:alpha val="43137"/>
                    </a:srgbClr>
                  </a:outerShdw>
                </a:effectLst>
              </a:rPr>
              <a:t>(F. Darwin: </a:t>
            </a:r>
            <a:r>
              <a:rPr lang="de-DE" sz="2000" dirty="0" smtClean="0">
                <a:solidFill>
                  <a:srgbClr val="FFC000"/>
                </a:solidFill>
                <a:effectLst>
                  <a:outerShdw blurRad="38100" dist="38100" dir="2700000" algn="tl">
                    <a:srgbClr val="000000">
                      <a:alpha val="43137"/>
                    </a:srgbClr>
                  </a:outerShdw>
                </a:effectLst>
              </a:rPr>
              <a:t>The </a:t>
            </a:r>
            <a:r>
              <a:rPr lang="de-DE" sz="2000" dirty="0" err="1" smtClean="0">
                <a:solidFill>
                  <a:srgbClr val="FFC000"/>
                </a:solidFill>
                <a:effectLst>
                  <a:outerShdw blurRad="38100" dist="38100" dir="2700000" algn="tl">
                    <a:srgbClr val="000000">
                      <a:alpha val="43137"/>
                    </a:srgbClr>
                  </a:outerShdw>
                </a:effectLst>
              </a:rPr>
              <a:t>life</a:t>
            </a:r>
            <a:r>
              <a:rPr lang="de-DE" sz="2000" dirty="0" smtClean="0">
                <a:solidFill>
                  <a:srgbClr val="FFC000"/>
                </a:solidFill>
                <a:effectLst>
                  <a:outerShdw blurRad="38100" dist="38100" dir="2700000" algn="tl">
                    <a:srgbClr val="000000">
                      <a:alpha val="43137"/>
                    </a:srgbClr>
                  </a:outerShdw>
                </a:effectLst>
              </a:rPr>
              <a:t> </a:t>
            </a:r>
            <a:r>
              <a:rPr lang="de-DE" sz="2000" dirty="0" err="1" smtClean="0">
                <a:solidFill>
                  <a:srgbClr val="FFC000"/>
                </a:solidFill>
                <a:effectLst>
                  <a:outerShdw blurRad="38100" dist="38100" dir="2700000" algn="tl">
                    <a:srgbClr val="000000">
                      <a:alpha val="43137"/>
                    </a:srgbClr>
                  </a:outerShdw>
                </a:effectLst>
              </a:rPr>
              <a:t>and</a:t>
            </a:r>
            <a:r>
              <a:rPr lang="de-DE" sz="2000" dirty="0" smtClean="0">
                <a:solidFill>
                  <a:srgbClr val="FFC000"/>
                </a:solidFill>
                <a:effectLst>
                  <a:outerShdw blurRad="38100" dist="38100" dir="2700000" algn="tl">
                    <a:srgbClr val="000000">
                      <a:alpha val="43137"/>
                    </a:srgbClr>
                  </a:outerShdw>
                </a:effectLst>
              </a:rPr>
              <a:t> </a:t>
            </a:r>
            <a:r>
              <a:rPr lang="de-DE" sz="2000" dirty="0" err="1" smtClean="0">
                <a:solidFill>
                  <a:srgbClr val="FFC000"/>
                </a:solidFill>
                <a:effectLst>
                  <a:outerShdw blurRad="38100" dist="38100" dir="2700000" algn="tl">
                    <a:srgbClr val="000000">
                      <a:alpha val="43137"/>
                    </a:srgbClr>
                  </a:outerShdw>
                </a:effectLst>
              </a:rPr>
              <a:t>letters</a:t>
            </a:r>
            <a:r>
              <a:rPr lang="de-DE" sz="2000" dirty="0" smtClean="0">
                <a:solidFill>
                  <a:srgbClr val="FFC000"/>
                </a:solidFill>
                <a:effectLst>
                  <a:outerShdw blurRad="38100" dist="38100" dir="2700000" algn="tl">
                    <a:srgbClr val="000000">
                      <a:alpha val="43137"/>
                    </a:srgbClr>
                  </a:outerShdw>
                </a:effectLst>
              </a:rPr>
              <a:t> </a:t>
            </a:r>
            <a:r>
              <a:rPr lang="de-DE" sz="2000" dirty="0" err="1" smtClean="0">
                <a:solidFill>
                  <a:srgbClr val="FFC000"/>
                </a:solidFill>
                <a:effectLst>
                  <a:outerShdw blurRad="38100" dist="38100" dir="2700000" algn="tl">
                    <a:srgbClr val="000000">
                      <a:alpha val="43137"/>
                    </a:srgbClr>
                  </a:outerShdw>
                </a:effectLst>
              </a:rPr>
              <a:t>of</a:t>
            </a:r>
            <a:r>
              <a:rPr lang="de-DE" sz="2000" dirty="0" smtClean="0">
                <a:solidFill>
                  <a:srgbClr val="FFC000"/>
                </a:solidFill>
                <a:effectLst>
                  <a:outerShdw blurRad="38100" dist="38100" dir="2700000" algn="tl">
                    <a:srgbClr val="000000">
                      <a:alpha val="43137"/>
                    </a:srgbClr>
                  </a:outerShdw>
                </a:effectLst>
              </a:rPr>
              <a:t> Charles Darwin</a:t>
            </a:r>
            <a:r>
              <a:rPr lang="de-DE" sz="2000" dirty="0" smtClean="0">
                <a:solidFill>
                  <a:schemeClr val="tx1"/>
                </a:solidFill>
                <a:effectLst>
                  <a:outerShdw blurRad="38100" dist="38100" dir="2700000" algn="tl">
                    <a:srgbClr val="000000">
                      <a:alpha val="43137"/>
                    </a:srgbClr>
                  </a:outerShdw>
                </a:effectLst>
              </a:rPr>
              <a:t>, Bd. I, S. 316, 1887)</a:t>
            </a:r>
          </a:p>
          <a:p>
            <a:pPr marL="420624" indent="-384048" eaLnBrk="1" fontAlgn="auto" hangingPunct="1">
              <a:spcAft>
                <a:spcPts val="0"/>
              </a:spcAft>
              <a:buFont typeface="Wingdings 2"/>
              <a:buChar char=""/>
              <a:defRPr/>
            </a:pPr>
            <a:endParaRPr lang="de-DE" sz="2000" dirty="0">
              <a:effectLst>
                <a:outerShdw blurRad="38100" dist="38100" dir="2700000" algn="tl">
                  <a:srgbClr val="000000">
                    <a:alpha val="43137"/>
                  </a:srgbClr>
                </a:outerShdw>
              </a:effectLst>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313" y="1628775"/>
            <a:ext cx="30257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feld 4"/>
          <p:cNvSpPr txBox="1">
            <a:spLocks noChangeArrowheads="1"/>
          </p:cNvSpPr>
          <p:nvPr/>
        </p:nvSpPr>
        <p:spPr bwMode="auto">
          <a:xfrm>
            <a:off x="5946775" y="6183313"/>
            <a:ext cx="2484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Tahoma" panose="020B0604030504040204" pitchFamily="34" charset="0"/>
              </a:rPr>
              <a:t>Steve Evans CC Attribiution 2.0 Genereic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225425" y="1052513"/>
            <a:ext cx="8928100" cy="4373562"/>
          </a:xfrm>
          <a:prstGeom prst="rect">
            <a:avLst/>
          </a:prstGeom>
        </p:spPr>
        <p:txBody>
          <a:bodyPr/>
          <a:lstStyle>
            <a:lvl1pPr marL="342900" indent="-228600" algn="l" rtl="0" fontAlgn="base">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eaLnBrk="1" hangingPunct="1">
              <a:defRPr/>
            </a:pPr>
            <a:r>
              <a:rPr lang="de-DE" sz="4000" b="1" dirty="0" smtClean="0">
                <a:solidFill>
                  <a:schemeClr val="tx1"/>
                </a:solidFill>
                <a:effectLst>
                  <a:outerShdw blurRad="38100" dist="38100" dir="2700000" algn="tl">
                    <a:srgbClr val="000000">
                      <a:alpha val="43137"/>
                    </a:srgbClr>
                  </a:outerShdw>
                </a:effectLst>
              </a:rPr>
              <a:t>I. Urknall = </a:t>
            </a:r>
            <a:r>
              <a:rPr lang="de-DE" sz="4000" b="1" dirty="0">
                <a:solidFill>
                  <a:schemeClr val="tx1"/>
                </a:solidFill>
                <a:effectLst>
                  <a:outerShdw blurRad="38100" dist="38100" dir="2700000" algn="tl">
                    <a:srgbClr val="000000">
                      <a:alpha val="43137"/>
                    </a:srgbClr>
                  </a:outerShdw>
                </a:effectLst>
              </a:rPr>
              <a:t>e</a:t>
            </a:r>
            <a:r>
              <a:rPr lang="de-DE" sz="4000" b="1" dirty="0" smtClean="0">
                <a:solidFill>
                  <a:schemeClr val="tx1"/>
                </a:solidFill>
                <a:effectLst>
                  <a:outerShdw blurRad="38100" dist="38100" dir="2700000" algn="tl">
                    <a:srgbClr val="000000">
                      <a:alpha val="43137"/>
                    </a:srgbClr>
                  </a:outerShdw>
                </a:effectLst>
              </a:rPr>
              <a:t>mpirische Wissenschaft?</a:t>
            </a:r>
          </a:p>
          <a:p>
            <a:pPr eaLnBrk="1" hangingPunct="1">
              <a:defRPr/>
            </a:pPr>
            <a:r>
              <a:rPr lang="de-DE" sz="4000" b="1" dirty="0" smtClean="0">
                <a:solidFill>
                  <a:schemeClr val="tx1"/>
                </a:solidFill>
                <a:effectLst>
                  <a:outerShdw blurRad="38100" dist="38100" dir="2700000" algn="tl">
                    <a:srgbClr val="000000">
                      <a:alpha val="43137"/>
                    </a:srgbClr>
                  </a:outerShdw>
                </a:effectLst>
              </a:rPr>
              <a:t>II. Zur Entstehung des Lebens</a:t>
            </a:r>
          </a:p>
          <a:p>
            <a:pPr eaLnBrk="1" hangingPunct="1">
              <a:defRPr/>
            </a:pPr>
            <a:r>
              <a:rPr lang="de-DE" sz="4000" b="1" dirty="0" smtClean="0">
                <a:solidFill>
                  <a:schemeClr val="tx1"/>
                </a:solidFill>
                <a:effectLst>
                  <a:outerShdw blurRad="38100" dist="38100" dir="2700000" algn="tl">
                    <a:srgbClr val="000000">
                      <a:alpha val="43137"/>
                    </a:srgbClr>
                  </a:outerShdw>
                </a:effectLst>
              </a:rPr>
              <a:t>III. Vom Einzeller zum Menschen?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7"/>
          <p:cNvSpPr>
            <a:spLocks noChangeArrowheads="1" noChangeShapeType="1" noTextEdit="1"/>
          </p:cNvSpPr>
          <p:nvPr/>
        </p:nvSpPr>
        <p:spPr bwMode="auto">
          <a:xfrm>
            <a:off x="2843213" y="836613"/>
            <a:ext cx="3889375"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I. Urknall </a:t>
            </a:r>
          </a:p>
        </p:txBody>
      </p:sp>
      <p:sp>
        <p:nvSpPr>
          <p:cNvPr id="26627" name="WordArt 7"/>
          <p:cNvSpPr>
            <a:spLocks noChangeArrowheads="1" noChangeShapeType="1" noTextEdit="1"/>
          </p:cNvSpPr>
          <p:nvPr/>
        </p:nvSpPr>
        <p:spPr bwMode="auto">
          <a:xfrm>
            <a:off x="357188" y="3789363"/>
            <a:ext cx="8496300"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 empirische Wissenschaft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defRPr/>
            </a:pPr>
            <a:r>
              <a:rPr lang="de-DE" altLang="de-DE" dirty="0" smtClean="0">
                <a:solidFill>
                  <a:srgbClr val="FF0000"/>
                </a:solidFill>
                <a:effectLst>
                  <a:outerShdw blurRad="38100" dist="38100" dir="2700000" algn="tl">
                    <a:srgbClr val="000000">
                      <a:alpha val="43137"/>
                    </a:srgbClr>
                  </a:outerShdw>
                </a:effectLst>
              </a:rPr>
              <a:t>Urknall = Empirische Wissenschaft?</a:t>
            </a:r>
            <a:endParaRPr lang="de-DE" altLang="de-DE" dirty="0" smtClean="0">
              <a:solidFill>
                <a:srgbClr val="FF0000"/>
              </a:solidFill>
            </a:endParaRPr>
          </a:p>
        </p:txBody>
      </p:sp>
      <p:pic>
        <p:nvPicPr>
          <p:cNvPr id="28675"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484313"/>
            <a:ext cx="3714750" cy="2185987"/>
          </a:xfrm>
          <a:noFill/>
        </p:spPr>
      </p:pic>
      <p:sp>
        <p:nvSpPr>
          <p:cNvPr id="34820" name="Rectangle 8"/>
          <p:cNvSpPr>
            <a:spLocks noGrp="1" noChangeArrowheads="1"/>
          </p:cNvSpPr>
          <p:nvPr>
            <p:ph type="body" sz="half" idx="3"/>
          </p:nvPr>
        </p:nvSpPr>
        <p:spPr>
          <a:xfrm>
            <a:off x="468313" y="3716338"/>
            <a:ext cx="8229600" cy="2919412"/>
          </a:xfrm>
        </p:spPr>
        <p:txBody>
          <a:bodyPr/>
          <a:lstStyle/>
          <a:p>
            <a:pPr eaLnBrk="1" hangingPunct="1">
              <a:buFontTx/>
              <a:buNone/>
              <a:defRPr/>
            </a:pPr>
            <a:r>
              <a:rPr lang="de-CH" altLang="de-DE" dirty="0" smtClean="0">
                <a:solidFill>
                  <a:srgbClr val="FF0000"/>
                </a:solidFill>
                <a:effectLst>
                  <a:outerShdw blurRad="38100" dist="38100" dir="2700000" algn="tl">
                    <a:srgbClr val="000000">
                      <a:alpha val="43137"/>
                    </a:srgbClr>
                  </a:outerShdw>
                </a:effectLst>
              </a:rPr>
              <a:t>Empirische Tatsache:</a:t>
            </a:r>
          </a:p>
          <a:p>
            <a:pPr eaLnBrk="1" hangingPunct="1">
              <a:defRPr/>
            </a:pPr>
            <a:r>
              <a:rPr lang="de-CH" altLang="de-DE" dirty="0" smtClean="0">
                <a:solidFill>
                  <a:srgbClr val="000000"/>
                </a:solidFill>
                <a:effectLst>
                  <a:outerShdw blurRad="38100" dist="38100" dir="2700000" algn="tl">
                    <a:srgbClr val="000000">
                      <a:alpha val="43137"/>
                    </a:srgbClr>
                  </a:outerShdw>
                </a:effectLst>
              </a:rPr>
              <a:t>1. Satz der Thermodynamik (Energieerhaltung): </a:t>
            </a:r>
          </a:p>
          <a:p>
            <a:pPr lvl="1" eaLnBrk="1" hangingPunct="1">
              <a:buFontTx/>
              <a:buNone/>
              <a:defRPr/>
            </a:pPr>
            <a:r>
              <a:rPr lang="de-CH" altLang="de-DE" sz="2400" dirty="0" smtClean="0">
                <a:solidFill>
                  <a:srgbClr val="000000"/>
                </a:solidFill>
                <a:effectLst>
                  <a:outerShdw blurRad="38100" dist="38100" dir="2700000" algn="tl">
                    <a:srgbClr val="000000">
                      <a:alpha val="43137"/>
                    </a:srgbClr>
                  </a:outerShdw>
                </a:effectLst>
              </a:rPr>
              <a:t>Es entsteht keine neue Energie aus dem Nichts.</a:t>
            </a:r>
          </a:p>
        </p:txBody>
      </p:sp>
      <p:pic>
        <p:nvPicPr>
          <p:cNvPr id="28677" name="Picture 9" descr="The Hubble Deep Field"/>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5963" y="1484313"/>
            <a:ext cx="2185987" cy="2185987"/>
          </a:xfrm>
          <a:noFill/>
        </p:spPr>
      </p:pic>
      <p:sp>
        <p:nvSpPr>
          <p:cNvPr id="28678" name="Text Box 11"/>
          <p:cNvSpPr txBox="1">
            <a:spLocks noChangeArrowheads="1"/>
          </p:cNvSpPr>
          <p:nvPr/>
        </p:nvSpPr>
        <p:spPr bwMode="auto">
          <a:xfrm>
            <a:off x="4859338" y="2133600"/>
            <a:ext cx="539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4800">
                <a:solidFill>
                  <a:srgbClr val="000000"/>
                </a:solidFill>
                <a:latin typeface="Arial" panose="020B0604020202020204" pitchFamily="34" charset="0"/>
              </a:rPr>
              <a:t>=</a:t>
            </a:r>
            <a:endParaRPr lang="de-DE" altLang="de-DE" sz="4800">
              <a:solidFill>
                <a:srgbClr val="000000"/>
              </a:solidFill>
              <a:latin typeface="Arial" panose="020B0604020202020204" pitchFamily="34" charset="0"/>
            </a:endParaRPr>
          </a:p>
        </p:txBody>
      </p:sp>
      <p:sp>
        <p:nvSpPr>
          <p:cNvPr id="28679" name="Text Box 12"/>
          <p:cNvSpPr txBox="1">
            <a:spLocks noChangeArrowheads="1"/>
          </p:cNvSpPr>
          <p:nvPr/>
        </p:nvSpPr>
        <p:spPr bwMode="auto">
          <a:xfrm>
            <a:off x="7164388" y="1268413"/>
            <a:ext cx="7842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Tx/>
              <a:buNone/>
            </a:pPr>
            <a:r>
              <a:rPr lang="de-CH" altLang="de-DE" sz="800" b="1">
                <a:solidFill>
                  <a:schemeClr val="bg1"/>
                </a:solidFill>
                <a:latin typeface="Arial" panose="020B0604020202020204" pitchFamily="34" charset="0"/>
              </a:rPr>
              <a:t>NASA/STScI</a:t>
            </a:r>
            <a:endParaRPr lang="de-DE" altLang="de-DE" sz="800" b="1">
              <a:solidFill>
                <a:schemeClr val="bg1"/>
              </a:solidFill>
              <a:latin typeface="Arial" panose="020B0604020202020204" pitchFamily="34" charset="0"/>
            </a:endParaRPr>
          </a:p>
        </p:txBody>
      </p:sp>
      <p:sp>
        <p:nvSpPr>
          <p:cNvPr id="28680" name="Text Box 13"/>
          <p:cNvSpPr txBox="1">
            <a:spLocks noChangeArrowheads="1"/>
          </p:cNvSpPr>
          <p:nvPr/>
        </p:nvSpPr>
        <p:spPr bwMode="auto">
          <a:xfrm>
            <a:off x="3759200" y="1268413"/>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800">
                <a:solidFill>
                  <a:schemeClr val="bg1"/>
                </a:solidFill>
                <a:latin typeface="Arial" panose="020B0604020202020204" pitchFamily="34" charset="0"/>
              </a:rPr>
              <a:t>FB</a:t>
            </a:r>
            <a:endParaRPr lang="de-DE" altLang="de-DE" sz="8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450" y="407988"/>
            <a:ext cx="8261350" cy="1039812"/>
          </a:xfrm>
        </p:spPr>
        <p:txBody>
          <a:bodyPr>
            <a:normAutofit fontScale="90000"/>
          </a:bodyPr>
          <a:lstStyle/>
          <a:p>
            <a:pPr>
              <a:defRPr/>
            </a:pPr>
            <a:r>
              <a:rPr lang="de-DE" altLang="de-DE" dirty="0" smtClean="0">
                <a:solidFill>
                  <a:srgbClr val="FF0000"/>
                </a:solidFill>
                <a:effectLst>
                  <a:outerShdw blurRad="38100" dist="38100" dir="2700000" algn="tl">
                    <a:srgbClr val="000000">
                      <a:alpha val="43137"/>
                    </a:srgbClr>
                  </a:outerShdw>
                </a:effectLst>
              </a:rPr>
              <a:t>Urknall = Empirische Wissenschaft?</a:t>
            </a:r>
            <a:endParaRPr lang="de-DE" dirty="0">
              <a:solidFill>
                <a:srgbClr val="FF0000"/>
              </a:solidFill>
            </a:endParaRPr>
          </a:p>
        </p:txBody>
      </p:sp>
      <p:sp>
        <p:nvSpPr>
          <p:cNvPr id="5" name="Inhaltsplatzhalter 3"/>
          <p:cNvSpPr>
            <a:spLocks noGrp="1"/>
          </p:cNvSpPr>
          <p:nvPr>
            <p:ph sz="half" idx="2"/>
          </p:nvPr>
        </p:nvSpPr>
        <p:spPr>
          <a:xfrm>
            <a:off x="3203575" y="2492375"/>
            <a:ext cx="5483225" cy="3679825"/>
          </a:xfrm>
        </p:spPr>
        <p:txBody>
          <a:bodyPr>
            <a:normAutofit/>
          </a:bodyPr>
          <a:lstStyle/>
          <a:p>
            <a:pPr>
              <a:defRPr/>
            </a:pPr>
            <a:r>
              <a:rPr lang="de-DE" dirty="0" smtClean="0">
                <a:solidFill>
                  <a:srgbClr val="00B0F0"/>
                </a:solidFill>
                <a:effectLst>
                  <a:outerShdw blurRad="38100" dist="38100" dir="2700000" algn="tl">
                    <a:srgbClr val="000000">
                      <a:alpha val="43137"/>
                    </a:srgbClr>
                  </a:outerShdw>
                </a:effectLst>
              </a:rPr>
              <a:t>Antoine Lavoisier             </a:t>
            </a:r>
            <a:r>
              <a:rPr lang="de-DE" dirty="0" smtClean="0">
                <a:solidFill>
                  <a:schemeClr val="tx1"/>
                </a:solidFill>
                <a:effectLst>
                  <a:outerShdw blurRad="38100" dist="38100" dir="2700000" algn="tl">
                    <a:srgbClr val="000000">
                      <a:alpha val="43137"/>
                    </a:srgbClr>
                  </a:outerShdw>
                </a:effectLst>
              </a:rPr>
              <a:t>(1743-1794):                            1. Thermodynamischer Satz</a:t>
            </a:r>
          </a:p>
        </p:txBody>
      </p:sp>
      <p:pic>
        <p:nvPicPr>
          <p:cNvPr id="297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0213"/>
            <a:ext cx="2154237"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feld 11"/>
          <p:cNvSpPr txBox="1">
            <a:spLocks noChangeArrowheads="1"/>
          </p:cNvSpPr>
          <p:nvPr/>
        </p:nvSpPr>
        <p:spPr bwMode="auto">
          <a:xfrm>
            <a:off x="900113" y="6092825"/>
            <a:ext cx="224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de-DE" altLang="de-DE"/>
              <a:t>Kohlenwasserstoffe</a:t>
            </a:r>
          </a:p>
        </p:txBody>
      </p:sp>
      <p:sp>
        <p:nvSpPr>
          <p:cNvPr id="29702" name="Textfeld 12"/>
          <p:cNvSpPr txBox="1">
            <a:spLocks noChangeArrowheads="1"/>
          </p:cNvSpPr>
          <p:nvPr/>
        </p:nvSpPr>
        <p:spPr bwMode="auto">
          <a:xfrm>
            <a:off x="539750" y="1700213"/>
            <a:ext cx="33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de-DE" altLang="de-DE" sz="1000"/>
              <a:t>FB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de-DE" altLang="de-DE" dirty="0" smtClean="0">
                <a:solidFill>
                  <a:srgbClr val="FF0000"/>
                </a:solidFill>
                <a:effectLst>
                  <a:outerShdw blurRad="38100" dist="38100" dir="2700000" algn="tl">
                    <a:srgbClr val="000000">
                      <a:alpha val="43137"/>
                    </a:srgbClr>
                  </a:outerShdw>
                </a:effectLst>
              </a:rPr>
              <a:t>Urknall = Empirische Wissenschaft?</a:t>
            </a:r>
          </a:p>
        </p:txBody>
      </p:sp>
      <p:sp>
        <p:nvSpPr>
          <p:cNvPr id="37891" name="Rectangle 4"/>
          <p:cNvSpPr>
            <a:spLocks noGrp="1" noChangeArrowheads="1"/>
          </p:cNvSpPr>
          <p:nvPr>
            <p:ph type="body" sz="half" idx="2"/>
          </p:nvPr>
        </p:nvSpPr>
        <p:spPr>
          <a:xfrm>
            <a:off x="4648200" y="1773238"/>
            <a:ext cx="4244975" cy="4824412"/>
          </a:xfrm>
        </p:spPr>
        <p:txBody>
          <a:bodyPr/>
          <a:lstStyle/>
          <a:p>
            <a:pPr eaLnBrk="1" hangingPunct="1">
              <a:defRPr/>
            </a:pPr>
            <a:r>
              <a:rPr lang="de-CH" altLang="de-DE" dirty="0" smtClean="0">
                <a:solidFill>
                  <a:srgbClr val="3399FF"/>
                </a:solidFill>
                <a:effectLst>
                  <a:outerShdw blurRad="38100" dist="38100" dir="2700000" algn="tl">
                    <a:srgbClr val="000000">
                      <a:alpha val="43137"/>
                    </a:srgbClr>
                  </a:outerShdw>
                </a:effectLst>
                <a:sym typeface="Wingdings" panose="05000000000000000000" pitchFamily="2" charset="2"/>
              </a:rPr>
              <a:t>Urknalltheorie: </a:t>
            </a:r>
          </a:p>
          <a:p>
            <a:pPr eaLnBrk="1" hangingPunct="1">
              <a:buFontTx/>
              <a:buNone/>
              <a:defRPr/>
            </a:pPr>
            <a:r>
              <a:rPr lang="de-CH" altLang="de-DE"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de-CH" altLang="de-DE" dirty="0" smtClean="0">
                <a:solidFill>
                  <a:schemeClr val="tx1"/>
                </a:solidFill>
                <a:effectLst>
                  <a:outerShdw blurRad="38100" dist="38100" dir="2700000" algn="tl">
                    <a:srgbClr val="000000">
                      <a:alpha val="43137"/>
                    </a:srgbClr>
                  </a:outerShdw>
                </a:effectLst>
                <a:sym typeface="Wingdings" panose="05000000000000000000" pitchFamily="2" charset="2"/>
              </a:rPr>
              <a:t>Aus dem Nichts entstand vor 13,7 Milliarden Jahren Energie/Materie, Raum und Zeit.</a:t>
            </a:r>
          </a:p>
          <a:p>
            <a:pPr eaLnBrk="1" hangingPunct="1">
              <a:defRPr/>
            </a:pPr>
            <a:r>
              <a:rPr lang="de-CH" altLang="de-DE" dirty="0" smtClean="0">
                <a:solidFill>
                  <a:srgbClr val="FF0000"/>
                </a:solidFill>
                <a:effectLst>
                  <a:outerShdw blurRad="38100" dist="38100" dir="2700000" algn="tl">
                    <a:srgbClr val="000000">
                      <a:alpha val="43137"/>
                    </a:srgbClr>
                  </a:outerShdw>
                </a:effectLst>
                <a:sym typeface="Wingdings" panose="05000000000000000000" pitchFamily="2" charset="2"/>
              </a:rPr>
              <a:t> Widerspruch zum         1. Thermodynamischen Hauptsatz der Physik:</a:t>
            </a:r>
          </a:p>
          <a:p>
            <a:pPr eaLnBrk="1" hangingPunct="1">
              <a:buFontTx/>
              <a:buNone/>
              <a:defRPr/>
            </a:pPr>
            <a:r>
              <a:rPr lang="de-CH" altLang="de-DE" dirty="0" smtClean="0">
                <a:solidFill>
                  <a:srgbClr val="66FF33"/>
                </a:solidFill>
                <a:effectLst>
                  <a:outerShdw blurRad="38100" dist="38100" dir="2700000" algn="tl">
                    <a:srgbClr val="000000">
                      <a:alpha val="43137"/>
                    </a:srgbClr>
                  </a:outerShdw>
                </a:effectLst>
                <a:sym typeface="Wingdings" panose="05000000000000000000" pitchFamily="2" charset="2"/>
              </a:rPr>
              <a:t>	</a:t>
            </a:r>
            <a:r>
              <a:rPr lang="de-CH" altLang="de-DE" dirty="0" smtClean="0">
                <a:solidFill>
                  <a:schemeClr val="tx1"/>
                </a:solidFill>
                <a:effectLst>
                  <a:outerShdw blurRad="38100" dist="38100" dir="2700000" algn="tl">
                    <a:srgbClr val="000000">
                      <a:alpha val="43137"/>
                    </a:srgbClr>
                  </a:outerShdw>
                </a:effectLst>
                <a:sym typeface="Wingdings" panose="05000000000000000000" pitchFamily="2" charset="2"/>
              </a:rPr>
              <a:t>Aus Nichts entsteht nichts!</a:t>
            </a:r>
          </a:p>
          <a:p>
            <a:pPr eaLnBrk="1" hangingPunct="1">
              <a:buFont typeface="Wingdings" panose="05000000000000000000" pitchFamily="2" charset="2"/>
              <a:buNone/>
              <a:defRPr/>
            </a:pPr>
            <a:endParaRPr lang="de-DE" altLang="de-DE" dirty="0" smtClean="0">
              <a:solidFill>
                <a:schemeClr val="bg1"/>
              </a:solidFill>
            </a:endParaRPr>
          </a:p>
        </p:txBody>
      </p:sp>
      <p:pic>
        <p:nvPicPr>
          <p:cNvPr id="30724" name="Picture 10" descr="Hubble Captures a Five-Star Rated Gravitational Len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773238"/>
            <a:ext cx="4038600" cy="302895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7"/>
          <p:cNvSpPr>
            <a:spLocks noChangeArrowheads="1" noChangeShapeType="1" noTextEdit="1"/>
          </p:cNvSpPr>
          <p:nvPr/>
        </p:nvSpPr>
        <p:spPr bwMode="auto">
          <a:xfrm>
            <a:off x="900113" y="1125538"/>
            <a:ext cx="7200900"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Einführung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ltLang="de-DE" dirty="0">
                <a:solidFill>
                  <a:srgbClr val="FF0000"/>
                </a:solidFill>
                <a:effectLst>
                  <a:outerShdw blurRad="38100" dist="38100" dir="2700000" algn="tl">
                    <a:srgbClr val="000000">
                      <a:alpha val="43137"/>
                    </a:srgbClr>
                  </a:outerShdw>
                </a:effectLst>
              </a:rPr>
              <a:t>Urknall = Empirische Wissenschaft?</a:t>
            </a:r>
            <a:endParaRPr lang="de-DE" dirty="0">
              <a:solidFill>
                <a:srgbClr val="FF0000"/>
              </a:solidFill>
            </a:endParaRPr>
          </a:p>
        </p:txBody>
      </p:sp>
      <p:sp>
        <p:nvSpPr>
          <p:cNvPr id="4" name="Inhaltsplatzhalter 3"/>
          <p:cNvSpPr>
            <a:spLocks noGrp="1"/>
          </p:cNvSpPr>
          <p:nvPr>
            <p:ph sz="half" idx="2"/>
          </p:nvPr>
        </p:nvSpPr>
        <p:spPr>
          <a:xfrm>
            <a:off x="3995738" y="1600200"/>
            <a:ext cx="4691062" cy="4525963"/>
          </a:xfrm>
        </p:spPr>
        <p:txBody>
          <a:bodyPr>
            <a:normAutofit/>
          </a:bodyPr>
          <a:lstStyle/>
          <a:p>
            <a:pPr>
              <a:defRPr/>
            </a:pPr>
            <a:r>
              <a:rPr lang="de-DE" dirty="0" smtClean="0">
                <a:solidFill>
                  <a:schemeClr val="tx1"/>
                </a:solidFill>
                <a:effectLst>
                  <a:outerShdw blurRad="38100" dist="38100" dir="2700000" algn="tl">
                    <a:srgbClr val="000000">
                      <a:alpha val="43137"/>
                    </a:srgbClr>
                  </a:outerShdw>
                </a:effectLst>
              </a:rPr>
              <a:t>Buch, Sept. 2010: „Der </a:t>
            </a:r>
            <a:r>
              <a:rPr lang="de-DE" dirty="0" err="1" smtClean="0">
                <a:solidFill>
                  <a:schemeClr val="tx1"/>
                </a:solidFill>
                <a:effectLst>
                  <a:outerShdw blurRad="38100" dist="38100" dir="2700000" algn="tl">
                    <a:srgbClr val="000000">
                      <a:alpha val="43137"/>
                    </a:srgbClr>
                  </a:outerShdw>
                </a:effectLst>
              </a:rPr>
              <a:t>grosse</a:t>
            </a:r>
            <a:r>
              <a:rPr lang="de-DE" dirty="0" smtClean="0">
                <a:solidFill>
                  <a:schemeClr val="tx1"/>
                </a:solidFill>
                <a:effectLst>
                  <a:outerShdw blurRad="38100" dist="38100" dir="2700000" algn="tl">
                    <a:srgbClr val="000000">
                      <a:alpha val="43137"/>
                    </a:srgbClr>
                  </a:outerShdw>
                </a:effectLst>
              </a:rPr>
              <a:t> Entwurf – eine neue Erklärung des Universums“</a:t>
            </a:r>
          </a:p>
          <a:p>
            <a:pPr>
              <a:defRPr/>
            </a:pPr>
            <a:r>
              <a:rPr lang="de-DE" dirty="0" smtClean="0">
                <a:solidFill>
                  <a:schemeClr val="tx1"/>
                </a:solidFill>
                <a:effectLst>
                  <a:outerShdw blurRad="38100" dist="38100" dir="2700000" algn="tl">
                    <a:srgbClr val="000000">
                      <a:alpha val="43137"/>
                    </a:srgbClr>
                  </a:outerShdw>
                </a:effectLst>
              </a:rPr>
              <a:t>Das Universum habe sich selbst aus dem Nichts erschaffen.</a:t>
            </a:r>
          </a:p>
          <a:p>
            <a:pPr>
              <a:defRPr/>
            </a:pPr>
            <a:r>
              <a:rPr lang="de-DE" dirty="0" smtClean="0">
                <a:solidFill>
                  <a:schemeClr val="tx1"/>
                </a:solidFill>
                <a:effectLst>
                  <a:outerShdw blurRad="38100" dist="38100" dir="2700000" algn="tl">
                    <a:srgbClr val="000000">
                      <a:alpha val="43137"/>
                    </a:srgbClr>
                  </a:outerShdw>
                </a:effectLst>
              </a:rPr>
              <a:t> Der Grund „warum es statt dem Nichts doch etwas gibt“ sei „spontane Schöpfung“.</a:t>
            </a:r>
            <a:endParaRPr lang="de-DE" dirty="0">
              <a:solidFill>
                <a:schemeClr val="tx1"/>
              </a:solidFill>
              <a:effectLst>
                <a:outerShdw blurRad="38100" dist="38100" dir="2700000" algn="tl">
                  <a:srgbClr val="000000">
                    <a:alpha val="43137"/>
                  </a:srgbClr>
                </a:outerShdw>
              </a:effectLst>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316706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395288" y="6211888"/>
            <a:ext cx="3600450" cy="646112"/>
          </a:xfrm>
          <a:prstGeom prst="rect">
            <a:avLst/>
          </a:prstGeom>
          <a:noFill/>
        </p:spPr>
        <p:txBody>
          <a:bodyPr>
            <a:spAutoFit/>
          </a:bodyPr>
          <a:lstStyle/>
          <a:p>
            <a:pPr eaLnBrk="1" hangingPunct="1">
              <a:defRPr/>
            </a:pPr>
            <a:r>
              <a:rPr lang="de-DE" dirty="0">
                <a:effectLst>
                  <a:outerShdw blurRad="38100" dist="38100" dir="2700000" algn="tl">
                    <a:srgbClr val="000000">
                      <a:alpha val="43137"/>
                    </a:srgbClr>
                  </a:outerShdw>
                </a:effectLst>
              </a:rPr>
              <a:t>Stephen Hawking (1942*), </a:t>
            </a:r>
          </a:p>
          <a:p>
            <a:pPr eaLnBrk="1" hangingPunct="1">
              <a:defRPr/>
            </a:pPr>
            <a:r>
              <a:rPr lang="de-DE" dirty="0">
                <a:effectLst>
                  <a:outerShdw blurRad="38100" dist="38100" dir="2700000" algn="tl">
                    <a:srgbClr val="000000">
                      <a:alpha val="43137"/>
                    </a:srgbClr>
                  </a:outerShdw>
                </a:effectLst>
              </a:rPr>
              <a:t>Astrophysiker</a:t>
            </a:r>
          </a:p>
        </p:txBody>
      </p:sp>
      <p:sp>
        <p:nvSpPr>
          <p:cNvPr id="31750" name="Textfeld 6"/>
          <p:cNvSpPr txBox="1">
            <a:spLocks noChangeArrowheads="1"/>
          </p:cNvSpPr>
          <p:nvPr/>
        </p:nvSpPr>
        <p:spPr bwMode="auto">
          <a:xfrm>
            <a:off x="468313" y="5949950"/>
            <a:ext cx="55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Garamond" panose="02020404030301010803" pitchFamily="18" charset="0"/>
              </a:rPr>
              <a:t>NASA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ltLang="de-DE" dirty="0">
                <a:solidFill>
                  <a:srgbClr val="66FF33"/>
                </a:solidFill>
                <a:effectLst>
                  <a:outerShdw blurRad="38100" dist="38100" dir="2700000" algn="tl">
                    <a:srgbClr val="000000">
                      <a:alpha val="43137"/>
                    </a:srgbClr>
                  </a:outerShdw>
                </a:effectLst>
              </a:rPr>
              <a:t>Urknall = Empirische Wissenschaft?</a:t>
            </a:r>
            <a:endParaRPr lang="de-DE" dirty="0"/>
          </a:p>
        </p:txBody>
      </p:sp>
      <p:sp>
        <p:nvSpPr>
          <p:cNvPr id="4" name="Inhaltsplatzhalter 3"/>
          <p:cNvSpPr>
            <a:spLocks noGrp="1"/>
          </p:cNvSpPr>
          <p:nvPr>
            <p:ph sz="half" idx="2"/>
          </p:nvPr>
        </p:nvSpPr>
        <p:spPr>
          <a:xfrm>
            <a:off x="3995738" y="1739900"/>
            <a:ext cx="4691062" cy="4525963"/>
          </a:xfrm>
        </p:spPr>
        <p:txBody>
          <a:bodyPr>
            <a:normAutofit lnSpcReduction="10000"/>
          </a:bodyPr>
          <a:lstStyle/>
          <a:p>
            <a:pPr>
              <a:defRPr/>
            </a:pPr>
            <a:r>
              <a:rPr lang="de-DE" dirty="0" smtClean="0">
                <a:solidFill>
                  <a:schemeClr val="tx1"/>
                </a:solidFill>
                <a:effectLst>
                  <a:outerShdw blurRad="38100" dist="38100" dir="2700000" algn="tl">
                    <a:srgbClr val="000000">
                      <a:alpha val="43137"/>
                    </a:srgbClr>
                  </a:outerShdw>
                </a:effectLst>
              </a:rPr>
              <a:t>Buch, Sept. 2010:</a:t>
            </a:r>
          </a:p>
          <a:p>
            <a:pPr>
              <a:defRPr/>
            </a:pPr>
            <a:r>
              <a:rPr lang="en-US" dirty="0">
                <a:solidFill>
                  <a:schemeClr val="tx1"/>
                </a:solidFill>
                <a:effectLst>
                  <a:outerShdw blurRad="38100" dist="38100" dir="2700000" algn="tl">
                    <a:srgbClr val="000000">
                      <a:alpha val="43137"/>
                    </a:srgbClr>
                  </a:outerShdw>
                </a:effectLst>
              </a:rPr>
              <a:t>“Because there is a law such as gravity, the universe can and will </a:t>
            </a:r>
            <a:r>
              <a:rPr lang="en-US" dirty="0">
                <a:solidFill>
                  <a:srgbClr val="FF0000"/>
                </a:solidFill>
                <a:effectLst>
                  <a:outerShdw blurRad="38100" dist="38100" dir="2700000" algn="tl">
                    <a:srgbClr val="000000">
                      <a:alpha val="43137"/>
                    </a:srgbClr>
                  </a:outerShdw>
                </a:effectLst>
              </a:rPr>
              <a:t>create itself from nothing</a:t>
            </a:r>
            <a:r>
              <a:rPr lang="en-US" dirty="0">
                <a:solidFill>
                  <a:schemeClr val="tx1"/>
                </a:solidFill>
                <a:effectLst>
                  <a:outerShdw blurRad="38100" dist="38100" dir="2700000" algn="tl">
                    <a:srgbClr val="000000">
                      <a:alpha val="43137"/>
                    </a:srgbClr>
                  </a:outerShdw>
                </a:effectLst>
              </a:rPr>
              <a:t>. Spontaneous </a:t>
            </a:r>
            <a:r>
              <a:rPr lang="en-US" dirty="0">
                <a:solidFill>
                  <a:srgbClr val="FF0000"/>
                </a:solidFill>
                <a:effectLst>
                  <a:outerShdw blurRad="38100" dist="38100" dir="2700000" algn="tl">
                    <a:srgbClr val="000000">
                      <a:alpha val="43137"/>
                    </a:srgbClr>
                  </a:outerShdw>
                </a:effectLst>
              </a:rPr>
              <a:t>creation</a:t>
            </a:r>
            <a:r>
              <a:rPr lang="en-US" dirty="0">
                <a:solidFill>
                  <a:schemeClr val="tx1"/>
                </a:solidFill>
                <a:effectLst>
                  <a:outerShdw blurRad="38100" dist="38100" dir="2700000" algn="tl">
                    <a:srgbClr val="000000">
                      <a:alpha val="43137"/>
                    </a:srgbClr>
                  </a:outerShdw>
                </a:effectLst>
              </a:rPr>
              <a:t> is the reason there is something rather than nothing, why the universe exists, why we exist. It is not necessary to invoke God to light the blue touch paper and set the universe going.”</a:t>
            </a:r>
            <a:endParaRPr lang="de-DE" dirty="0">
              <a:solidFill>
                <a:schemeClr val="tx1"/>
              </a:solidFill>
              <a:effectLst>
                <a:outerShdw blurRad="38100" dist="38100" dir="2700000" algn="tl">
                  <a:srgbClr val="000000">
                    <a:alpha val="43137"/>
                  </a:srgbClr>
                </a:outerShdw>
              </a:effectLst>
            </a:endParaRPr>
          </a:p>
          <a:p>
            <a:pPr>
              <a:defRPr/>
            </a:pPr>
            <a:endParaRPr lang="de-DE" dirty="0">
              <a:effectLst>
                <a:outerShdw blurRad="38100" dist="38100" dir="2700000" algn="tl">
                  <a:srgbClr val="000000">
                    <a:alpha val="43137"/>
                  </a:srgbClr>
                </a:outerShdw>
              </a:effectLst>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316706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395288" y="6211888"/>
            <a:ext cx="3600450" cy="646112"/>
          </a:xfrm>
          <a:prstGeom prst="rect">
            <a:avLst/>
          </a:prstGeom>
          <a:noFill/>
        </p:spPr>
        <p:txBody>
          <a:bodyPr>
            <a:spAutoFit/>
          </a:bodyPr>
          <a:lstStyle/>
          <a:p>
            <a:pPr eaLnBrk="1" hangingPunct="1">
              <a:defRPr/>
            </a:pPr>
            <a:r>
              <a:rPr lang="de-DE" dirty="0">
                <a:effectLst>
                  <a:outerShdw blurRad="38100" dist="38100" dir="2700000" algn="tl">
                    <a:srgbClr val="000000">
                      <a:alpha val="43137"/>
                    </a:srgbClr>
                  </a:outerShdw>
                </a:effectLst>
              </a:rPr>
              <a:t>Stephen Hawking (1942*), </a:t>
            </a:r>
          </a:p>
          <a:p>
            <a:pPr eaLnBrk="1" hangingPunct="1">
              <a:defRPr/>
            </a:pPr>
            <a:r>
              <a:rPr lang="de-DE" dirty="0">
                <a:effectLst>
                  <a:outerShdw blurRad="38100" dist="38100" dir="2700000" algn="tl">
                    <a:srgbClr val="000000">
                      <a:alpha val="43137"/>
                    </a:srgbClr>
                  </a:outerShdw>
                </a:effectLst>
              </a:rPr>
              <a:t>Astrophysiker</a:t>
            </a:r>
          </a:p>
        </p:txBody>
      </p:sp>
      <p:sp>
        <p:nvSpPr>
          <p:cNvPr id="32774" name="Textfeld 6"/>
          <p:cNvSpPr txBox="1">
            <a:spLocks noChangeArrowheads="1"/>
          </p:cNvSpPr>
          <p:nvPr/>
        </p:nvSpPr>
        <p:spPr bwMode="auto">
          <a:xfrm>
            <a:off x="468313" y="5949950"/>
            <a:ext cx="55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Garamond" panose="02020404030301010803" pitchFamily="18" charset="0"/>
              </a:rPr>
              <a:t>NASA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1628775"/>
            <a:ext cx="6769100" cy="4491038"/>
          </a:xfrm>
        </p:spPr>
      </p:pic>
      <p:sp>
        <p:nvSpPr>
          <p:cNvPr id="33795" name="Text Box 4"/>
          <p:cNvSpPr txBox="1">
            <a:spLocks noChangeArrowheads="1"/>
          </p:cNvSpPr>
          <p:nvPr/>
        </p:nvSpPr>
        <p:spPr bwMode="auto">
          <a:xfrm>
            <a:off x="6804025" y="5805488"/>
            <a:ext cx="1216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800">
                <a:solidFill>
                  <a:schemeClr val="bg1"/>
                </a:solidFill>
                <a:latin typeface="Arial" panose="020B0604020202020204" pitchFamily="34" charset="0"/>
              </a:rPr>
              <a:t>Wing-Chi Poon CC 3.0</a:t>
            </a:r>
            <a:endParaRPr lang="de-DE" altLang="de-DE" sz="800">
              <a:solidFill>
                <a:schemeClr val="bg1"/>
              </a:solidFill>
              <a:latin typeface="Arial" panose="020B0604020202020204" pitchFamily="34" charset="0"/>
            </a:endParaRPr>
          </a:p>
        </p:txBody>
      </p:sp>
      <p:sp>
        <p:nvSpPr>
          <p:cNvPr id="70662" name="Text Box 6"/>
          <p:cNvSpPr txBox="1">
            <a:spLocks noChangeArrowheads="1"/>
          </p:cNvSpPr>
          <p:nvPr/>
        </p:nvSpPr>
        <p:spPr bwMode="auto">
          <a:xfrm>
            <a:off x="1403350" y="4652963"/>
            <a:ext cx="6000750" cy="1465262"/>
          </a:xfrm>
          <a:prstGeom prst="rect">
            <a:avLst/>
          </a:prstGeom>
          <a:noFill/>
          <a:ln w="57150">
            <a:noFill/>
            <a:miter lim="800000"/>
            <a:headEnd/>
            <a:tailEnd/>
          </a:ln>
        </p:spPr>
        <p:txBody>
          <a:bodyPr wrap="none">
            <a:spAutoFit/>
          </a:bodyPr>
          <a:lstStyle/>
          <a:p>
            <a:pPr eaLnBrk="1" hangingPunct="1">
              <a:defRPr/>
            </a:pPr>
            <a:r>
              <a:rPr lang="de-CH" b="1" dirty="0">
                <a:solidFill>
                  <a:schemeClr val="bg1"/>
                </a:solidFill>
                <a:effectLst>
                  <a:outerShdw blurRad="38100" dist="38100" dir="2700000" algn="tl">
                    <a:srgbClr val="000000">
                      <a:alpha val="43137"/>
                    </a:srgbClr>
                  </a:outerShdw>
                </a:effectLst>
                <a:latin typeface="Arial" charset="0"/>
              </a:rPr>
              <a:t>Götterpaare des Schöpfungsmythos von </a:t>
            </a:r>
            <a:r>
              <a:rPr lang="de-CH" b="1" dirty="0" err="1">
                <a:solidFill>
                  <a:schemeClr val="bg1"/>
                </a:solidFill>
                <a:effectLst>
                  <a:outerShdw blurRad="38100" dist="38100" dir="2700000" algn="tl">
                    <a:srgbClr val="000000">
                      <a:alpha val="43137"/>
                    </a:srgbClr>
                  </a:outerShdw>
                </a:effectLst>
                <a:latin typeface="Arial" charset="0"/>
              </a:rPr>
              <a:t>Hermopolis</a:t>
            </a:r>
            <a:r>
              <a:rPr lang="de-CH" b="1" dirty="0">
                <a:solidFill>
                  <a:schemeClr val="bg1"/>
                </a:solidFill>
                <a:effectLst>
                  <a:outerShdw blurRad="38100" dist="38100" dir="2700000" algn="tl">
                    <a:srgbClr val="000000">
                      <a:alpha val="43137"/>
                    </a:srgbClr>
                  </a:outerShdw>
                </a:effectLst>
                <a:latin typeface="Arial" charset="0"/>
              </a:rPr>
              <a:t>:</a:t>
            </a:r>
          </a:p>
          <a:p>
            <a:pPr eaLnBrk="1" hangingPunct="1">
              <a:defRPr/>
            </a:pPr>
            <a:r>
              <a:rPr lang="de-CH" b="1" dirty="0" err="1">
                <a:solidFill>
                  <a:schemeClr val="bg1"/>
                </a:solidFill>
                <a:effectLst>
                  <a:outerShdw blurRad="38100" dist="38100" dir="2700000" algn="tl">
                    <a:srgbClr val="000000">
                      <a:alpha val="43137"/>
                    </a:srgbClr>
                  </a:outerShdw>
                </a:effectLst>
                <a:latin typeface="Arial" charset="0"/>
              </a:rPr>
              <a:t>Niau</a:t>
            </a:r>
            <a:r>
              <a:rPr lang="de-CH" b="1" dirty="0">
                <a:solidFill>
                  <a:schemeClr val="bg1"/>
                </a:solidFill>
                <a:effectLst>
                  <a:outerShdw blurRad="38100" dist="38100" dir="2700000" algn="tl">
                    <a:srgbClr val="000000">
                      <a:alpha val="43137"/>
                    </a:srgbClr>
                  </a:outerShdw>
                </a:effectLst>
                <a:latin typeface="Arial" charset="0"/>
              </a:rPr>
              <a:t> / </a:t>
            </a:r>
            <a:r>
              <a:rPr lang="de-CH" b="1" dirty="0" err="1">
                <a:solidFill>
                  <a:schemeClr val="bg1"/>
                </a:solidFill>
                <a:effectLst>
                  <a:outerShdw blurRad="38100" dist="38100" dir="2700000" algn="tl">
                    <a:srgbClr val="000000">
                      <a:alpha val="43137"/>
                    </a:srgbClr>
                  </a:outerShdw>
                </a:effectLst>
                <a:latin typeface="Arial" charset="0"/>
              </a:rPr>
              <a:t>Niaut</a:t>
            </a:r>
            <a:r>
              <a:rPr lang="de-CH" b="1" dirty="0">
                <a:solidFill>
                  <a:schemeClr val="bg1"/>
                </a:solidFill>
                <a:effectLst>
                  <a:outerShdw blurRad="38100" dist="38100" dir="2700000" algn="tl">
                    <a:srgbClr val="000000">
                      <a:alpha val="43137"/>
                    </a:srgbClr>
                  </a:outerShdw>
                </a:effectLst>
                <a:latin typeface="Arial" charset="0"/>
              </a:rPr>
              <a:t>“ = das Nichts</a:t>
            </a:r>
          </a:p>
          <a:p>
            <a:pPr eaLnBrk="1" hangingPunct="1">
              <a:defRPr/>
            </a:pPr>
            <a:r>
              <a:rPr lang="de-CH" b="1" dirty="0" err="1">
                <a:solidFill>
                  <a:schemeClr val="bg1"/>
                </a:solidFill>
                <a:effectLst>
                  <a:outerShdw blurRad="38100" dist="38100" dir="2700000" algn="tl">
                    <a:srgbClr val="000000">
                      <a:alpha val="43137"/>
                    </a:srgbClr>
                  </a:outerShdw>
                </a:effectLst>
                <a:latin typeface="Arial" charset="0"/>
              </a:rPr>
              <a:t>Kuk</a:t>
            </a:r>
            <a:r>
              <a:rPr lang="de-CH" b="1" dirty="0">
                <a:solidFill>
                  <a:schemeClr val="bg1"/>
                </a:solidFill>
                <a:effectLst>
                  <a:outerShdw blurRad="38100" dist="38100" dir="2700000" algn="tl">
                    <a:srgbClr val="000000">
                      <a:alpha val="43137"/>
                    </a:srgbClr>
                  </a:outerShdw>
                </a:effectLst>
                <a:latin typeface="Arial" charset="0"/>
              </a:rPr>
              <a:t> / </a:t>
            </a:r>
            <a:r>
              <a:rPr lang="de-CH" b="1" dirty="0" err="1">
                <a:solidFill>
                  <a:schemeClr val="bg1"/>
                </a:solidFill>
                <a:effectLst>
                  <a:outerShdw blurRad="38100" dist="38100" dir="2700000" algn="tl">
                    <a:srgbClr val="000000">
                      <a:alpha val="43137"/>
                    </a:srgbClr>
                  </a:outerShdw>
                </a:effectLst>
                <a:latin typeface="Arial" charset="0"/>
              </a:rPr>
              <a:t>Kauket</a:t>
            </a:r>
            <a:r>
              <a:rPr lang="de-CH" b="1" dirty="0">
                <a:solidFill>
                  <a:schemeClr val="bg1"/>
                </a:solidFill>
                <a:effectLst>
                  <a:outerShdw blurRad="38100" dist="38100" dir="2700000" algn="tl">
                    <a:srgbClr val="000000">
                      <a:alpha val="43137"/>
                    </a:srgbClr>
                  </a:outerShdw>
                </a:effectLst>
                <a:latin typeface="Arial" charset="0"/>
              </a:rPr>
              <a:t> = Finsternis</a:t>
            </a:r>
          </a:p>
          <a:p>
            <a:pPr eaLnBrk="1" hangingPunct="1">
              <a:defRPr/>
            </a:pPr>
            <a:r>
              <a:rPr lang="de-CH" b="1" dirty="0">
                <a:solidFill>
                  <a:schemeClr val="bg1"/>
                </a:solidFill>
                <a:effectLst>
                  <a:outerShdw blurRad="38100" dist="38100" dir="2700000" algn="tl">
                    <a:srgbClr val="000000">
                      <a:alpha val="43137"/>
                    </a:srgbClr>
                  </a:outerShdw>
                </a:effectLst>
                <a:latin typeface="Arial" charset="0"/>
              </a:rPr>
              <a:t>Huh / </a:t>
            </a:r>
            <a:r>
              <a:rPr lang="de-CH" b="1" dirty="0" err="1">
                <a:solidFill>
                  <a:schemeClr val="bg1"/>
                </a:solidFill>
                <a:effectLst>
                  <a:outerShdw blurRad="38100" dist="38100" dir="2700000" algn="tl">
                    <a:srgbClr val="000000">
                      <a:alpha val="43137"/>
                    </a:srgbClr>
                  </a:outerShdw>
                </a:effectLst>
                <a:latin typeface="Arial" charset="0"/>
              </a:rPr>
              <a:t>Hauhet</a:t>
            </a:r>
            <a:r>
              <a:rPr lang="de-CH" b="1" dirty="0">
                <a:solidFill>
                  <a:schemeClr val="bg1"/>
                </a:solidFill>
                <a:effectLst>
                  <a:outerShdw blurRad="38100" dist="38100" dir="2700000" algn="tl">
                    <a:srgbClr val="000000">
                      <a:alpha val="43137"/>
                    </a:srgbClr>
                  </a:outerShdw>
                </a:effectLst>
                <a:latin typeface="Arial" charset="0"/>
              </a:rPr>
              <a:t> = Raum / Zeit</a:t>
            </a:r>
          </a:p>
          <a:p>
            <a:pPr eaLnBrk="1" hangingPunct="1">
              <a:defRPr/>
            </a:pPr>
            <a:r>
              <a:rPr lang="de-CH" b="1" dirty="0">
                <a:solidFill>
                  <a:schemeClr val="bg1"/>
                </a:solidFill>
                <a:effectLst>
                  <a:outerShdw blurRad="38100" dist="38100" dir="2700000" algn="tl">
                    <a:srgbClr val="000000">
                      <a:alpha val="43137"/>
                    </a:srgbClr>
                  </a:outerShdw>
                </a:effectLst>
                <a:latin typeface="Arial" charset="0"/>
              </a:rPr>
              <a:t>Nun / </a:t>
            </a:r>
            <a:r>
              <a:rPr lang="de-CH" b="1" dirty="0" err="1">
                <a:solidFill>
                  <a:schemeClr val="bg1"/>
                </a:solidFill>
                <a:effectLst>
                  <a:outerShdw blurRad="38100" dist="38100" dir="2700000" algn="tl">
                    <a:srgbClr val="000000">
                      <a:alpha val="43137"/>
                    </a:srgbClr>
                  </a:outerShdw>
                </a:effectLst>
                <a:latin typeface="Arial" charset="0"/>
              </a:rPr>
              <a:t>Naunet</a:t>
            </a:r>
            <a:r>
              <a:rPr lang="de-CH" b="1" dirty="0">
                <a:solidFill>
                  <a:schemeClr val="bg1"/>
                </a:solidFill>
                <a:effectLst>
                  <a:outerShdw blurRad="38100" dist="38100" dir="2700000" algn="tl">
                    <a:srgbClr val="000000">
                      <a:alpha val="43137"/>
                    </a:srgbClr>
                  </a:outerShdw>
                </a:effectLst>
                <a:latin typeface="Arial" charset="0"/>
              </a:rPr>
              <a:t> = Urmaterie</a:t>
            </a:r>
            <a:endParaRPr lang="de-DE" b="1" dirty="0">
              <a:solidFill>
                <a:schemeClr val="bg1"/>
              </a:solidFill>
              <a:effectLst>
                <a:outerShdw blurRad="38100" dist="38100" dir="2700000" algn="tl">
                  <a:srgbClr val="000000">
                    <a:alpha val="43137"/>
                  </a:srgbClr>
                </a:outerShdw>
              </a:effectLst>
              <a:latin typeface="Arial" charset="0"/>
            </a:endParaRPr>
          </a:p>
        </p:txBody>
      </p:sp>
      <p:sp>
        <p:nvSpPr>
          <p:cNvPr id="70663" name="Text Box 7"/>
          <p:cNvSpPr txBox="1">
            <a:spLocks noChangeArrowheads="1"/>
          </p:cNvSpPr>
          <p:nvPr/>
        </p:nvSpPr>
        <p:spPr bwMode="auto">
          <a:xfrm>
            <a:off x="1331913" y="1844675"/>
            <a:ext cx="5626100" cy="2216150"/>
          </a:xfrm>
          <a:prstGeom prst="rect">
            <a:avLst/>
          </a:prstGeom>
          <a:noFill/>
          <a:ln w="57150">
            <a:noFill/>
            <a:miter lim="800000"/>
            <a:headEnd/>
            <a:tailEnd/>
          </a:ln>
        </p:spPr>
        <p:txBody>
          <a:bodyPr>
            <a:spAutoFit/>
          </a:bodyPr>
          <a:lstStyle/>
          <a:p>
            <a:pPr eaLnBrk="1" hangingPunct="1">
              <a:defRPr/>
            </a:pPr>
            <a:r>
              <a:rPr lang="de-CH" sz="2000" b="1" dirty="0">
                <a:solidFill>
                  <a:schemeClr val="bg1"/>
                </a:solidFill>
                <a:effectLst>
                  <a:outerShdw blurRad="38100" dist="38100" dir="2700000" algn="tl">
                    <a:srgbClr val="000000">
                      <a:alpha val="43137"/>
                    </a:srgbClr>
                  </a:outerShdw>
                </a:effectLst>
                <a:latin typeface="Arial" charset="0"/>
              </a:rPr>
              <a:t>Ägyptischer Schöpfungsmythos (</a:t>
            </a:r>
            <a:r>
              <a:rPr lang="de-CH" sz="2000" b="1" dirty="0" err="1">
                <a:solidFill>
                  <a:schemeClr val="bg1"/>
                </a:solidFill>
                <a:effectLst>
                  <a:outerShdw blurRad="38100" dist="38100" dir="2700000" algn="tl">
                    <a:srgbClr val="000000">
                      <a:alpha val="43137"/>
                    </a:srgbClr>
                  </a:outerShdw>
                </a:effectLst>
                <a:latin typeface="Arial" charset="0"/>
              </a:rPr>
              <a:t>Heliopolis</a:t>
            </a:r>
            <a:r>
              <a:rPr lang="de-CH" sz="2000" b="1" dirty="0">
                <a:solidFill>
                  <a:schemeClr val="bg1"/>
                </a:solidFill>
                <a:effectLst>
                  <a:outerShdw blurRad="38100" dist="38100" dir="2700000" algn="tl">
                    <a:srgbClr val="000000">
                      <a:alpha val="43137"/>
                    </a:srgbClr>
                  </a:outerShdw>
                </a:effectLst>
                <a:latin typeface="Arial" charset="0"/>
              </a:rPr>
              <a:t>): </a:t>
            </a:r>
          </a:p>
          <a:p>
            <a:pPr eaLnBrk="1" hangingPunct="1">
              <a:defRPr/>
            </a:pPr>
            <a:r>
              <a:rPr lang="de-CH" sz="2000" b="1" dirty="0">
                <a:solidFill>
                  <a:schemeClr val="bg1"/>
                </a:solidFill>
                <a:effectLst>
                  <a:outerShdw blurRad="38100" dist="38100" dir="2700000" algn="tl">
                    <a:srgbClr val="000000">
                      <a:alpha val="43137"/>
                    </a:srgbClr>
                  </a:outerShdw>
                </a:effectLst>
                <a:latin typeface="Arial" charset="0"/>
              </a:rPr>
              <a:t>Alles beginnt mit </a:t>
            </a:r>
            <a:r>
              <a:rPr lang="de-CH" sz="2000" b="1" dirty="0" err="1">
                <a:solidFill>
                  <a:schemeClr val="bg1"/>
                </a:solidFill>
                <a:effectLst>
                  <a:outerShdw blurRad="38100" dist="38100" dir="2700000" algn="tl">
                    <a:srgbClr val="000000">
                      <a:alpha val="43137"/>
                    </a:srgbClr>
                  </a:outerShdw>
                </a:effectLst>
                <a:latin typeface="Arial" charset="0"/>
              </a:rPr>
              <a:t>Atum</a:t>
            </a:r>
            <a:r>
              <a:rPr lang="de-CH" sz="2000" b="1" dirty="0">
                <a:solidFill>
                  <a:schemeClr val="bg1"/>
                </a:solidFill>
                <a:effectLst>
                  <a:outerShdw blurRad="38100" dist="38100" dir="2700000" algn="tl">
                    <a:srgbClr val="000000">
                      <a:alpha val="43137"/>
                    </a:srgbClr>
                  </a:outerShdw>
                </a:effectLst>
                <a:latin typeface="Arial" charset="0"/>
              </a:rPr>
              <a:t>, dem Sonnengott, </a:t>
            </a:r>
          </a:p>
          <a:p>
            <a:pPr eaLnBrk="1" hangingPunct="1">
              <a:defRPr/>
            </a:pPr>
            <a:r>
              <a:rPr lang="de-CH" sz="2000" b="1" dirty="0">
                <a:solidFill>
                  <a:schemeClr val="bg1"/>
                </a:solidFill>
                <a:effectLst>
                  <a:outerShdw blurRad="38100" dist="38100" dir="2700000" algn="tl">
                    <a:srgbClr val="000000">
                      <a:alpha val="43137"/>
                    </a:srgbClr>
                  </a:outerShdw>
                </a:effectLst>
                <a:latin typeface="Arial" charset="0"/>
              </a:rPr>
              <a:t>der sich selbst erschaffen habe.</a:t>
            </a:r>
          </a:p>
          <a:p>
            <a:pPr eaLnBrk="1" hangingPunct="1">
              <a:defRPr/>
            </a:pPr>
            <a:r>
              <a:rPr lang="de-CH" sz="2000" b="1" dirty="0">
                <a:solidFill>
                  <a:schemeClr val="bg1"/>
                </a:solidFill>
                <a:effectLst>
                  <a:outerShdw blurRad="38100" dist="38100" dir="2700000" algn="tl">
                    <a:srgbClr val="000000">
                      <a:alpha val="43137"/>
                    </a:srgbClr>
                  </a:outerShdw>
                </a:effectLst>
                <a:latin typeface="Arial" charset="0"/>
                <a:sym typeface="Wingdings" pitchFamily="2" charset="2"/>
              </a:rPr>
              <a:t> </a:t>
            </a:r>
            <a:r>
              <a:rPr lang="de-CH" sz="2000" b="1" dirty="0" err="1">
                <a:solidFill>
                  <a:schemeClr val="bg1"/>
                </a:solidFill>
                <a:effectLst>
                  <a:outerShdw blurRad="38100" dist="38100" dir="2700000" algn="tl">
                    <a:srgbClr val="000000">
                      <a:alpha val="43137"/>
                    </a:srgbClr>
                  </a:outerShdw>
                </a:effectLst>
                <a:latin typeface="Arial" charset="0"/>
              </a:rPr>
              <a:t>Atum</a:t>
            </a:r>
            <a:r>
              <a:rPr lang="de-CH" sz="2000" b="1" dirty="0">
                <a:solidFill>
                  <a:schemeClr val="bg1"/>
                </a:solidFill>
                <a:effectLst>
                  <a:outerShdw blurRad="38100" dist="38100" dir="2700000" algn="tl">
                    <a:srgbClr val="000000">
                      <a:alpha val="43137"/>
                    </a:srgbClr>
                  </a:outerShdw>
                </a:effectLst>
                <a:latin typeface="Arial" charset="0"/>
              </a:rPr>
              <a:t>: „</a:t>
            </a:r>
            <a:r>
              <a:rPr lang="de-CH" sz="2000" b="1" dirty="0" err="1">
                <a:solidFill>
                  <a:schemeClr val="bg1"/>
                </a:solidFill>
                <a:effectLst>
                  <a:outerShdw blurRad="38100" dist="38100" dir="2700000" algn="tl">
                    <a:srgbClr val="000000">
                      <a:alpha val="43137"/>
                    </a:srgbClr>
                  </a:outerShdw>
                </a:effectLst>
                <a:latin typeface="Arial" charset="0"/>
              </a:rPr>
              <a:t>Chepre</a:t>
            </a:r>
            <a:r>
              <a:rPr lang="de-CH" sz="2000" b="1" dirty="0">
                <a:solidFill>
                  <a:schemeClr val="bg1"/>
                </a:solidFill>
                <a:effectLst>
                  <a:outerShdw blurRad="38100" dist="38100" dir="2700000" algn="tl">
                    <a:srgbClr val="000000">
                      <a:alpha val="43137"/>
                    </a:srgbClr>
                  </a:outerShdw>
                </a:effectLst>
                <a:latin typeface="Arial" charset="0"/>
              </a:rPr>
              <a:t>“  = „der [von selbst] entstand“</a:t>
            </a:r>
          </a:p>
          <a:p>
            <a:pPr eaLnBrk="1" hangingPunct="1">
              <a:defRPr/>
            </a:pPr>
            <a:endParaRPr lang="de-DE" b="1" dirty="0">
              <a:solidFill>
                <a:schemeClr val="bg2"/>
              </a:solidFill>
              <a:effectLst>
                <a:outerShdw blurRad="38100" dist="38100" dir="2700000" algn="tl">
                  <a:srgbClr val="000000">
                    <a:alpha val="43137"/>
                  </a:srgbClr>
                </a:outerShdw>
              </a:effectLst>
              <a:latin typeface="Arial" charset="0"/>
            </a:endParaRPr>
          </a:p>
        </p:txBody>
      </p:sp>
      <p:pic>
        <p:nvPicPr>
          <p:cNvPr id="33798"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04025" y="2205038"/>
            <a:ext cx="1714500" cy="1143000"/>
          </a:xfrm>
        </p:spPr>
      </p:pic>
      <p:sp>
        <p:nvSpPr>
          <p:cNvPr id="33799" name="Text Box 9"/>
          <p:cNvSpPr txBox="1">
            <a:spLocks noChangeArrowheads="1"/>
          </p:cNvSpPr>
          <p:nvPr/>
        </p:nvSpPr>
        <p:spPr bwMode="auto">
          <a:xfrm>
            <a:off x="7143750" y="1989138"/>
            <a:ext cx="13477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800">
                <a:solidFill>
                  <a:schemeClr val="tx1"/>
                </a:solidFill>
                <a:latin typeface="Arial" panose="020B0604020202020204" pitchFamily="34" charset="0"/>
              </a:rPr>
              <a:t>Ricardo Liberato CCA 2.0</a:t>
            </a:r>
            <a:endParaRPr lang="de-DE" altLang="de-DE" sz="800">
              <a:solidFill>
                <a:schemeClr val="tx1"/>
              </a:solidFill>
              <a:latin typeface="Arial" panose="020B0604020202020204" pitchFamily="34" charset="0"/>
            </a:endParaRPr>
          </a:p>
        </p:txBody>
      </p:sp>
      <p:sp>
        <p:nvSpPr>
          <p:cNvPr id="70666" name="Text Box 10"/>
          <p:cNvSpPr txBox="1">
            <a:spLocks noChangeArrowheads="1"/>
          </p:cNvSpPr>
          <p:nvPr/>
        </p:nvSpPr>
        <p:spPr bwMode="auto">
          <a:xfrm>
            <a:off x="468313" y="6237288"/>
            <a:ext cx="8424862" cy="366712"/>
          </a:xfrm>
          <a:prstGeom prst="rect">
            <a:avLst/>
          </a:prstGeom>
          <a:noFill/>
          <a:ln w="57150">
            <a:noFill/>
            <a:miter lim="800000"/>
            <a:headEnd/>
            <a:tailEnd/>
          </a:ln>
        </p:spPr>
        <p:txBody>
          <a:bodyPr>
            <a:spAutoFit/>
          </a:bodyPr>
          <a:lstStyle/>
          <a:p>
            <a:pPr eaLnBrk="1" hangingPunct="1">
              <a:spcBef>
                <a:spcPct val="50000"/>
              </a:spcBef>
              <a:defRPr/>
            </a:pPr>
            <a:r>
              <a:rPr lang="de-CH" b="1" dirty="0">
                <a:effectLst>
                  <a:outerShdw blurRad="38100" dist="38100" dir="2700000" algn="tl">
                    <a:srgbClr val="000000">
                      <a:alpha val="43137"/>
                    </a:srgbClr>
                  </a:outerShdw>
                </a:effectLst>
                <a:latin typeface="Arial" charset="0"/>
              </a:rPr>
              <a:t>Evolution = Vergötterung des Nichts sowie von Raum, Zeit und Materie</a:t>
            </a:r>
            <a:endParaRPr lang="de-DE" b="1" dirty="0">
              <a:effectLst>
                <a:outerShdw blurRad="38100" dist="38100" dir="2700000" algn="tl">
                  <a:srgbClr val="000000">
                    <a:alpha val="43137"/>
                  </a:srgbClr>
                </a:outerShdw>
              </a:effectLst>
              <a:latin typeface="Arial" charset="0"/>
            </a:endParaRPr>
          </a:p>
        </p:txBody>
      </p:sp>
      <p:sp>
        <p:nvSpPr>
          <p:cNvPr id="12" name="Titel 1"/>
          <p:cNvSpPr>
            <a:spLocks noGrp="1"/>
          </p:cNvSpPr>
          <p:nvPr>
            <p:ph type="title"/>
          </p:nvPr>
        </p:nvSpPr>
        <p:spPr>
          <a:xfrm>
            <a:off x="425450" y="407988"/>
            <a:ext cx="8261350" cy="1039812"/>
          </a:xfrm>
        </p:spPr>
        <p:txBody>
          <a:bodyPr>
            <a:normAutofit fontScale="90000"/>
          </a:bodyPr>
          <a:lstStyle/>
          <a:p>
            <a:pPr>
              <a:defRPr/>
            </a:pPr>
            <a:r>
              <a:rPr lang="de-DE" altLang="de-DE" dirty="0">
                <a:solidFill>
                  <a:srgbClr val="FF0000"/>
                </a:solidFill>
                <a:effectLst>
                  <a:outerShdw blurRad="38100" dist="38100" dir="2700000" algn="tl">
                    <a:srgbClr val="000000">
                      <a:alpha val="43137"/>
                    </a:srgbClr>
                  </a:outerShdw>
                </a:effectLst>
              </a:rPr>
              <a:t>Urknall = Empirische </a:t>
            </a:r>
            <a:r>
              <a:rPr lang="de-DE" altLang="de-DE" dirty="0" smtClean="0">
                <a:solidFill>
                  <a:srgbClr val="FF0000"/>
                </a:solidFill>
                <a:effectLst>
                  <a:outerShdw blurRad="38100" dist="38100" dir="2700000" algn="tl">
                    <a:srgbClr val="000000">
                      <a:alpha val="43137"/>
                    </a:srgbClr>
                  </a:outerShdw>
                </a:effectLst>
              </a:rPr>
              <a:t>Wissenschaft?</a:t>
            </a:r>
            <a:endParaRPr lang="de-DE" dirty="0">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Israel Herbst 2004 6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0338" y="1484313"/>
            <a:ext cx="3676650" cy="5184775"/>
          </a:xfrm>
          <a:noFill/>
        </p:spPr>
      </p:pic>
      <p:sp>
        <p:nvSpPr>
          <p:cNvPr id="34819" name="AutoShape 7"/>
          <p:cNvSpPr>
            <a:spLocks noChangeArrowheads="1"/>
          </p:cNvSpPr>
          <p:nvPr/>
        </p:nvSpPr>
        <p:spPr bwMode="auto">
          <a:xfrm flipH="1">
            <a:off x="3132138" y="5324475"/>
            <a:ext cx="576262"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de-DE" altLang="de-DE" sz="1800">
              <a:solidFill>
                <a:schemeClr val="tx1"/>
              </a:solidFill>
              <a:latin typeface="Arial" panose="020B0604020202020204" pitchFamily="34" charset="0"/>
            </a:endParaRPr>
          </a:p>
        </p:txBody>
      </p:sp>
      <p:sp>
        <p:nvSpPr>
          <p:cNvPr id="34820" name="Line 8"/>
          <p:cNvSpPr>
            <a:spLocks noChangeShapeType="1"/>
          </p:cNvSpPr>
          <p:nvPr/>
        </p:nvSpPr>
        <p:spPr bwMode="auto">
          <a:xfrm flipV="1">
            <a:off x="2843213" y="5445125"/>
            <a:ext cx="1441450" cy="122396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34821" name="Line 9"/>
          <p:cNvSpPr>
            <a:spLocks noChangeShapeType="1"/>
          </p:cNvSpPr>
          <p:nvPr/>
        </p:nvSpPr>
        <p:spPr bwMode="auto">
          <a:xfrm>
            <a:off x="2771775" y="5949950"/>
            <a:ext cx="1439863" cy="5746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34822" name="Text Box 10"/>
          <p:cNvSpPr txBox="1">
            <a:spLocks noChangeArrowheads="1"/>
          </p:cNvSpPr>
          <p:nvPr/>
        </p:nvSpPr>
        <p:spPr bwMode="auto">
          <a:xfrm>
            <a:off x="6024563" y="1509713"/>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RL</a:t>
            </a:r>
            <a:endParaRPr lang="de-DE" altLang="de-DE" sz="1000">
              <a:solidFill>
                <a:schemeClr val="bg1"/>
              </a:solidFill>
              <a:latin typeface="Arial" panose="020B0604020202020204" pitchFamily="34" charset="0"/>
            </a:endParaRPr>
          </a:p>
        </p:txBody>
      </p:sp>
      <p:sp>
        <p:nvSpPr>
          <p:cNvPr id="34823" name="WordArt 11"/>
          <p:cNvSpPr>
            <a:spLocks noChangeArrowheads="1" noChangeShapeType="1" noTextEdit="1"/>
          </p:cNvSpPr>
          <p:nvPr/>
        </p:nvSpPr>
        <p:spPr bwMode="auto">
          <a:xfrm>
            <a:off x="1547813" y="2708275"/>
            <a:ext cx="6048375" cy="1157288"/>
          </a:xfrm>
          <a:prstGeom prst="rect">
            <a:avLst/>
          </a:prstGeom>
        </p:spPr>
        <p:txBody>
          <a:bodyPr wrap="none" fromWordArt="1">
            <a:prstTxWarp prst="textDeflate">
              <a:avLst>
                <a:gd name="adj" fmla="val 18750"/>
              </a:avLst>
            </a:prstTxWarp>
            <a:scene3d>
              <a:camera prst="legacyPerspectiveFront">
                <a:rot lat="20519967" lon="1080000" rev="0"/>
              </a:camera>
              <a:lightRig rig="legacyHarsh2" dir="b"/>
            </a:scene3d>
            <a:sp3d extrusionH="430200" prstMaterial="legacyMatte">
              <a:extrusionClr>
                <a:srgbClr val="FF6600"/>
              </a:extrusionClr>
              <a:contourClr>
                <a:srgbClr val="FFE701"/>
              </a:contourClr>
            </a:sp3d>
          </a:bodyPr>
          <a:lstStyle/>
          <a:p>
            <a:pPr algn="ctr"/>
            <a:r>
              <a:rPr lang="de-CH" sz="3600" kern="10">
                <a:ln w="9525">
                  <a:round/>
                  <a:headEnd/>
                  <a:tailEnd/>
                </a:ln>
                <a:gradFill rotWithShape="1">
                  <a:gsLst>
                    <a:gs pos="0">
                      <a:srgbClr val="FFE701"/>
                    </a:gs>
                    <a:gs pos="100000">
                      <a:srgbClr val="FE3E02"/>
                    </a:gs>
                  </a:gsLst>
                  <a:lin ang="5400000" scaled="1"/>
                </a:gradFill>
                <a:latin typeface="Impact" panose="020B0806030902050204" pitchFamily="34" charset="0"/>
              </a:rPr>
              <a:t>Evolution</a:t>
            </a:r>
          </a:p>
        </p:txBody>
      </p:sp>
      <p:sp>
        <p:nvSpPr>
          <p:cNvPr id="10" name="Rectangle 2"/>
          <p:cNvSpPr>
            <a:spLocks noGrp="1" noChangeArrowheads="1"/>
          </p:cNvSpPr>
          <p:nvPr>
            <p:ph type="title"/>
          </p:nvPr>
        </p:nvSpPr>
        <p:spPr>
          <a:xfrm>
            <a:off x="512763" y="314325"/>
            <a:ext cx="8261350" cy="1039813"/>
          </a:xfrm>
        </p:spPr>
        <p:txBody>
          <a:bodyPr>
            <a:normAutofit fontScale="90000"/>
          </a:bodyPr>
          <a:lstStyle/>
          <a:p>
            <a:pPr eaLnBrk="1" hangingPunct="1">
              <a:defRPr/>
            </a:pPr>
            <a:r>
              <a:rPr lang="de-DE" altLang="de-DE" dirty="0">
                <a:solidFill>
                  <a:srgbClr val="FF0000"/>
                </a:solidFill>
                <a:effectLst>
                  <a:outerShdw blurRad="38100" dist="38100" dir="2700000" algn="tl">
                    <a:srgbClr val="000000">
                      <a:alpha val="43137"/>
                    </a:srgbClr>
                  </a:outerShdw>
                </a:effectLst>
              </a:rPr>
              <a:t>Urknall = Empirische </a:t>
            </a:r>
            <a:r>
              <a:rPr lang="de-DE" altLang="de-DE" dirty="0" smtClean="0">
                <a:solidFill>
                  <a:srgbClr val="FF0000"/>
                </a:solidFill>
                <a:effectLst>
                  <a:outerShdw blurRad="38100" dist="38100" dir="2700000" algn="tl">
                    <a:srgbClr val="000000">
                      <a:alpha val="43137"/>
                    </a:srgbClr>
                  </a:outerShdw>
                </a:effectLst>
              </a:rPr>
              <a:t>Wissenschaft?</a:t>
            </a:r>
            <a:endParaRPr lang="de-DE" altLang="de-DE" dirty="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defRPr/>
            </a:pPr>
            <a:r>
              <a:rPr lang="de-DE" altLang="de-DE" dirty="0" smtClean="0">
                <a:solidFill>
                  <a:srgbClr val="FF0000"/>
                </a:solidFill>
                <a:effectLst>
                  <a:outerShdw blurRad="38100" dist="38100" dir="2700000" algn="tl">
                    <a:srgbClr val="000000">
                      <a:alpha val="43137"/>
                    </a:srgbClr>
                  </a:outerShdw>
                </a:effectLst>
              </a:rPr>
              <a:t>Urknall = Empirische Wissenschaft?</a:t>
            </a:r>
            <a:endParaRPr lang="de-DE" altLang="de-DE" dirty="0" smtClean="0">
              <a:solidFill>
                <a:srgbClr val="FF0000"/>
              </a:solidFill>
            </a:endParaRPr>
          </a:p>
        </p:txBody>
      </p:sp>
      <p:sp>
        <p:nvSpPr>
          <p:cNvPr id="39939" name="Rectangle 3"/>
          <p:cNvSpPr>
            <a:spLocks noGrp="1" noChangeArrowheads="1"/>
          </p:cNvSpPr>
          <p:nvPr>
            <p:ph type="body" idx="1"/>
          </p:nvPr>
        </p:nvSpPr>
        <p:spPr/>
        <p:txBody>
          <a:bodyPr/>
          <a:lstStyle/>
          <a:p>
            <a:pPr eaLnBrk="1" hangingPunct="1">
              <a:defRPr/>
            </a:pPr>
            <a:r>
              <a:rPr lang="de-CH" altLang="de-DE" dirty="0" smtClean="0">
                <a:solidFill>
                  <a:srgbClr val="FF0000"/>
                </a:solidFill>
                <a:effectLst>
                  <a:outerShdw blurRad="38100" dist="38100" dir="2700000" algn="tl">
                    <a:srgbClr val="000000">
                      <a:alpha val="43137"/>
                    </a:srgbClr>
                  </a:outerShdw>
                </a:effectLst>
              </a:rPr>
              <a:t>Richard </a:t>
            </a:r>
            <a:r>
              <a:rPr lang="de-CH" altLang="de-DE" dirty="0" err="1" smtClean="0">
                <a:solidFill>
                  <a:srgbClr val="FF0000"/>
                </a:solidFill>
                <a:effectLst>
                  <a:outerShdw blurRad="38100" dist="38100" dir="2700000" algn="tl">
                    <a:srgbClr val="000000">
                      <a:alpha val="43137"/>
                    </a:srgbClr>
                  </a:outerShdw>
                </a:effectLst>
              </a:rPr>
              <a:t>Lewontin</a:t>
            </a:r>
            <a:r>
              <a:rPr lang="de-CH" altLang="de-DE" dirty="0" smtClean="0">
                <a:solidFill>
                  <a:srgbClr val="FF0000"/>
                </a:solidFill>
                <a:effectLst>
                  <a:outerShdw blurRad="38100" dist="38100" dir="2700000" algn="tl">
                    <a:srgbClr val="000000">
                      <a:alpha val="43137"/>
                    </a:srgbClr>
                  </a:outerShdw>
                </a:effectLst>
              </a:rPr>
              <a:t>, (1929*), Harvard University:</a:t>
            </a:r>
          </a:p>
          <a:p>
            <a:pPr eaLnBrk="1" hangingPunct="1">
              <a:buFontTx/>
              <a:buNone/>
              <a:defRPr/>
            </a:pPr>
            <a:r>
              <a:rPr lang="de-CH" altLang="de-DE" sz="2800" dirty="0" smtClean="0">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„Unsere Bereitschaft, wissenschaftliche Behauptungen gegen unseren gesunden Menschenverstand zu akzeptieren, ist der Schlüssel zum Verständnis des wirklichen Kampfes zwischen Wissenschaft und dem Übernatürlichen. Wir stellen uns auf die Seite der Wissenschaft, </a:t>
            </a:r>
            <a:r>
              <a:rPr lang="de-CH" altLang="de-DE" dirty="0" smtClean="0">
                <a:solidFill>
                  <a:srgbClr val="FF0000"/>
                </a:solidFill>
                <a:effectLst>
                  <a:outerShdw blurRad="38100" dist="38100" dir="2700000" algn="tl">
                    <a:srgbClr val="000000">
                      <a:alpha val="43137"/>
                    </a:srgbClr>
                  </a:outerShdw>
                </a:effectLst>
              </a:rPr>
              <a:t>trotz der offensichtlichen </a:t>
            </a:r>
            <a:r>
              <a:rPr lang="de-CH" altLang="de-DE" dirty="0" err="1" smtClean="0">
                <a:solidFill>
                  <a:srgbClr val="FF0000"/>
                </a:solidFill>
                <a:effectLst>
                  <a:outerShdw blurRad="38100" dist="38100" dir="2700000" algn="tl">
                    <a:srgbClr val="000000">
                      <a:alpha val="43137"/>
                    </a:srgbClr>
                  </a:outerShdw>
                </a:effectLst>
              </a:rPr>
              <a:t>Widersinnigkeiten</a:t>
            </a:r>
            <a:r>
              <a:rPr lang="de-CH" altLang="de-DE" dirty="0" smtClean="0">
                <a:solidFill>
                  <a:srgbClr val="FF0000"/>
                </a:solidFill>
                <a:effectLst>
                  <a:outerShdw blurRad="38100" dist="38100" dir="2700000" algn="tl">
                    <a:srgbClr val="000000">
                      <a:alpha val="43137"/>
                    </a:srgbClr>
                  </a:outerShdw>
                </a:effectLst>
              </a:rPr>
              <a:t> [</a:t>
            </a:r>
            <a:r>
              <a:rPr lang="de-CH" altLang="de-DE" dirty="0" err="1" smtClean="0">
                <a:solidFill>
                  <a:srgbClr val="FF0000"/>
                </a:solidFill>
                <a:effectLst>
                  <a:outerShdw blurRad="38100" dist="38100" dir="2700000" algn="tl">
                    <a:srgbClr val="000000">
                      <a:alpha val="43137"/>
                    </a:srgbClr>
                  </a:outerShdw>
                </a:effectLst>
              </a:rPr>
              <a:t>absurdity</a:t>
            </a:r>
            <a:r>
              <a:rPr lang="de-CH" altLang="de-DE" dirty="0" smtClean="0">
                <a:solidFill>
                  <a:srgbClr val="FF0000"/>
                </a:solidFill>
                <a:effectLst>
                  <a:outerShdw blurRad="38100" dist="38100" dir="2700000" algn="tl">
                    <a:srgbClr val="000000">
                      <a:alpha val="43137"/>
                    </a:srgbClr>
                  </a:outerShdw>
                </a:effectLst>
              </a:rPr>
              <a:t>] einiger ihrer Konstrukte</a:t>
            </a:r>
            <a:r>
              <a:rPr lang="de-CH" altLang="de-DE" dirty="0" smtClean="0">
                <a:solidFill>
                  <a:schemeClr val="tx1"/>
                </a:solidFill>
                <a:effectLst>
                  <a:outerShdw blurRad="38100" dist="38100" dir="2700000" algn="tl">
                    <a:srgbClr val="000000">
                      <a:alpha val="43137"/>
                    </a:srgbClr>
                  </a:outerShdw>
                </a:effectLst>
              </a:rPr>
              <a:t> …, weil wir uns </a:t>
            </a:r>
            <a:r>
              <a:rPr lang="de-CH" altLang="de-DE" dirty="0" smtClean="0">
                <a:solidFill>
                  <a:srgbClr val="FF0000"/>
                </a:solidFill>
                <a:effectLst>
                  <a:outerShdw blurRad="38100" dist="38100" dir="2700000" algn="tl">
                    <a:srgbClr val="000000">
                      <a:alpha val="43137"/>
                    </a:srgbClr>
                  </a:outerShdw>
                </a:effectLst>
              </a:rPr>
              <a:t>a priori dem Materialismus … verpflichtet haben</a:t>
            </a:r>
            <a:r>
              <a:rPr lang="de-CH" altLang="de-DE" dirty="0" smtClean="0">
                <a:solidFill>
                  <a:schemeClr val="tx1"/>
                </a:solidFill>
                <a:effectLst>
                  <a:outerShdw blurRad="38100" dist="38100" dir="2700000" algn="tl">
                    <a:srgbClr val="000000">
                      <a:alpha val="43137"/>
                    </a:srgbClr>
                  </a:outerShdw>
                </a:effectLst>
              </a:rPr>
              <a:t>.“</a:t>
            </a:r>
            <a:endParaRPr lang="de-DE" altLang="de-DE" dirty="0" smtClean="0">
              <a:solidFill>
                <a:schemeClr val="tx1"/>
              </a:solidFill>
              <a:effectLst>
                <a:outerShdw blurRad="38100" dist="38100" dir="2700000" algn="tl">
                  <a:srgbClr val="000000">
                    <a:alpha val="43137"/>
                  </a:srgbClr>
                </a:outerShdw>
              </a:effectLst>
            </a:endParaRPr>
          </a:p>
        </p:txBody>
      </p:sp>
      <p:sp>
        <p:nvSpPr>
          <p:cNvPr id="39940" name="Text Box 4"/>
          <p:cNvSpPr txBox="1">
            <a:spLocks noChangeArrowheads="1"/>
          </p:cNvSpPr>
          <p:nvPr/>
        </p:nvSpPr>
        <p:spPr bwMode="auto">
          <a:xfrm>
            <a:off x="827088" y="6021388"/>
            <a:ext cx="706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R. </a:t>
            </a:r>
            <a:r>
              <a:rPr lang="de-CH" altLang="de-DE" dirty="0" err="1" smtClean="0">
                <a:effectLst>
                  <a:outerShdw blurRad="38100" dist="38100" dir="2700000" algn="tl">
                    <a:srgbClr val="000000">
                      <a:alpha val="43137"/>
                    </a:srgbClr>
                  </a:outerShdw>
                </a:effectLst>
              </a:rPr>
              <a:t>Lewontin</a:t>
            </a:r>
            <a:r>
              <a:rPr lang="de-CH" altLang="de-DE" dirty="0" smtClean="0">
                <a:effectLst>
                  <a:outerShdw blurRad="38100" dist="38100" dir="2700000" algn="tl">
                    <a:srgbClr val="000000">
                      <a:alpha val="43137"/>
                    </a:srgbClr>
                  </a:outerShdw>
                </a:effectLst>
              </a:rPr>
              <a:t> in seiner Rezension zu Carl Sagans Buch „The </a:t>
            </a:r>
            <a:r>
              <a:rPr lang="de-CH" altLang="de-DE" dirty="0" err="1" smtClean="0">
                <a:effectLst>
                  <a:outerShdw blurRad="38100" dist="38100" dir="2700000" algn="tl">
                    <a:srgbClr val="000000">
                      <a:alpha val="43137"/>
                    </a:srgbClr>
                  </a:outerShdw>
                </a:effectLst>
              </a:rPr>
              <a:t>Demon</a:t>
            </a:r>
            <a:r>
              <a:rPr lang="de-CH" altLang="de-DE" dirty="0" smtClean="0">
                <a:effectLst>
                  <a:outerShdw blurRad="38100" dist="38100" dir="2700000" algn="tl">
                    <a:srgbClr val="000000">
                      <a:alpha val="43137"/>
                    </a:srgbClr>
                  </a:outerShdw>
                </a:effectLst>
              </a:rPr>
              <a:t> </a:t>
            </a:r>
          </a:p>
          <a:p>
            <a:pPr eaLnBrk="1" hangingPunct="1">
              <a:defRPr/>
            </a:pPr>
            <a:r>
              <a:rPr lang="de-CH" altLang="de-DE" dirty="0" err="1" smtClean="0">
                <a:effectLst>
                  <a:outerShdw blurRad="38100" dist="38100" dir="2700000" algn="tl">
                    <a:srgbClr val="000000">
                      <a:alpha val="43137"/>
                    </a:srgbClr>
                  </a:outerShdw>
                </a:effectLst>
              </a:rPr>
              <a:t>Haunted</a:t>
            </a:r>
            <a:r>
              <a:rPr lang="de-CH" altLang="de-DE" dirty="0" smtClean="0">
                <a:effectLst>
                  <a:outerShdw blurRad="38100" dist="38100" dir="2700000" algn="tl">
                    <a:srgbClr val="000000">
                      <a:alpha val="43137"/>
                    </a:srgbClr>
                  </a:outerShdw>
                </a:effectLst>
              </a:rPr>
              <a:t> World“; Review </a:t>
            </a:r>
            <a:r>
              <a:rPr lang="de-CH" altLang="de-DE" dirty="0" err="1" smtClean="0">
                <a:effectLst>
                  <a:outerShdw blurRad="38100" dist="38100" dir="2700000" algn="tl">
                    <a:srgbClr val="000000">
                      <a:alpha val="43137"/>
                    </a:srgbClr>
                  </a:outerShdw>
                </a:effectLst>
              </a:rPr>
              <a:t>of</a:t>
            </a:r>
            <a:r>
              <a:rPr lang="de-CH" altLang="de-DE" dirty="0" smtClean="0">
                <a:effectLst>
                  <a:outerShdw blurRad="38100" dist="38100" dir="2700000" algn="tl">
                    <a:srgbClr val="000000">
                      <a:alpha val="43137"/>
                    </a:srgbClr>
                  </a:outerShdw>
                </a:effectLst>
              </a:rPr>
              <a:t> Books, 9. Januar 1997.</a:t>
            </a:r>
            <a:endParaRPr lang="de-DE" altLang="de-DE"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a:xfrm>
            <a:off x="468313" y="242888"/>
            <a:ext cx="8229600" cy="1371600"/>
          </a:xfrm>
        </p:spPr>
        <p:txBody>
          <a:bodyPr/>
          <a:lstStyle/>
          <a:p>
            <a:pPr eaLnBrk="1" hangingPunct="1">
              <a:defRPr/>
            </a:pPr>
            <a:r>
              <a:rPr lang="de-DE" altLang="de-DE" sz="4000" dirty="0">
                <a:solidFill>
                  <a:srgbClr val="FF0000"/>
                </a:solidFill>
                <a:effectLst>
                  <a:outerShdw blurRad="38100" dist="38100" dir="2700000" algn="tl">
                    <a:srgbClr val="000000">
                      <a:alpha val="43137"/>
                    </a:srgbClr>
                  </a:outerShdw>
                </a:effectLst>
              </a:rPr>
              <a:t>Urknall = Empirische Wissenschaft?</a:t>
            </a:r>
            <a:endParaRPr lang="de-DE" sz="4000" dirty="0" smtClean="0">
              <a:solidFill>
                <a:srgbClr val="FF0000"/>
              </a:solidFill>
              <a:latin typeface="Arial" charset="0"/>
              <a:cs typeface="Arial" charset="0"/>
            </a:endParaRPr>
          </a:p>
        </p:txBody>
      </p:sp>
      <p:sp>
        <p:nvSpPr>
          <p:cNvPr id="222211" name="Rectangle 3"/>
          <p:cNvSpPr>
            <a:spLocks noGrp="1" noChangeArrowheads="1"/>
          </p:cNvSpPr>
          <p:nvPr>
            <p:ph type="body" sz="half" idx="2"/>
          </p:nvPr>
        </p:nvSpPr>
        <p:spPr>
          <a:xfrm>
            <a:off x="4427538" y="1600200"/>
            <a:ext cx="4176712" cy="4525963"/>
          </a:xfrm>
        </p:spPr>
        <p:txBody>
          <a:bodyPr/>
          <a:lstStyle/>
          <a:p>
            <a:pPr lvl="1" algn="ctr" eaLnBrk="1" hangingPunct="1">
              <a:buFont typeface="Wingdings" panose="05000000000000000000" pitchFamily="2" charset="2"/>
              <a:buNone/>
              <a:defRPr/>
            </a:pPr>
            <a:r>
              <a:rPr lang="de-DE" sz="2800" i="1" dirty="0" smtClean="0">
                <a:solidFill>
                  <a:schemeClr val="tx1"/>
                </a:solidFill>
                <a:effectLst>
                  <a:outerShdw blurRad="38100" dist="38100" dir="2700000" algn="tl">
                    <a:srgbClr val="000000">
                      <a:alpha val="43137"/>
                    </a:srgbClr>
                  </a:outerShdw>
                </a:effectLst>
              </a:rPr>
              <a:t>Wer  oberflächlich Physik treibt, der </a:t>
            </a:r>
            <a:r>
              <a:rPr lang="de-DE" sz="2800" i="1" dirty="0" smtClean="0">
                <a:solidFill>
                  <a:srgbClr val="FF0000"/>
                </a:solidFill>
                <a:effectLst>
                  <a:outerShdw blurRad="38100" dist="38100" dir="2700000" algn="tl">
                    <a:srgbClr val="000000">
                      <a:alpha val="43137"/>
                    </a:srgbClr>
                  </a:outerShdw>
                </a:effectLst>
              </a:rPr>
              <a:t>kann</a:t>
            </a:r>
            <a:r>
              <a:rPr lang="de-DE" sz="2800" i="1" dirty="0" smtClean="0">
                <a:solidFill>
                  <a:schemeClr val="tx1"/>
                </a:solidFill>
                <a:effectLst>
                  <a:outerShdw blurRad="38100" dist="38100" dir="2700000" algn="tl">
                    <a:srgbClr val="000000">
                      <a:alpha val="43137"/>
                    </a:srgbClr>
                  </a:outerShdw>
                </a:effectLst>
              </a:rPr>
              <a:t> an Gott glauben.</a:t>
            </a:r>
          </a:p>
          <a:p>
            <a:pPr lvl="1" algn="ctr" eaLnBrk="1" hangingPunct="1">
              <a:buFont typeface="Wingdings" panose="05000000000000000000" pitchFamily="2" charset="2"/>
              <a:buNone/>
              <a:defRPr/>
            </a:pPr>
            <a:r>
              <a:rPr lang="de-DE" sz="2800" i="1" dirty="0" smtClean="0">
                <a:solidFill>
                  <a:schemeClr val="hlink"/>
                </a:solidFill>
                <a:effectLst>
                  <a:outerShdw blurRad="38100" dist="38100" dir="2700000" algn="tl">
                    <a:srgbClr val="000000">
                      <a:alpha val="43137"/>
                    </a:srgbClr>
                  </a:outerShdw>
                </a:effectLst>
              </a:rPr>
              <a:t>Wer sie bis zum Ende denkt, der </a:t>
            </a:r>
            <a:r>
              <a:rPr lang="de-DE" sz="2800" i="1" dirty="0" err="1" smtClean="0">
                <a:solidFill>
                  <a:srgbClr val="FF0000"/>
                </a:solidFill>
                <a:effectLst>
                  <a:outerShdw blurRad="38100" dist="38100" dir="2700000" algn="tl">
                    <a:srgbClr val="000000">
                      <a:alpha val="43137"/>
                    </a:srgbClr>
                  </a:outerShdw>
                </a:effectLst>
              </a:rPr>
              <a:t>muß</a:t>
            </a:r>
            <a:r>
              <a:rPr lang="de-DE" sz="2800" i="1" dirty="0" smtClean="0">
                <a:solidFill>
                  <a:srgbClr val="99FF33"/>
                </a:solidFill>
                <a:effectLst>
                  <a:outerShdw blurRad="38100" dist="38100" dir="2700000" algn="tl">
                    <a:srgbClr val="000000">
                      <a:alpha val="43137"/>
                    </a:srgbClr>
                  </a:outerShdw>
                </a:effectLst>
              </a:rPr>
              <a:t> </a:t>
            </a:r>
            <a:r>
              <a:rPr lang="de-DE" sz="2800" i="1" dirty="0" smtClean="0">
                <a:solidFill>
                  <a:schemeClr val="hlink"/>
                </a:solidFill>
                <a:effectLst>
                  <a:outerShdw blurRad="38100" dist="38100" dir="2700000" algn="tl">
                    <a:srgbClr val="000000">
                      <a:alpha val="43137"/>
                    </a:srgbClr>
                  </a:outerShdw>
                </a:effectLst>
              </a:rPr>
              <a:t>an Gott </a:t>
            </a:r>
            <a:r>
              <a:rPr lang="de-DE" sz="2800" i="1" dirty="0" err="1" smtClean="0">
                <a:solidFill>
                  <a:schemeClr val="hlink"/>
                </a:solidFill>
                <a:effectLst>
                  <a:outerShdw blurRad="38100" dist="38100" dir="2700000" algn="tl">
                    <a:srgbClr val="000000">
                      <a:alpha val="43137"/>
                    </a:srgbClr>
                  </a:outerShdw>
                </a:effectLst>
              </a:rPr>
              <a:t>gIauben</a:t>
            </a:r>
            <a:r>
              <a:rPr lang="de-DE" sz="2800" i="1" dirty="0" smtClean="0">
                <a:solidFill>
                  <a:schemeClr val="hlink"/>
                </a:solidFill>
                <a:effectLst>
                  <a:outerShdw blurRad="38100" dist="38100" dir="2700000" algn="tl">
                    <a:srgbClr val="000000">
                      <a:alpha val="43137"/>
                    </a:srgbClr>
                  </a:outerShdw>
                </a:effectLst>
              </a:rPr>
              <a:t>.</a:t>
            </a:r>
          </a:p>
          <a:p>
            <a:pPr lvl="1" algn="ctr" eaLnBrk="1" hangingPunct="1">
              <a:buFont typeface="Wingdings" panose="05000000000000000000" pitchFamily="2" charset="2"/>
              <a:buNone/>
              <a:defRPr/>
            </a:pPr>
            <a:endParaRPr lang="de-DE" sz="2800" i="1" dirty="0" smtClean="0">
              <a:solidFill>
                <a:schemeClr val="hlink"/>
              </a:solidFill>
              <a:effectLst>
                <a:outerShdw blurRad="38100" dist="38100" dir="2700000" algn="tl">
                  <a:srgbClr val="000000">
                    <a:alpha val="43137"/>
                  </a:srgbClr>
                </a:outerShdw>
              </a:effectLst>
            </a:endParaRPr>
          </a:p>
          <a:p>
            <a:pPr lvl="1" algn="ctr" eaLnBrk="1" hangingPunct="1">
              <a:buFont typeface="Wingdings" panose="05000000000000000000" pitchFamily="2" charset="2"/>
              <a:buNone/>
              <a:defRPr/>
            </a:pPr>
            <a:r>
              <a:rPr lang="de-DE" i="1" dirty="0" smtClean="0">
                <a:solidFill>
                  <a:schemeClr val="tx1"/>
                </a:solidFill>
                <a:effectLst>
                  <a:outerShdw blurRad="38100" dist="38100" dir="2700000" algn="tl">
                    <a:srgbClr val="000000">
                      <a:alpha val="43137"/>
                    </a:srgbClr>
                  </a:outerShdw>
                </a:effectLst>
              </a:rPr>
              <a:t>Isaac Newton (1643-1727)</a:t>
            </a:r>
          </a:p>
        </p:txBody>
      </p:sp>
      <p:sp>
        <p:nvSpPr>
          <p:cNvPr id="36868" name="Text Box 4"/>
          <p:cNvSpPr txBox="1">
            <a:spLocks noChangeArrowheads="1"/>
          </p:cNvSpPr>
          <p:nvPr/>
        </p:nvSpPr>
        <p:spPr bwMode="auto">
          <a:xfrm>
            <a:off x="4551363" y="1157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en-US" altLang="de-DE" sz="1800">
              <a:solidFill>
                <a:schemeClr val="tx1"/>
              </a:solidFill>
              <a:latin typeface="Garamond" panose="02020404030301010803" pitchFamily="18" charset="0"/>
            </a:endParaRPr>
          </a:p>
        </p:txBody>
      </p:sp>
      <p:sp>
        <p:nvSpPr>
          <p:cNvPr id="36869" name="Text Box 5"/>
          <p:cNvSpPr txBox="1">
            <a:spLocks noChangeArrowheads="1"/>
          </p:cNvSpPr>
          <p:nvPr/>
        </p:nvSpPr>
        <p:spPr bwMode="auto">
          <a:xfrm>
            <a:off x="4551363" y="1085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en-US" altLang="de-DE" sz="1800">
              <a:solidFill>
                <a:schemeClr val="tx1"/>
              </a:solidFill>
              <a:latin typeface="Garamond" panose="02020404030301010803" pitchFamily="18" charset="0"/>
            </a:endParaRPr>
          </a:p>
        </p:txBody>
      </p:sp>
      <p:sp>
        <p:nvSpPr>
          <p:cNvPr id="36870" name="Text Box 6"/>
          <p:cNvSpPr txBox="1">
            <a:spLocks noChangeArrowheads="1"/>
          </p:cNvSpPr>
          <p:nvPr/>
        </p:nvSpPr>
        <p:spPr bwMode="auto">
          <a:xfrm>
            <a:off x="5272088" y="3389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en-US" altLang="de-DE" sz="1800">
              <a:solidFill>
                <a:schemeClr val="tx1"/>
              </a:solidFill>
              <a:latin typeface="Garamond" panose="02020404030301010803" pitchFamily="18" charset="0"/>
            </a:endParaRPr>
          </a:p>
        </p:txBody>
      </p:sp>
      <p:sp>
        <p:nvSpPr>
          <p:cNvPr id="36871" name="Text Box 9"/>
          <p:cNvSpPr txBox="1">
            <a:spLocks noChangeArrowheads="1"/>
          </p:cNvSpPr>
          <p:nvPr/>
        </p:nvSpPr>
        <p:spPr bwMode="auto">
          <a:xfrm>
            <a:off x="539750" y="1484313"/>
            <a:ext cx="825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800">
                <a:solidFill>
                  <a:schemeClr val="tx1"/>
                </a:solidFill>
                <a:latin typeface="Arial" panose="020B0604020202020204" pitchFamily="34" charset="0"/>
              </a:rPr>
              <a:t>NASA / STScI</a:t>
            </a:r>
            <a:endParaRPr lang="de-DE" altLang="de-DE" sz="800">
              <a:solidFill>
                <a:schemeClr val="tx1"/>
              </a:solidFill>
              <a:latin typeface="Arial" panose="020B0604020202020204" pitchFamily="34" charset="0"/>
            </a:endParaRPr>
          </a:p>
        </p:txBody>
      </p:sp>
      <p:pic>
        <p:nvPicPr>
          <p:cNvPr id="12296" name="Picture 12" descr="1280_wallpap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773238"/>
            <a:ext cx="4038600" cy="3230562"/>
          </a:xfrm>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7"/>
          <p:cNvSpPr>
            <a:spLocks noChangeArrowheads="1" noChangeShapeType="1" noTextEdit="1"/>
          </p:cNvSpPr>
          <p:nvPr/>
        </p:nvSpPr>
        <p:spPr bwMode="auto">
          <a:xfrm>
            <a:off x="395288" y="1125538"/>
            <a:ext cx="8497887"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II. Zur Entstehung des Lebens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179388" y="1600200"/>
            <a:ext cx="8785225" cy="4708525"/>
          </a:xfrm>
        </p:spPr>
        <p:txBody>
          <a:bodyPr/>
          <a:lstStyle/>
          <a:p>
            <a:pPr eaLnBrk="1" hangingPunct="1">
              <a:lnSpc>
                <a:spcPct val="80000"/>
              </a:lnSpc>
              <a:buFontTx/>
              <a:buNone/>
              <a:defRPr/>
            </a:pPr>
            <a:endParaRPr lang="de-CH" sz="2000" dirty="0" smtClean="0">
              <a:solidFill>
                <a:schemeClr val="bg1"/>
              </a:solidFill>
              <a:latin typeface="Arial" pitchFamily="34" charset="0"/>
              <a:cs typeface="Arial" pitchFamily="34" charset="0"/>
            </a:endParaRPr>
          </a:p>
          <a:p>
            <a:pPr eaLnBrk="1" hangingPunct="1">
              <a:lnSpc>
                <a:spcPct val="80000"/>
              </a:lnSpc>
              <a:buFontTx/>
              <a:buNone/>
              <a:defRPr/>
            </a:pPr>
            <a:endParaRPr lang="de-CH" sz="2000" dirty="0" smtClean="0">
              <a:solidFill>
                <a:schemeClr val="bg1"/>
              </a:solidFill>
              <a:latin typeface="Arial" pitchFamily="34" charset="0"/>
              <a:cs typeface="Arial" pitchFamily="34" charset="0"/>
            </a:endParaRPr>
          </a:p>
          <a:p>
            <a:pPr eaLnBrk="1" hangingPunct="1">
              <a:lnSpc>
                <a:spcPct val="80000"/>
              </a:lnSpc>
              <a:buFontTx/>
              <a:buNone/>
              <a:defRPr/>
            </a:pPr>
            <a:endParaRPr lang="de-CH" sz="2000" dirty="0" smtClean="0">
              <a:solidFill>
                <a:schemeClr val="bg1"/>
              </a:solidFill>
              <a:latin typeface="Arial" pitchFamily="34" charset="0"/>
              <a:cs typeface="Arial" pitchFamily="34" charset="0"/>
            </a:endParaRPr>
          </a:p>
          <a:p>
            <a:pPr eaLnBrk="1" hangingPunct="1">
              <a:lnSpc>
                <a:spcPct val="80000"/>
              </a:lnSpc>
              <a:buFontTx/>
              <a:buNone/>
              <a:defRPr/>
            </a:pPr>
            <a:endParaRPr lang="de-CH" sz="2000" dirty="0" smtClean="0">
              <a:solidFill>
                <a:srgbClr val="66FF33"/>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FontTx/>
              <a:buNone/>
              <a:defRPr/>
            </a:pPr>
            <a:r>
              <a:rPr lang="de-CH" sz="2000" dirty="0" smtClean="0">
                <a:solidFill>
                  <a:srgbClr val="66FF33"/>
                </a:solidFill>
                <a:effectLst>
                  <a:outerShdw blurRad="38100" dist="38100" dir="2700000" algn="tl">
                    <a:srgbClr val="000000">
                      <a:alpha val="43137"/>
                    </a:srgbClr>
                  </a:outerShdw>
                </a:effectLst>
                <a:latin typeface="Arial" pitchFamily="34" charset="0"/>
                <a:cs typeface="Arial" pitchFamily="34" charset="0"/>
              </a:rPr>
              <a:t>                                                                            </a:t>
            </a:r>
          </a:p>
          <a:p>
            <a:pPr eaLnBrk="1" hangingPunct="1">
              <a:lnSpc>
                <a:spcPct val="80000"/>
              </a:lnSpc>
              <a:buFontTx/>
              <a:buNone/>
              <a:defRPr/>
            </a:pPr>
            <a:endParaRPr lang="de-DE" sz="2000" dirty="0" smtClean="0">
              <a:solidFill>
                <a:srgbClr val="66FF33"/>
              </a:solidFill>
              <a:effectLst>
                <a:outerShdw blurRad="38100" dist="38100" dir="2700000" algn="tl">
                  <a:srgbClr val="000000">
                    <a:alpha val="43137"/>
                  </a:srgbClr>
                </a:outerShdw>
              </a:effectLst>
            </a:endParaRPr>
          </a:p>
        </p:txBody>
      </p:sp>
      <p:sp>
        <p:nvSpPr>
          <p:cNvPr id="16" name="Titel 1"/>
          <p:cNvSpPr>
            <a:spLocks noGrp="1"/>
          </p:cNvSpPr>
          <p:nvPr>
            <p:ph type="title"/>
          </p:nvPr>
        </p:nvSpPr>
        <p:spPr/>
        <p:txBody>
          <a:bodyPr/>
          <a:lstStyle/>
          <a:p>
            <a:pPr>
              <a:defRPr/>
            </a:pPr>
            <a:r>
              <a:rPr lang="de-DE" dirty="0">
                <a:solidFill>
                  <a:srgbClr val="FF0000"/>
                </a:solidFill>
                <a:effectLst>
                  <a:outerShdw blurRad="38100" dist="38100" dir="2700000" algn="tl">
                    <a:srgbClr val="000000">
                      <a:alpha val="43137"/>
                    </a:srgbClr>
                  </a:outerShdw>
                </a:effectLst>
              </a:rPr>
              <a:t>II. </a:t>
            </a:r>
            <a:r>
              <a:rPr lang="de-DE" dirty="0" smtClean="0">
                <a:solidFill>
                  <a:srgbClr val="FF0000"/>
                </a:solidFill>
                <a:effectLst>
                  <a:outerShdw blurRad="38100" dist="38100" dir="2700000" algn="tl">
                    <a:srgbClr val="000000">
                      <a:alpha val="43137"/>
                    </a:srgbClr>
                  </a:outerShdw>
                </a:effectLst>
              </a:rPr>
              <a:t>Zur Entstehung des Lebens</a:t>
            </a:r>
            <a:endParaRPr lang="de-DE" dirty="0">
              <a:solidFill>
                <a:srgbClr val="FF0000"/>
              </a:solidFill>
            </a:endParaRPr>
          </a:p>
        </p:txBody>
      </p:sp>
      <p:sp>
        <p:nvSpPr>
          <p:cNvPr id="39940" name="Textfeld 5"/>
          <p:cNvSpPr txBox="1">
            <a:spLocks noChangeArrowheads="1"/>
          </p:cNvSpPr>
          <p:nvPr/>
        </p:nvSpPr>
        <p:spPr bwMode="auto">
          <a:xfrm>
            <a:off x="3635375" y="1787525"/>
            <a:ext cx="1557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Garamond" panose="02020404030301010803" pitchFamily="18" charset="0"/>
              </a:rPr>
              <a:t>Michael Ströck GNU 1.2</a:t>
            </a: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052638"/>
            <a:ext cx="1700212"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80" name="Rectangle 8"/>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pic>
        <p:nvPicPr>
          <p:cNvPr id="41987" name="Picture 13" descr="DNA_orbit_animated_small"/>
          <p:cNvPicPr>
            <a:picLocks noGrp="1" noChangeAspect="1" noChangeArrowheads="1" noCro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25963" y="2565400"/>
            <a:ext cx="2052637" cy="3384550"/>
          </a:xfrm>
          <a:noFill/>
        </p:spPr>
      </p:pic>
      <p:sp>
        <p:nvSpPr>
          <p:cNvPr id="207882" name="Rectangle 10"/>
          <p:cNvSpPr>
            <a:spLocks noGrp="1" noChangeArrowheads="1"/>
          </p:cNvSpPr>
          <p:nvPr>
            <p:ph type="body" sz="half" idx="3"/>
          </p:nvPr>
        </p:nvSpPr>
        <p:spPr>
          <a:xfrm>
            <a:off x="323850" y="1700213"/>
            <a:ext cx="8362950" cy="4425950"/>
          </a:xfrm>
        </p:spPr>
        <p:txBody>
          <a:bodyPr/>
          <a:lstStyle/>
          <a:p>
            <a:pPr eaLnBrk="1" hangingPunct="1">
              <a:lnSpc>
                <a:spcPct val="80000"/>
              </a:lnSpc>
              <a:defRPr/>
            </a:pPr>
            <a:r>
              <a:rPr lang="de-DE" dirty="0" smtClean="0">
                <a:solidFill>
                  <a:schemeClr val="tx1"/>
                </a:solidFill>
                <a:effectLst>
                  <a:outerShdw blurRad="38100" dist="38100" dir="2700000" algn="tl">
                    <a:srgbClr val="000000">
                      <a:alpha val="43137"/>
                    </a:srgbClr>
                  </a:outerShdw>
                </a:effectLst>
                <a:latin typeface="Arial" charset="0"/>
                <a:cs typeface="Arial" charset="0"/>
              </a:rPr>
              <a:t>Bruno </a:t>
            </a:r>
            <a:r>
              <a:rPr lang="de-DE" dirty="0" err="1" smtClean="0">
                <a:solidFill>
                  <a:schemeClr val="tx1"/>
                </a:solidFill>
                <a:effectLst>
                  <a:outerShdw blurRad="38100" dist="38100" dir="2700000" algn="tl">
                    <a:srgbClr val="000000">
                      <a:alpha val="43137"/>
                    </a:srgbClr>
                  </a:outerShdw>
                </a:effectLst>
                <a:latin typeface="Arial" charset="0"/>
                <a:cs typeface="Arial" charset="0"/>
              </a:rPr>
              <a:t>Vollmert</a:t>
            </a:r>
            <a:r>
              <a:rPr lang="de-DE" dirty="0" smtClean="0">
                <a:solidFill>
                  <a:schemeClr val="tx1"/>
                </a:solidFill>
                <a:effectLst>
                  <a:outerShdw blurRad="38100" dist="38100" dir="2700000" algn="tl">
                    <a:srgbClr val="000000">
                      <a:alpha val="43137"/>
                    </a:srgbClr>
                  </a:outerShdw>
                </a:effectLst>
                <a:latin typeface="Arial" charset="0"/>
                <a:cs typeface="Arial" charset="0"/>
              </a:rPr>
              <a:t>: </a:t>
            </a:r>
            <a:r>
              <a:rPr lang="de-DE" i="1" dirty="0" smtClean="0">
                <a:solidFill>
                  <a:schemeClr val="tx1"/>
                </a:solidFill>
                <a:effectLst>
                  <a:outerShdw blurRad="38100" dist="38100" dir="2700000" algn="tl">
                    <a:srgbClr val="000000">
                      <a:alpha val="43137"/>
                    </a:srgbClr>
                  </a:outerShdw>
                </a:effectLst>
                <a:latin typeface="Arial" charset="0"/>
                <a:cs typeface="Arial" charset="0"/>
              </a:rPr>
              <a:t>Das Molekül und das Leben. Vom makromolekularen Ursprung des Lebens: Was Darwin nicht wissen konnte und Darwinisten nicht wissen wollen</a:t>
            </a:r>
            <a:r>
              <a:rPr lang="de-DE" dirty="0" smtClean="0">
                <a:solidFill>
                  <a:schemeClr val="tx1"/>
                </a:solidFill>
                <a:effectLst>
                  <a:outerShdw blurRad="38100" dist="38100" dir="2700000" algn="tl">
                    <a:srgbClr val="000000">
                      <a:alpha val="43137"/>
                    </a:srgbClr>
                  </a:outerShdw>
                </a:effectLst>
                <a:latin typeface="Arial" charset="0"/>
                <a:cs typeface="Arial" charset="0"/>
              </a:rPr>
              <a:t>. Reinbek bei Hamburg 1985. </a:t>
            </a:r>
          </a:p>
          <a:p>
            <a:pPr eaLnBrk="1" hangingPunct="1">
              <a:lnSpc>
                <a:spcPct val="80000"/>
              </a:lnSpc>
              <a:defRPr/>
            </a:pPr>
            <a:endParaRPr lang="de-CH" dirty="0" smtClean="0">
              <a:solidFill>
                <a:schemeClr val="hlink"/>
              </a:solidFill>
              <a:latin typeface="Arial" charset="0"/>
              <a:cs typeface="Arial" charset="0"/>
            </a:endParaRPr>
          </a:p>
        </p:txBody>
      </p:sp>
      <p:sp>
        <p:nvSpPr>
          <p:cNvPr id="33797" name="Text Box 11"/>
          <p:cNvSpPr txBox="1">
            <a:spLocks noChangeArrowheads="1"/>
          </p:cNvSpPr>
          <p:nvPr/>
        </p:nvSpPr>
        <p:spPr bwMode="auto">
          <a:xfrm>
            <a:off x="534988" y="4652963"/>
            <a:ext cx="300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defRPr/>
            </a:pPr>
            <a:r>
              <a:rPr lang="de-DE" altLang="de-DE" sz="1800" dirty="0" smtClean="0">
                <a:effectLst>
                  <a:outerShdw blurRad="38100" dist="38100" dir="2700000" algn="tl">
                    <a:srgbClr val="000000">
                      <a:alpha val="43137"/>
                    </a:srgbClr>
                  </a:outerShdw>
                </a:effectLst>
                <a:latin typeface="Arial" panose="020B0604020202020204" pitchFamily="34" charset="0"/>
              </a:rPr>
              <a:t>Bruno </a:t>
            </a:r>
            <a:r>
              <a:rPr lang="de-DE" altLang="de-DE" sz="1800" dirty="0" err="1" smtClean="0">
                <a:effectLst>
                  <a:outerShdw blurRad="38100" dist="38100" dir="2700000" algn="tl">
                    <a:srgbClr val="000000">
                      <a:alpha val="43137"/>
                    </a:srgbClr>
                  </a:outerShdw>
                </a:effectLst>
                <a:latin typeface="Arial" panose="020B0604020202020204" pitchFamily="34" charset="0"/>
              </a:rPr>
              <a:t>Vollmert</a:t>
            </a:r>
            <a:r>
              <a:rPr lang="de-DE" altLang="de-DE" sz="1800" dirty="0" smtClean="0">
                <a:effectLst>
                  <a:outerShdw blurRad="38100" dist="38100" dir="2700000" algn="tl">
                    <a:srgbClr val="000000">
                      <a:alpha val="43137"/>
                    </a:srgbClr>
                  </a:outerShdw>
                </a:effectLst>
                <a:latin typeface="Arial" panose="020B0604020202020204" pitchFamily="34" charset="0"/>
              </a:rPr>
              <a:t> (geb. 1920),</a:t>
            </a:r>
          </a:p>
          <a:p>
            <a:pPr algn="ctr" eaLnBrk="1" hangingPunct="1">
              <a:spcBef>
                <a:spcPct val="0"/>
              </a:spcBef>
              <a:buClrTx/>
              <a:buSzTx/>
              <a:buFontTx/>
              <a:buNone/>
              <a:defRPr/>
            </a:pPr>
            <a:r>
              <a:rPr lang="de-DE" altLang="de-DE" sz="1800" dirty="0" smtClean="0">
                <a:effectLst>
                  <a:outerShdw blurRad="38100" dist="38100" dir="2700000" algn="tl">
                    <a:srgbClr val="000000">
                      <a:alpha val="43137"/>
                    </a:srgbClr>
                  </a:outerShdw>
                </a:effectLst>
                <a:latin typeface="Arial" panose="020B0604020202020204" pitchFamily="34" charset="0"/>
              </a:rPr>
              <a:t>Makromolekularchemiker</a:t>
            </a:r>
          </a:p>
        </p:txBody>
      </p:sp>
      <p:sp>
        <p:nvSpPr>
          <p:cNvPr id="33798" name="Text Box 15"/>
          <p:cNvSpPr txBox="1">
            <a:spLocks noChangeArrowheads="1"/>
          </p:cNvSpPr>
          <p:nvPr/>
        </p:nvSpPr>
        <p:spPr bwMode="auto">
          <a:xfrm>
            <a:off x="3419475" y="6021388"/>
            <a:ext cx="5200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defRPr/>
            </a:pPr>
            <a:r>
              <a:rPr lang="de-CH" altLang="de-DE" sz="1800" dirty="0" smtClean="0">
                <a:effectLst>
                  <a:outerShdw blurRad="38100" dist="38100" dir="2700000" algn="tl">
                    <a:srgbClr val="000000">
                      <a:alpha val="43137"/>
                    </a:srgbClr>
                  </a:outerShdw>
                </a:effectLst>
                <a:latin typeface="Arial" panose="020B0604020202020204" pitchFamily="34" charset="0"/>
              </a:rPr>
              <a:t>Das Makromolekül DNS, Information des Lebens,</a:t>
            </a:r>
          </a:p>
          <a:p>
            <a:pPr eaLnBrk="1" hangingPunct="1">
              <a:spcBef>
                <a:spcPct val="0"/>
              </a:spcBef>
              <a:buClrTx/>
              <a:buSzTx/>
              <a:buFontTx/>
              <a:buNone/>
              <a:defRPr/>
            </a:pPr>
            <a:r>
              <a:rPr lang="de-CH" altLang="de-DE" sz="1800" dirty="0" smtClean="0">
                <a:effectLst>
                  <a:outerShdw blurRad="38100" dist="38100" dir="2700000" algn="tl">
                    <a:srgbClr val="000000">
                      <a:alpha val="43137"/>
                    </a:srgbClr>
                  </a:outerShdw>
                </a:effectLst>
                <a:latin typeface="Arial" panose="020B0604020202020204" pitchFamily="34" charset="0"/>
              </a:rPr>
              <a:t>Schlüssel zur Vererbung</a:t>
            </a:r>
          </a:p>
          <a:p>
            <a:pPr eaLnBrk="1" hangingPunct="1">
              <a:spcBef>
                <a:spcPct val="0"/>
              </a:spcBef>
              <a:buClrTx/>
              <a:buSzTx/>
              <a:buFontTx/>
              <a:buNone/>
              <a:defRPr/>
            </a:pPr>
            <a:endParaRPr lang="de-DE" altLang="de-DE" sz="1800" dirty="0" smtClean="0">
              <a:latin typeface="Arial" panose="020B0604020202020204" pitchFamily="34" charset="0"/>
            </a:endParaRPr>
          </a:p>
        </p:txBody>
      </p:sp>
      <p:sp>
        <p:nvSpPr>
          <p:cNvPr id="41991" name="Text Box 16"/>
          <p:cNvSpPr txBox="1">
            <a:spLocks noChangeArrowheads="1"/>
          </p:cNvSpPr>
          <p:nvPr/>
        </p:nvSpPr>
        <p:spPr bwMode="auto">
          <a:xfrm>
            <a:off x="7161213" y="4257675"/>
            <a:ext cx="1325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200">
                <a:solidFill>
                  <a:schemeClr val="tx1"/>
                </a:solidFill>
                <a:latin typeface="Arial" panose="020B0604020202020204" pitchFamily="34" charset="0"/>
              </a:rPr>
              <a:t>Richard Wheeler</a:t>
            </a:r>
          </a:p>
          <a:p>
            <a:pPr eaLnBrk="1" hangingPunct="1">
              <a:spcBef>
                <a:spcPct val="0"/>
              </a:spcBef>
              <a:buClrTx/>
              <a:buFontTx/>
              <a:buNone/>
            </a:pPr>
            <a:r>
              <a:rPr lang="de-CH" altLang="de-DE" sz="1200">
                <a:solidFill>
                  <a:schemeClr val="tx1"/>
                </a:solidFill>
                <a:latin typeface="Arial" panose="020B0604020202020204" pitchFamily="34" charset="0"/>
              </a:rPr>
              <a:t>GNU 1.2 or later</a:t>
            </a:r>
            <a:endParaRPr lang="de-DE" altLang="de-DE" sz="1200">
              <a:solidFill>
                <a:schemeClr val="tx1"/>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sp>
        <p:nvSpPr>
          <p:cNvPr id="211971" name="Rectangle 3"/>
          <p:cNvSpPr>
            <a:spLocks noGrp="1" noChangeArrowheads="1"/>
          </p:cNvSpPr>
          <p:nvPr>
            <p:ph type="body" sz="half" idx="3"/>
          </p:nvPr>
        </p:nvSpPr>
        <p:spPr>
          <a:xfrm>
            <a:off x="4356100" y="1849438"/>
            <a:ext cx="4038600" cy="4525962"/>
          </a:xfrm>
        </p:spPr>
        <p:txBody>
          <a:bodyPr/>
          <a:lstStyle/>
          <a:p>
            <a:pPr eaLnBrk="1" hangingPunct="1">
              <a:lnSpc>
                <a:spcPct val="80000"/>
              </a:lnSpc>
              <a:defRPr/>
            </a:pPr>
            <a:r>
              <a:rPr lang="de-DE" dirty="0" smtClean="0">
                <a:solidFill>
                  <a:schemeClr val="tx1"/>
                </a:solidFill>
                <a:effectLst>
                  <a:outerShdw blurRad="38100" dist="38100" dir="2700000" algn="tl">
                    <a:srgbClr val="000000">
                      <a:alpha val="43137"/>
                    </a:srgbClr>
                  </a:outerShdw>
                </a:effectLst>
                <a:latin typeface="Arial" charset="0"/>
                <a:cs typeface="Arial" charset="0"/>
              </a:rPr>
              <a:t>Bruno </a:t>
            </a:r>
            <a:r>
              <a:rPr lang="de-DE" dirty="0" err="1" smtClean="0">
                <a:solidFill>
                  <a:schemeClr val="tx1"/>
                </a:solidFill>
                <a:effectLst>
                  <a:outerShdw blurRad="38100" dist="38100" dir="2700000" algn="tl">
                    <a:srgbClr val="000000">
                      <a:alpha val="43137"/>
                    </a:srgbClr>
                  </a:outerShdw>
                </a:effectLst>
                <a:latin typeface="Arial" charset="0"/>
                <a:cs typeface="Arial" charset="0"/>
              </a:rPr>
              <a:t>Vollmert</a:t>
            </a:r>
            <a:r>
              <a:rPr lang="de-DE" dirty="0" smtClean="0">
                <a:solidFill>
                  <a:schemeClr val="tx1"/>
                </a:solidFill>
                <a:effectLst>
                  <a:outerShdw blurRad="38100" dist="38100" dir="2700000" algn="tl">
                    <a:srgbClr val="000000">
                      <a:alpha val="43137"/>
                    </a:srgbClr>
                  </a:outerShdw>
                </a:effectLst>
                <a:latin typeface="Arial" charset="0"/>
                <a:cs typeface="Arial" charset="0"/>
              </a:rPr>
              <a:t>: einer der </a:t>
            </a:r>
            <a:r>
              <a:rPr lang="de-DE" dirty="0" err="1" smtClean="0">
                <a:solidFill>
                  <a:schemeClr val="tx1"/>
                </a:solidFill>
                <a:effectLst>
                  <a:outerShdw blurRad="38100" dist="38100" dir="2700000" algn="tl">
                    <a:srgbClr val="000000">
                      <a:alpha val="43137"/>
                    </a:srgbClr>
                  </a:outerShdw>
                </a:effectLst>
                <a:latin typeface="Arial" charset="0"/>
                <a:cs typeface="Arial" charset="0"/>
              </a:rPr>
              <a:t>grössten</a:t>
            </a:r>
            <a:r>
              <a:rPr lang="de-DE" dirty="0" smtClean="0">
                <a:solidFill>
                  <a:schemeClr val="tx1"/>
                </a:solidFill>
                <a:effectLst>
                  <a:outerShdw blurRad="38100" dist="38100" dir="2700000" algn="tl">
                    <a:srgbClr val="000000">
                      <a:alpha val="43137"/>
                    </a:srgbClr>
                  </a:outerShdw>
                </a:effectLst>
                <a:latin typeface="Arial" charset="0"/>
                <a:cs typeface="Arial" charset="0"/>
              </a:rPr>
              <a:t> Spezialisten für Makromolekül-Bildung. </a:t>
            </a:r>
          </a:p>
          <a:p>
            <a:pPr eaLnBrk="1" hangingPunct="1">
              <a:lnSpc>
                <a:spcPct val="80000"/>
              </a:lnSpc>
              <a:defRPr/>
            </a:pPr>
            <a:r>
              <a:rPr lang="de-DE" dirty="0" smtClean="0">
                <a:solidFill>
                  <a:schemeClr val="tx1"/>
                </a:solidFill>
                <a:effectLst>
                  <a:outerShdw blurRad="38100" dist="38100" dir="2700000" algn="tl">
                    <a:srgbClr val="000000">
                      <a:alpha val="43137"/>
                    </a:srgbClr>
                  </a:outerShdw>
                </a:effectLst>
                <a:latin typeface="Arial" charset="0"/>
                <a:cs typeface="Arial" charset="0"/>
              </a:rPr>
              <a:t>Er erklärt: In der Natur brechen molekulare Ketten sehr früh ab. Auch die Ursuppen-bedingungen Millers ändern daran gar nichts. Die Gesetze zur Herstellung von Makromolekülen sind durch jahrzehntelange Experimente sehr gut bekannt. </a:t>
            </a:r>
          </a:p>
        </p:txBody>
      </p:sp>
      <p:pic>
        <p:nvPicPr>
          <p:cNvPr id="43012" name="Picture 16" descr="DNA_orbit_animated_small"/>
          <p:cNvPicPr>
            <a:picLocks noGrp="1" noChangeAspect="1" noChangeArrowheads="1" noCro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628775"/>
            <a:ext cx="3013075" cy="4968875"/>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48163" y="2205038"/>
            <a:ext cx="4319587" cy="4154487"/>
          </a:xfrm>
          <a:prstGeom prst="rect">
            <a:avLst/>
          </a:prstGeom>
        </p:spPr>
        <p:txBody>
          <a:bodyPr>
            <a:spAutoFit/>
          </a:bodyPr>
          <a:lstStyle/>
          <a:p>
            <a:pPr eaLnBrk="1" hangingPunct="1">
              <a:defRPr/>
            </a:pPr>
            <a:r>
              <a:rPr lang="de-DE" sz="2400" i="1" dirty="0">
                <a:effectLst>
                  <a:outerShdw blurRad="38100" dist="38100" dir="2700000" algn="tl">
                    <a:srgbClr val="000000">
                      <a:alpha val="43137"/>
                    </a:srgbClr>
                  </a:outerShdw>
                </a:effectLst>
              </a:rPr>
              <a:t>Die Naturwissenschaften basieren auf empirischen, d.h. auf experimentell belegten Fakten. </a:t>
            </a:r>
          </a:p>
          <a:p>
            <a:pPr eaLnBrk="1" hangingPunct="1">
              <a:defRPr/>
            </a:pPr>
            <a:endParaRPr lang="de-DE" sz="2400" i="1" dirty="0">
              <a:effectLst>
                <a:outerShdw blurRad="38100" dist="38100" dir="2700000" algn="tl">
                  <a:srgbClr val="000000">
                    <a:alpha val="43137"/>
                  </a:srgbClr>
                </a:outerShdw>
              </a:effectLst>
            </a:endParaRPr>
          </a:p>
          <a:p>
            <a:pPr eaLnBrk="1" hangingPunct="1">
              <a:defRPr/>
            </a:pPr>
            <a:r>
              <a:rPr lang="de-DE" sz="2400" i="1" dirty="0">
                <a:effectLst>
                  <a:outerShdw blurRad="38100" dist="38100" dir="2700000" algn="tl">
                    <a:srgbClr val="000000">
                      <a:alpha val="43137"/>
                    </a:srgbClr>
                  </a:outerShdw>
                </a:effectLst>
              </a:rPr>
              <a:t>Daten/Fakten werden aufgrund von Experimenten, die beliebig oft wiederholt und überprüft werden können, ermittelt.</a:t>
            </a:r>
          </a:p>
          <a:p>
            <a:pPr eaLnBrk="1" hangingPunct="1">
              <a:defRPr/>
            </a:pPr>
            <a:endParaRPr lang="en-US" sz="2400" i="1" dirty="0">
              <a:effectLst>
                <a:outerShdw blurRad="38100" dist="38100" dir="2700000" algn="tl">
                  <a:srgbClr val="000000">
                    <a:alpha val="43137"/>
                  </a:srgbClr>
                </a:outerShdw>
              </a:effectLst>
            </a:endParaRPr>
          </a:p>
        </p:txBody>
      </p:sp>
      <p:sp>
        <p:nvSpPr>
          <p:cNvPr id="4" name="Rectangle 2"/>
          <p:cNvSpPr>
            <a:spLocks noGrp="1" noChangeArrowheads="1"/>
          </p:cNvSpPr>
          <p:nvPr>
            <p:ph type="title"/>
          </p:nvPr>
        </p:nvSpPr>
        <p:spPr>
          <a:xfrm>
            <a:off x="457200" y="274638"/>
            <a:ext cx="8229600" cy="1143000"/>
          </a:xfrm>
        </p:spPr>
        <p:txBody>
          <a:bodyPr/>
          <a:lstStyle/>
          <a:p>
            <a:pPr eaLnBrk="1" hangingPunct="1">
              <a:defRPr/>
            </a:pPr>
            <a:r>
              <a:rPr lang="de-DE" altLang="de-DE" b="1" dirty="0" err="1" smtClean="0">
                <a:solidFill>
                  <a:srgbClr val="FF0000"/>
                </a:solidFill>
                <a:effectLst>
                  <a:outerShdw blurRad="38100" dist="38100" dir="2700000" algn="tl">
                    <a:srgbClr val="000000">
                      <a:alpha val="43137"/>
                    </a:srgbClr>
                  </a:outerShdw>
                </a:effectLst>
              </a:rPr>
              <a:t>NaturWissenschaften</a:t>
            </a:r>
            <a:endParaRPr lang="de-DE" altLang="de-DE" b="1" dirty="0" smtClean="0">
              <a:solidFill>
                <a:srgbClr val="FF0000"/>
              </a:solidFill>
              <a:effectLst>
                <a:outerShdw blurRad="38100" dist="38100" dir="2700000" algn="tl">
                  <a:srgbClr val="000000">
                    <a:alpha val="43137"/>
                  </a:srgbClr>
                </a:outerShdw>
              </a:effectLst>
            </a:endParaRPr>
          </a:p>
        </p:txBody>
      </p:sp>
      <p:pic>
        <p:nvPicPr>
          <p:cNvPr id="12292"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74638" y="2205038"/>
            <a:ext cx="3871912" cy="3095625"/>
          </a:xfrm>
          <a:noFill/>
        </p:spPr>
      </p:pic>
      <p:sp>
        <p:nvSpPr>
          <p:cNvPr id="12293" name="Text Box 6"/>
          <p:cNvSpPr txBox="1">
            <a:spLocks noChangeArrowheads="1"/>
          </p:cNvSpPr>
          <p:nvPr/>
        </p:nvSpPr>
        <p:spPr bwMode="auto">
          <a:xfrm>
            <a:off x="274638" y="1927225"/>
            <a:ext cx="153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200">
                <a:solidFill>
                  <a:schemeClr val="tx1"/>
                </a:solidFill>
                <a:latin typeface="Arial" panose="020B0604020202020204" pitchFamily="34" charset="0"/>
              </a:rPr>
              <a:t>Xerxes 2K GNU 1.2</a:t>
            </a:r>
            <a:endParaRPr lang="de-DE" altLang="de-DE" sz="1200">
              <a:solidFill>
                <a:schemeClr val="tx1"/>
              </a:solidFill>
              <a:latin typeface="Arial" panose="020B0604020202020204" pitchFamily="34" charset="0"/>
            </a:endParaRPr>
          </a:p>
        </p:txBody>
      </p:sp>
      <p:sp>
        <p:nvSpPr>
          <p:cNvPr id="16390" name="Textfeld 2"/>
          <p:cNvSpPr txBox="1">
            <a:spLocks noChangeArrowheads="1"/>
          </p:cNvSpPr>
          <p:nvPr/>
        </p:nvSpPr>
        <p:spPr bwMode="auto">
          <a:xfrm>
            <a:off x="1050925" y="6088063"/>
            <a:ext cx="439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r>
              <a:rPr lang="de-DE" altLang="de-DE" dirty="0" smtClean="0">
                <a:effectLst>
                  <a:outerShdw blurRad="38100" dist="38100" dir="2700000" algn="tl">
                    <a:srgbClr val="000000">
                      <a:alpha val="43137"/>
                    </a:srgbClr>
                  </a:outerShdw>
                </a:effectLst>
              </a:rPr>
              <a:t>Biologie, Physik, Astronomie, Chemie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sp>
        <p:nvSpPr>
          <p:cNvPr id="210947" name="Rectangle 3"/>
          <p:cNvSpPr>
            <a:spLocks noGrp="1" noChangeArrowheads="1"/>
          </p:cNvSpPr>
          <p:nvPr>
            <p:ph type="body" sz="half" idx="3"/>
          </p:nvPr>
        </p:nvSpPr>
        <p:spPr>
          <a:xfrm>
            <a:off x="374650" y="1965325"/>
            <a:ext cx="8208963" cy="4924425"/>
          </a:xfrm>
        </p:spPr>
        <p:txBody>
          <a:bodyPr/>
          <a:lstStyle/>
          <a:p>
            <a:pPr eaLnBrk="1" hangingPunct="1">
              <a:lnSpc>
                <a:spcPct val="80000"/>
              </a:lnSpc>
              <a:defRPr/>
            </a:pPr>
            <a:r>
              <a:rPr lang="de-DE" dirty="0" smtClean="0">
                <a:solidFill>
                  <a:schemeClr val="tx1"/>
                </a:solidFill>
                <a:effectLst>
                  <a:outerShdw blurRad="38100" dist="38100" dir="2700000" algn="tl">
                    <a:srgbClr val="000000">
                      <a:alpha val="43137"/>
                    </a:srgbClr>
                  </a:outerShdw>
                </a:effectLst>
                <a:latin typeface="Arial" charset="0"/>
                <a:cs typeface="Arial" charset="0"/>
              </a:rPr>
              <a:t>Es gibt keine Möglichkeit, dass sich das DNS-Molekül eines Einzellers bilden konnte. Das widerspricht jeder Naturgesetzlichkeit. Die Entstehung des Lebens von selbst ist nicht möglich! </a:t>
            </a:r>
          </a:p>
          <a:p>
            <a:pPr eaLnBrk="1" hangingPunct="1">
              <a:lnSpc>
                <a:spcPct val="80000"/>
              </a:lnSpc>
              <a:defRPr/>
            </a:pPr>
            <a:r>
              <a:rPr lang="de-DE" dirty="0" err="1" smtClean="0">
                <a:solidFill>
                  <a:schemeClr val="tx1"/>
                </a:solidFill>
                <a:effectLst>
                  <a:outerShdw blurRad="38100" dist="38100" dir="2700000" algn="tl">
                    <a:srgbClr val="000000">
                      <a:alpha val="43137"/>
                    </a:srgbClr>
                  </a:outerShdw>
                </a:effectLst>
                <a:latin typeface="Arial" charset="0"/>
                <a:cs typeface="Arial" charset="0"/>
              </a:rPr>
              <a:t>Vollmert</a:t>
            </a:r>
            <a:r>
              <a:rPr lang="de-DE" dirty="0" smtClean="0">
                <a:solidFill>
                  <a:schemeClr val="tx1"/>
                </a:solidFill>
                <a:effectLst>
                  <a:outerShdw blurRad="38100" dist="38100" dir="2700000" algn="tl">
                    <a:srgbClr val="000000">
                      <a:alpha val="43137"/>
                    </a:srgbClr>
                  </a:outerShdw>
                </a:effectLst>
                <a:latin typeface="Arial" charset="0"/>
                <a:cs typeface="Arial" charset="0"/>
              </a:rPr>
              <a:t> geht aber noch weiter: Die Verlängerung des DNS-Moleküls von einer Tierart zur anderen funktioniert auch nicht. Die Bildung von Ketten in diesem Umfang sind wiederum nicht möglich!</a:t>
            </a:r>
            <a:endParaRPr lang="de-CH" dirty="0" smtClean="0">
              <a:solidFill>
                <a:schemeClr val="tx1"/>
              </a:solidFill>
              <a:effectLst>
                <a:outerShdw blurRad="38100" dist="38100" dir="2700000" algn="tl">
                  <a:srgbClr val="000000">
                    <a:alpha val="43137"/>
                  </a:srgbClr>
                </a:outerShdw>
              </a:effectLst>
              <a:latin typeface="Arial" charset="0"/>
              <a:cs typeface="Arial" charset="0"/>
            </a:endParaRPr>
          </a:p>
          <a:p>
            <a:pPr eaLnBrk="1" hangingPunct="1">
              <a:lnSpc>
                <a:spcPct val="80000"/>
              </a:lnSpc>
              <a:defRPr/>
            </a:pPr>
            <a:endParaRPr lang="de-DE" dirty="0" smtClean="0">
              <a:solidFill>
                <a:schemeClr val="tx1"/>
              </a:solidFill>
              <a:effectLst>
                <a:outerShdw blurRad="38100" dist="38100" dir="2700000" algn="tl">
                  <a:srgbClr val="000000">
                    <a:alpha val="43137"/>
                  </a:srgbClr>
                </a:outerShdw>
              </a:effectLst>
              <a:latin typeface="Arial" charset="0"/>
              <a:cs typeface="Arial" charset="0"/>
            </a:endParaRPr>
          </a:p>
        </p:txBody>
      </p:sp>
      <p:pic>
        <p:nvPicPr>
          <p:cNvPr id="44036" name="Picture 10" descr="DNA_orbit_animated_small"/>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126413" y="0"/>
            <a:ext cx="1119187" cy="1844675"/>
          </a:xfrm>
          <a:noFill/>
        </p:spPr>
      </p:pic>
      <p:pic>
        <p:nvPicPr>
          <p:cNvPr id="44037" name="Picture 12"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157788"/>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3"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1450"/>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sp>
        <p:nvSpPr>
          <p:cNvPr id="32771" name="Rectangle 4"/>
          <p:cNvSpPr>
            <a:spLocks noGrp="1" noChangeArrowheads="1"/>
          </p:cNvSpPr>
          <p:nvPr>
            <p:ph type="body" sz="half" idx="3"/>
          </p:nvPr>
        </p:nvSpPr>
        <p:spPr>
          <a:xfrm>
            <a:off x="250825" y="1773238"/>
            <a:ext cx="8459788" cy="4525962"/>
          </a:xfrm>
        </p:spPr>
        <p:txBody>
          <a:bodyPr/>
          <a:lstStyle/>
          <a:p>
            <a:pPr eaLnBrk="1" hangingPunct="1">
              <a:spcBef>
                <a:spcPct val="0"/>
              </a:spcBef>
              <a:buClrTx/>
              <a:buFontTx/>
              <a:buNone/>
              <a:defRPr/>
            </a:pPr>
            <a:r>
              <a:rPr lang="de-DE" altLang="de-DE" sz="1600" dirty="0" smtClean="0"/>
              <a:t>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"Ich halte daher den Darwinismus für einen verhängnisvollen Irrtum, der seinen beispiellosen Erfolg letztlich wieder einem anthropozentrischen Wunschdenken verdankt, ..."</a:t>
            </a:r>
          </a:p>
        </p:txBody>
      </p:sp>
      <p:pic>
        <p:nvPicPr>
          <p:cNvPr id="45060" name="Picture 7" descr="DNA_orbit_animated_small"/>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024813" y="0"/>
            <a:ext cx="1119187" cy="1844675"/>
          </a:xfrm>
          <a:noFill/>
        </p:spPr>
      </p:pic>
      <p:pic>
        <p:nvPicPr>
          <p:cNvPr id="45061" name="Picture 8"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157788"/>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9"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sp>
        <p:nvSpPr>
          <p:cNvPr id="33795" name="Rectangle 4"/>
          <p:cNvSpPr>
            <a:spLocks noGrp="1" noChangeArrowheads="1"/>
          </p:cNvSpPr>
          <p:nvPr>
            <p:ph type="body" sz="half" idx="3"/>
          </p:nvPr>
        </p:nvSpPr>
        <p:spPr>
          <a:xfrm>
            <a:off x="323850" y="1600200"/>
            <a:ext cx="8351838" cy="4133850"/>
          </a:xfrm>
        </p:spPr>
        <p:txBody>
          <a:bodyPr/>
          <a:lstStyle/>
          <a:p>
            <a:pPr eaLnBrk="1" hangingPunct="1">
              <a:spcBef>
                <a:spcPct val="0"/>
              </a:spcBef>
              <a:buClrTx/>
              <a:buFontTx/>
              <a:buNone/>
              <a:defRPr/>
            </a:pPr>
            <a:r>
              <a:rPr lang="de-DE" altLang="de-DE" sz="1600" dirty="0" smtClean="0"/>
              <a:t>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 der Frage nach der </a:t>
            </a:r>
            <a:r>
              <a:rPr lang="de-DE" altLang="de-D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Entstehung des Lebens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 es in dieser Hinsicht wie mit der Frage nach der </a:t>
            </a:r>
            <a:r>
              <a:rPr lang="de-DE" altLang="de-D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Entstehung der Materie</a:t>
            </a:r>
            <a:r>
              <a:rPr lang="de-DE" altLang="de-D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Als ALBERT EINSTEIN von einem Journalisten einmal danach gefragt wurde, soll er als Antwort nur mit dem </a:t>
            </a:r>
            <a:r>
              <a:rPr lang="de-DE" altLang="de-D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Finger nach oben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gedeutet haben. Diese bescheidene Geste des </a:t>
            </a:r>
            <a:r>
              <a:rPr lang="de-DE" altLang="de-DE"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grossen</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Physikers nehme ich auch </a:t>
            </a:r>
            <a:r>
              <a:rPr lang="de-DE" altLang="de-D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als die unter naturwissenschaftlichen Aspekten einzig angemessene Antwort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auf die Frage nach der Entstehung des Lebens, das mehr ist als selbst-organisierte Materie.“</a:t>
            </a:r>
          </a:p>
        </p:txBody>
      </p:sp>
      <p:pic>
        <p:nvPicPr>
          <p:cNvPr id="46084" name="Picture 7" descr="DNA_orbit_animated_small"/>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024813" y="0"/>
            <a:ext cx="1119187" cy="1844675"/>
          </a:xfrm>
          <a:noFill/>
        </p:spPr>
      </p:pic>
      <p:pic>
        <p:nvPicPr>
          <p:cNvPr id="46085" name="Picture 8" descr="DNA_orbit_animated_small"/>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788" y="6107113"/>
            <a:ext cx="45561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9"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25450" y="407988"/>
            <a:ext cx="8261350" cy="1039812"/>
          </a:xfrm>
        </p:spPr>
        <p:txBody>
          <a:bodyPr/>
          <a:lstStyle/>
          <a:p>
            <a:pPr eaLnBrk="1" hangingPunct="1">
              <a:defRPr/>
            </a:pPr>
            <a:r>
              <a:rPr lang="de-DE" dirty="0" smtClean="0">
                <a:solidFill>
                  <a:srgbClr val="FF0000"/>
                </a:solidFill>
                <a:effectLst>
                  <a:outerShdw blurRad="38100" dist="38100" dir="2700000" algn="tl">
                    <a:srgbClr val="000000">
                      <a:alpha val="43137"/>
                    </a:srgbClr>
                  </a:outerShdw>
                </a:effectLst>
              </a:rPr>
              <a:t>II. Zur Entstehung des Lebens</a:t>
            </a:r>
            <a:endParaRPr lang="de-DE" altLang="de-DE" dirty="0" smtClean="0">
              <a:solidFill>
                <a:srgbClr val="FF0000"/>
              </a:solidFill>
            </a:endParaRPr>
          </a:p>
        </p:txBody>
      </p:sp>
      <p:sp>
        <p:nvSpPr>
          <p:cNvPr id="50179" name="Rectangle 10"/>
          <p:cNvSpPr>
            <a:spLocks noGrp="1" noChangeArrowheads="1"/>
          </p:cNvSpPr>
          <p:nvPr>
            <p:ph type="body" sz="half" idx="2"/>
          </p:nvPr>
        </p:nvSpPr>
        <p:spPr>
          <a:xfrm>
            <a:off x="4859338" y="1600200"/>
            <a:ext cx="3827462" cy="4525963"/>
          </a:xfrm>
        </p:spPr>
        <p:txBody>
          <a:bodyPr/>
          <a:lstStyle/>
          <a:p>
            <a:pPr eaLnBrk="1" hangingPunct="1">
              <a:defRPr/>
            </a:pPr>
            <a:r>
              <a:rPr lang="de-CH" altLang="de-DE" dirty="0" smtClean="0">
                <a:solidFill>
                  <a:schemeClr val="tx1"/>
                </a:solidFill>
                <a:effectLst>
                  <a:outerShdw blurRad="38100" dist="38100" dir="2700000" algn="tl">
                    <a:srgbClr val="000000">
                      <a:alpha val="43137"/>
                    </a:srgbClr>
                  </a:outerShdw>
                </a:effectLst>
              </a:rPr>
              <a:t>Aminosäuren bilden sich von selbst!</a:t>
            </a:r>
          </a:p>
        </p:txBody>
      </p:sp>
      <p:pic>
        <p:nvPicPr>
          <p:cNvPr id="47108"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1628775"/>
            <a:ext cx="4343400" cy="3473450"/>
          </a:xfrm>
          <a:noFill/>
        </p:spPr>
      </p:pic>
      <p:sp>
        <p:nvSpPr>
          <p:cNvPr id="47109" name="Text Box 6"/>
          <p:cNvSpPr txBox="1">
            <a:spLocks noChangeArrowheads="1"/>
          </p:cNvSpPr>
          <p:nvPr/>
        </p:nvSpPr>
        <p:spPr bwMode="auto">
          <a:xfrm>
            <a:off x="2967038" y="1387475"/>
            <a:ext cx="676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GNU 1.2</a:t>
            </a:r>
            <a:endParaRPr lang="de-DE" altLang="de-DE" sz="1000">
              <a:solidFill>
                <a:schemeClr val="bg1"/>
              </a:solidFill>
              <a:latin typeface="Arial" panose="020B0604020202020204" pitchFamily="34" charset="0"/>
            </a:endParaRPr>
          </a:p>
        </p:txBody>
      </p:sp>
      <p:sp>
        <p:nvSpPr>
          <p:cNvPr id="47110" name="Text Box 7"/>
          <p:cNvSpPr txBox="1">
            <a:spLocks noChangeArrowheads="1"/>
          </p:cNvSpPr>
          <p:nvPr/>
        </p:nvSpPr>
        <p:spPr bwMode="auto">
          <a:xfrm>
            <a:off x="555625" y="53625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endParaRPr lang="de-DE" altLang="de-DE" sz="1800">
              <a:solidFill>
                <a:schemeClr val="tx1"/>
              </a:solidFill>
              <a:latin typeface="Arial" panose="020B0604020202020204" pitchFamily="34" charset="0"/>
            </a:endParaRPr>
          </a:p>
        </p:txBody>
      </p:sp>
      <p:sp>
        <p:nvSpPr>
          <p:cNvPr id="50183" name="Text Box 8"/>
          <p:cNvSpPr txBox="1">
            <a:spLocks noChangeArrowheads="1"/>
          </p:cNvSpPr>
          <p:nvPr/>
        </p:nvSpPr>
        <p:spPr bwMode="auto">
          <a:xfrm>
            <a:off x="323850" y="5157788"/>
            <a:ext cx="48244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CH" altLang="de-DE" dirty="0" smtClean="0">
                <a:effectLst>
                  <a:outerShdw blurRad="38100" dist="38100" dir="2700000" algn="tl">
                    <a:srgbClr val="000000">
                      <a:alpha val="43137"/>
                    </a:srgbClr>
                  </a:outerShdw>
                </a:effectLst>
              </a:rPr>
              <a:t>Die Experimente von Stanley Miller (1953) sollten beweisen, dass Leben aus toter Materie von selbst entstehen könne.</a:t>
            </a:r>
            <a:endParaRPr lang="de-DE" altLang="de-DE"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de-DE" dirty="0" smtClean="0">
                <a:solidFill>
                  <a:srgbClr val="FF0000"/>
                </a:solidFill>
                <a:effectLst>
                  <a:outerShdw blurRad="38100" dist="38100" dir="2700000" algn="tl">
                    <a:srgbClr val="000000">
                      <a:alpha val="43137"/>
                    </a:srgbClr>
                  </a:outerShdw>
                </a:effectLst>
              </a:rPr>
              <a:t>II. Zur Entstehung des Lebens</a:t>
            </a:r>
            <a:endParaRPr lang="de-DE" altLang="de-DE" dirty="0" smtClean="0">
              <a:solidFill>
                <a:srgbClr val="FF0000"/>
              </a:solidFill>
            </a:endParaRPr>
          </a:p>
        </p:txBody>
      </p:sp>
      <p:sp>
        <p:nvSpPr>
          <p:cNvPr id="51203" name="Rectangle 3"/>
          <p:cNvSpPr>
            <a:spLocks noGrp="1" noChangeArrowheads="1"/>
          </p:cNvSpPr>
          <p:nvPr>
            <p:ph type="body" idx="1"/>
          </p:nvPr>
        </p:nvSpPr>
        <p:spPr/>
        <p:txBody>
          <a:bodyPr/>
          <a:lstStyle/>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(I) CH</a:t>
            </a:r>
            <a:r>
              <a:rPr lang="de-CH" altLang="de-DE" sz="2000" baseline="-25000" dirty="0" smtClean="0">
                <a:solidFill>
                  <a:srgbClr val="7030A0"/>
                </a:solidFill>
                <a:effectLst>
                  <a:outerShdw blurRad="38100" dist="38100" dir="2700000" algn="tl">
                    <a:srgbClr val="000000">
                      <a:alpha val="43137"/>
                    </a:srgbClr>
                  </a:outerShdw>
                </a:effectLst>
              </a:rPr>
              <a:t>4</a:t>
            </a:r>
            <a:r>
              <a:rPr lang="de-CH" altLang="de-DE" sz="2000" dirty="0" smtClean="0">
                <a:solidFill>
                  <a:srgbClr val="7030A0"/>
                </a:solidFill>
                <a:effectLst>
                  <a:outerShdw blurRad="38100" dist="38100" dir="2700000" algn="tl">
                    <a:srgbClr val="000000">
                      <a:alpha val="43137"/>
                    </a:srgbClr>
                  </a:outerShdw>
                </a:effectLst>
              </a:rPr>
              <a:t> + 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O + NH</a:t>
            </a:r>
            <a:r>
              <a:rPr lang="de-CH" altLang="de-DE" sz="2000" baseline="-25000" dirty="0" smtClean="0">
                <a:solidFill>
                  <a:srgbClr val="7030A0"/>
                </a:solidFill>
                <a:effectLst>
                  <a:outerShdw blurRad="38100" dist="38100" dir="2700000" algn="tl">
                    <a:srgbClr val="000000">
                      <a:alpha val="43137"/>
                    </a:srgbClr>
                  </a:outerShdw>
                </a:effectLst>
              </a:rPr>
              <a:t>3</a:t>
            </a:r>
            <a:r>
              <a:rPr lang="de-CH" altLang="de-DE" sz="2000" dirty="0" smtClean="0">
                <a:solidFill>
                  <a:srgbClr val="7030A0"/>
                </a:solidFill>
                <a:effectLst>
                  <a:outerShdw blurRad="38100" dist="38100" dir="2700000" algn="tl">
                    <a:srgbClr val="000000">
                      <a:alpha val="43137"/>
                    </a:srgbClr>
                  </a:outerShdw>
                </a:effectLst>
              </a:rPr>
              <a:t> + Energie</a:t>
            </a:r>
            <a:r>
              <a:rPr lang="de-CH" altLang="de-DE" sz="2000" dirty="0" smtClean="0">
                <a:solidFill>
                  <a:srgbClr val="66FF33"/>
                </a:solidFill>
                <a:effectLst>
                  <a:outerShdw blurRad="38100" dist="38100" dir="2700000" algn="tl">
                    <a:srgbClr val="000000">
                      <a:alpha val="43137"/>
                    </a:srgbClr>
                  </a:outerShdw>
                </a:effectLst>
              </a:rPr>
              <a:t> </a:t>
            </a:r>
            <a:r>
              <a:rPr lang="de-CH" altLang="de-DE" sz="2000" dirty="0" smtClean="0">
                <a:solidFill>
                  <a:srgbClr val="66FF33"/>
                </a:solidFill>
              </a:rPr>
              <a:t>                 </a:t>
            </a:r>
            <a:r>
              <a:rPr lang="de-CH" altLang="de-DE" sz="2000" dirty="0" smtClean="0">
                <a:solidFill>
                  <a:srgbClr val="7030A0"/>
                </a:solidFill>
                <a:effectLst>
                  <a:outerShdw blurRad="38100" dist="38100" dir="2700000" algn="tl">
                    <a:srgbClr val="000000">
                      <a:alpha val="43137"/>
                    </a:srgbClr>
                  </a:outerShdw>
                </a:effectLst>
              </a:rPr>
              <a:t>R-CH-COOH</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p>
          <a:p>
            <a:pPr eaLnBrk="1" hangingPunct="1">
              <a:lnSpc>
                <a:spcPct val="80000"/>
              </a:lnSpc>
              <a:buFontTx/>
              <a:buNone/>
              <a:defRPr/>
            </a:pPr>
            <a:endParaRPr lang="de-CH" altLang="de-DE" sz="2000" dirty="0" smtClean="0">
              <a:solidFill>
                <a:srgbClr val="66FF33"/>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(II) R-CH-COOH + R-CH-COOH                   </a:t>
            </a:r>
            <a:r>
              <a:rPr lang="de-CH" altLang="de-DE" sz="2000" dirty="0" err="1" smtClean="0">
                <a:solidFill>
                  <a:srgbClr val="7030A0"/>
                </a:solidFill>
                <a:effectLst>
                  <a:outerShdw blurRad="38100" dist="38100" dir="2700000" algn="tl">
                    <a:srgbClr val="000000">
                      <a:alpha val="43137"/>
                    </a:srgbClr>
                  </a:outerShdw>
                </a:effectLst>
              </a:rPr>
              <a:t>R-CH-COOH</a:t>
            </a:r>
            <a:r>
              <a:rPr lang="de-CH" altLang="de-DE" sz="2000" dirty="0" smtClean="0">
                <a:solidFill>
                  <a:srgbClr val="7030A0"/>
                </a:solidFill>
                <a:effectLst>
                  <a:outerShdw blurRad="38100" dist="38100" dir="2700000" algn="tl">
                    <a:srgbClr val="000000">
                      <a:alpha val="43137"/>
                    </a:srgbClr>
                  </a:outerShdw>
                </a:effectLst>
              </a:rPr>
              <a:t>          + 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O</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                        </a:t>
            </a:r>
            <a:r>
              <a:rPr lang="de-CH" altLang="de-DE" sz="2000" dirty="0" err="1" smtClean="0">
                <a:solidFill>
                  <a:srgbClr val="7030A0"/>
                </a:solidFill>
                <a:effectLst>
                  <a:outerShdw blurRad="38100" dist="38100" dir="2700000" algn="tl">
                    <a:srgbClr val="000000">
                      <a:alpha val="43137"/>
                    </a:srgbClr>
                  </a:outerShdw>
                </a:effectLst>
              </a:rPr>
              <a:t>I</a:t>
            </a:r>
            <a:r>
              <a:rPr lang="de-CH" altLang="de-DE" sz="2000" dirty="0" smtClean="0">
                <a:solidFill>
                  <a:srgbClr val="7030A0"/>
                </a:solidFill>
                <a:effectLst>
                  <a:outerShdw blurRad="38100" dist="38100" dir="2700000" algn="tl">
                    <a:srgbClr val="000000">
                      <a:alpha val="43137"/>
                    </a:srgbClr>
                  </a:outerShdw>
                </a:effectLst>
              </a:rPr>
              <a:t>                                       </a:t>
            </a:r>
            <a:r>
              <a:rPr lang="de-CH" altLang="de-DE" sz="2000" dirty="0" err="1" smtClean="0">
                <a:solidFill>
                  <a:srgbClr val="7030A0"/>
                </a:solidFill>
                <a:effectLst>
                  <a:outerShdw blurRad="38100" dist="38100" dir="2700000" algn="tl">
                    <a:srgbClr val="000000">
                      <a:alpha val="43137"/>
                    </a:srgbClr>
                  </a:outerShdw>
                </a:effectLst>
              </a:rPr>
              <a:t>I</a:t>
            </a:r>
            <a:endParaRPr lang="de-CH" altLang="de-DE" sz="2000" dirty="0" smtClean="0">
              <a:solidFill>
                <a:srgbClr val="7030A0"/>
              </a:solidFill>
              <a:effectLst>
                <a:outerShdw blurRad="38100" dist="38100" dir="2700000" algn="tl">
                  <a:srgbClr val="000000">
                    <a:alpha val="43137"/>
                  </a:srgbClr>
                </a:outerShdw>
              </a:effectLst>
            </a:endParaRP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                 </a:t>
            </a:r>
            <a:r>
              <a:rPr lang="de-CH" altLang="de-DE" sz="2000" dirty="0" err="1" smtClean="0">
                <a:solidFill>
                  <a:srgbClr val="7030A0"/>
                </a:solidFill>
                <a:effectLst>
                  <a:outerShdw blurRad="38100" dist="38100" dir="2700000" algn="tl">
                    <a:srgbClr val="000000">
                      <a:alpha val="43137"/>
                    </a:srgbClr>
                  </a:outerShdw>
                </a:effectLst>
              </a:rPr>
              <a:t>NH</a:t>
            </a:r>
            <a:r>
              <a:rPr lang="de-CH" altLang="de-DE" sz="2000" baseline="-25000" dirty="0" err="1" smtClean="0">
                <a:solidFill>
                  <a:srgbClr val="7030A0"/>
                </a:solidFill>
                <a:effectLst>
                  <a:outerShdw blurRad="38100" dist="38100" dir="2700000" algn="tl">
                    <a:srgbClr val="000000">
                      <a:alpha val="43137"/>
                    </a:srgbClr>
                  </a:outerShdw>
                </a:effectLst>
              </a:rPr>
              <a:t>2</a:t>
            </a:r>
            <a:r>
              <a:rPr lang="de-CH" altLang="de-DE" sz="2000" baseline="-25000" dirty="0" smtClean="0">
                <a:solidFill>
                  <a:srgbClr val="7030A0"/>
                </a:solidFill>
                <a:effectLst>
                  <a:outerShdw blurRad="38100" dist="38100" dir="2700000" algn="tl">
                    <a:srgbClr val="000000">
                      <a:alpha val="43137"/>
                    </a:srgbClr>
                  </a:outerShdw>
                </a:effectLst>
              </a:rPr>
              <a:t>  </a:t>
            </a:r>
            <a:r>
              <a:rPr lang="de-CH" altLang="de-DE" sz="2000" dirty="0" smtClean="0">
                <a:solidFill>
                  <a:srgbClr val="7030A0"/>
                </a:solidFill>
                <a:effectLst>
                  <a:outerShdw blurRad="38100" dist="38100" dir="2700000" algn="tl">
                    <a:srgbClr val="000000">
                      <a:alpha val="43137"/>
                    </a:srgbClr>
                  </a:outerShdw>
                </a:effectLst>
              </a:rPr>
              <a:t>                               NH-CO-CH-R</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p>
          <a:p>
            <a:pPr eaLnBrk="1" hangingPunct="1">
              <a:lnSpc>
                <a:spcPct val="80000"/>
              </a:lnSpc>
              <a:buFontTx/>
              <a:buNone/>
              <a:defRPr/>
            </a:pPr>
            <a:endParaRPr lang="de-CH" altLang="de-DE" sz="2000" dirty="0" smtClean="0">
              <a:solidFill>
                <a:srgbClr val="66FF33"/>
              </a:solidFill>
            </a:endParaRPr>
          </a:p>
          <a:p>
            <a:pPr eaLnBrk="1" hangingPunct="1">
              <a:lnSpc>
                <a:spcPct val="80000"/>
              </a:lnSpc>
              <a:buFontTx/>
              <a:buNone/>
              <a:defRPr/>
            </a:pPr>
            <a:r>
              <a:rPr lang="de-CH" altLang="de-DE" sz="2000" dirty="0" smtClean="0">
                <a:solidFill>
                  <a:srgbClr val="66FF33"/>
                </a:solidFill>
              </a:rPr>
              <a:t>                                                                            </a:t>
            </a:r>
          </a:p>
          <a:p>
            <a:pPr eaLnBrk="1" hangingPunct="1">
              <a:lnSpc>
                <a:spcPct val="80000"/>
              </a:lnSpc>
              <a:buFontTx/>
              <a:buNone/>
              <a:defRPr/>
            </a:pPr>
            <a:endParaRPr lang="de-DE" altLang="de-DE" sz="2000" dirty="0" smtClean="0">
              <a:solidFill>
                <a:srgbClr val="66FF33"/>
              </a:solidFill>
            </a:endParaRPr>
          </a:p>
        </p:txBody>
      </p:sp>
      <p:sp>
        <p:nvSpPr>
          <p:cNvPr id="48132" name="Line 4"/>
          <p:cNvSpPr>
            <a:spLocks noChangeShapeType="1"/>
          </p:cNvSpPr>
          <p:nvPr/>
        </p:nvSpPr>
        <p:spPr bwMode="auto">
          <a:xfrm>
            <a:off x="4268788" y="1916113"/>
            <a:ext cx="1081087"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3" name="Line 5"/>
          <p:cNvSpPr>
            <a:spLocks noChangeShapeType="1"/>
          </p:cNvSpPr>
          <p:nvPr/>
        </p:nvSpPr>
        <p:spPr bwMode="auto">
          <a:xfrm>
            <a:off x="4556125" y="3956050"/>
            <a:ext cx="1081088"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4" name="Line 6"/>
          <p:cNvSpPr>
            <a:spLocks noChangeShapeType="1"/>
          </p:cNvSpPr>
          <p:nvPr/>
        </p:nvSpPr>
        <p:spPr bwMode="auto">
          <a:xfrm flipH="1">
            <a:off x="4556125" y="4110038"/>
            <a:ext cx="1008063"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1207" name="Text Box 7"/>
          <p:cNvSpPr txBox="1">
            <a:spLocks noChangeArrowheads="1"/>
          </p:cNvSpPr>
          <p:nvPr/>
        </p:nvSpPr>
        <p:spPr bwMode="auto">
          <a:xfrm>
            <a:off x="684213" y="2060575"/>
            <a:ext cx="358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CH" altLang="de-DE" sz="1400" dirty="0" smtClean="0">
                <a:effectLst>
                  <a:outerShdw blurRad="38100" dist="38100" dir="2700000" algn="tl">
                    <a:srgbClr val="000000">
                      <a:alpha val="43137"/>
                    </a:srgbClr>
                  </a:outerShdw>
                </a:effectLst>
              </a:rPr>
              <a:t>Methan + Wasser + Ammoniak + z.B. Blitz</a:t>
            </a:r>
            <a:endParaRPr lang="de-DE" altLang="de-DE" sz="1400" dirty="0" smtClean="0">
              <a:effectLst>
                <a:outerShdw blurRad="38100" dist="38100" dir="2700000" algn="tl">
                  <a:srgbClr val="000000">
                    <a:alpha val="43137"/>
                  </a:srgbClr>
                </a:outerShdw>
              </a:effectLst>
            </a:endParaRPr>
          </a:p>
        </p:txBody>
      </p:sp>
      <p:sp>
        <p:nvSpPr>
          <p:cNvPr id="51208" name="Text Box 8"/>
          <p:cNvSpPr txBox="1">
            <a:spLocks noChangeArrowheads="1"/>
          </p:cNvSpPr>
          <p:nvPr/>
        </p:nvSpPr>
        <p:spPr bwMode="auto">
          <a:xfrm>
            <a:off x="5200650" y="2779713"/>
            <a:ext cx="333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Aminosäure (Bausteinchen des Lebens)</a:t>
            </a:r>
            <a:endParaRPr lang="de-DE" altLang="de-DE" sz="1400" dirty="0" smtClean="0">
              <a:effectLst>
                <a:outerShdw blurRad="38100" dist="38100" dir="2700000" algn="tl">
                  <a:srgbClr val="000000">
                    <a:alpha val="43137"/>
                  </a:srgbClr>
                </a:outerShdw>
              </a:effectLst>
            </a:endParaRPr>
          </a:p>
        </p:txBody>
      </p:sp>
      <p:sp>
        <p:nvSpPr>
          <p:cNvPr id="51209" name="Text Box 9"/>
          <p:cNvSpPr txBox="1">
            <a:spLocks noChangeArrowheads="1"/>
          </p:cNvSpPr>
          <p:nvPr/>
        </p:nvSpPr>
        <p:spPr bwMode="auto">
          <a:xfrm>
            <a:off x="900113" y="5013325"/>
            <a:ext cx="301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Aminosäure             +   Aminosäure </a:t>
            </a:r>
            <a:endParaRPr lang="de-DE" altLang="de-DE" sz="1400" dirty="0" smtClean="0">
              <a:effectLst>
                <a:outerShdw blurRad="38100" dist="38100" dir="2700000" algn="tl">
                  <a:srgbClr val="000000">
                    <a:alpha val="43137"/>
                  </a:srgbClr>
                </a:outerShdw>
              </a:effectLst>
            </a:endParaRPr>
          </a:p>
        </p:txBody>
      </p:sp>
      <p:sp>
        <p:nvSpPr>
          <p:cNvPr id="51210" name="Text Box 10"/>
          <p:cNvSpPr txBox="1">
            <a:spLocks noChangeArrowheads="1"/>
          </p:cNvSpPr>
          <p:nvPr/>
        </p:nvSpPr>
        <p:spPr bwMode="auto">
          <a:xfrm>
            <a:off x="7740650" y="4076700"/>
            <a:ext cx="785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Wasser</a:t>
            </a:r>
            <a:endParaRPr lang="de-DE" altLang="de-DE" sz="1400" dirty="0" smtClean="0">
              <a:effectLst>
                <a:outerShdw blurRad="38100" dist="38100" dir="2700000" algn="tl">
                  <a:srgbClr val="000000">
                    <a:alpha val="43137"/>
                  </a:srgbClr>
                </a:outerShdw>
              </a:effectLst>
            </a:endParaRPr>
          </a:p>
        </p:txBody>
      </p:sp>
      <p:sp>
        <p:nvSpPr>
          <p:cNvPr id="51211" name="Text Box 11"/>
          <p:cNvSpPr txBox="1">
            <a:spLocks noChangeArrowheads="1"/>
          </p:cNvSpPr>
          <p:nvPr/>
        </p:nvSpPr>
        <p:spPr bwMode="auto">
          <a:xfrm>
            <a:off x="5795963" y="5821363"/>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err="1" smtClean="0">
                <a:effectLst>
                  <a:outerShdw blurRad="38100" dist="38100" dir="2700000" algn="tl">
                    <a:srgbClr val="000000">
                      <a:alpha val="43137"/>
                    </a:srgbClr>
                  </a:outerShdw>
                </a:effectLst>
              </a:rPr>
              <a:t>Dipeptid</a:t>
            </a:r>
            <a:endParaRPr lang="de-DE" altLang="de-DE" sz="1400" dirty="0" smtClean="0">
              <a:effectLst>
                <a:outerShdw blurRad="38100" dist="38100" dir="2700000" algn="tl">
                  <a:srgbClr val="000000">
                    <a:alpha val="43137"/>
                  </a:srgbClr>
                </a:outerShdw>
              </a:effectLst>
            </a:endParaRPr>
          </a:p>
        </p:txBody>
      </p:sp>
      <p:sp>
        <p:nvSpPr>
          <p:cNvPr id="48140" name="Oval 13"/>
          <p:cNvSpPr>
            <a:spLocks noChangeArrowheads="1"/>
          </p:cNvSpPr>
          <p:nvPr/>
        </p:nvSpPr>
        <p:spPr bwMode="auto">
          <a:xfrm>
            <a:off x="7451725" y="3500438"/>
            <a:ext cx="1368425" cy="1081087"/>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de-DE" altLang="de-DE"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de-DE" dirty="0" smtClean="0">
                <a:solidFill>
                  <a:srgbClr val="FF0000"/>
                </a:solidFill>
                <a:effectLst>
                  <a:outerShdw blurRad="38100" dist="38100" dir="2700000" algn="tl">
                    <a:srgbClr val="000000">
                      <a:alpha val="43137"/>
                    </a:srgbClr>
                  </a:outerShdw>
                </a:effectLst>
              </a:rPr>
              <a:t>II. Zur Entstehung des Lebens</a:t>
            </a:r>
            <a:endParaRPr lang="de-DE" altLang="de-DE" dirty="0" smtClean="0">
              <a:solidFill>
                <a:srgbClr val="FF0000"/>
              </a:solidFill>
            </a:endParaRPr>
          </a:p>
        </p:txBody>
      </p:sp>
      <p:sp>
        <p:nvSpPr>
          <p:cNvPr id="51203" name="Rectangle 3"/>
          <p:cNvSpPr>
            <a:spLocks noGrp="1" noChangeArrowheads="1"/>
          </p:cNvSpPr>
          <p:nvPr>
            <p:ph type="body" idx="1"/>
          </p:nvPr>
        </p:nvSpPr>
        <p:spPr/>
        <p:txBody>
          <a:bodyPr/>
          <a:lstStyle/>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(I) CH</a:t>
            </a:r>
            <a:r>
              <a:rPr lang="de-CH" altLang="de-DE" sz="2000" baseline="-25000" dirty="0" smtClean="0">
                <a:solidFill>
                  <a:srgbClr val="7030A0"/>
                </a:solidFill>
                <a:effectLst>
                  <a:outerShdw blurRad="38100" dist="38100" dir="2700000" algn="tl">
                    <a:srgbClr val="000000">
                      <a:alpha val="43137"/>
                    </a:srgbClr>
                  </a:outerShdw>
                </a:effectLst>
              </a:rPr>
              <a:t>4</a:t>
            </a:r>
            <a:r>
              <a:rPr lang="de-CH" altLang="de-DE" sz="2000" dirty="0" smtClean="0">
                <a:solidFill>
                  <a:srgbClr val="7030A0"/>
                </a:solidFill>
                <a:effectLst>
                  <a:outerShdw blurRad="38100" dist="38100" dir="2700000" algn="tl">
                    <a:srgbClr val="000000">
                      <a:alpha val="43137"/>
                    </a:srgbClr>
                  </a:outerShdw>
                </a:effectLst>
              </a:rPr>
              <a:t> + 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O + NH</a:t>
            </a:r>
            <a:r>
              <a:rPr lang="de-CH" altLang="de-DE" sz="2000" baseline="-25000" dirty="0" smtClean="0">
                <a:solidFill>
                  <a:srgbClr val="7030A0"/>
                </a:solidFill>
                <a:effectLst>
                  <a:outerShdw blurRad="38100" dist="38100" dir="2700000" algn="tl">
                    <a:srgbClr val="000000">
                      <a:alpha val="43137"/>
                    </a:srgbClr>
                  </a:outerShdw>
                </a:effectLst>
              </a:rPr>
              <a:t>3</a:t>
            </a:r>
            <a:r>
              <a:rPr lang="de-CH" altLang="de-DE" sz="2000" dirty="0" smtClean="0">
                <a:solidFill>
                  <a:srgbClr val="7030A0"/>
                </a:solidFill>
                <a:effectLst>
                  <a:outerShdw blurRad="38100" dist="38100" dir="2700000" algn="tl">
                    <a:srgbClr val="000000">
                      <a:alpha val="43137"/>
                    </a:srgbClr>
                  </a:outerShdw>
                </a:effectLst>
              </a:rPr>
              <a:t> + Energie</a:t>
            </a:r>
            <a:r>
              <a:rPr lang="de-CH" altLang="de-DE" sz="2000" dirty="0" smtClean="0">
                <a:solidFill>
                  <a:srgbClr val="66FF33"/>
                </a:solidFill>
                <a:effectLst>
                  <a:outerShdw blurRad="38100" dist="38100" dir="2700000" algn="tl">
                    <a:srgbClr val="000000">
                      <a:alpha val="43137"/>
                    </a:srgbClr>
                  </a:outerShdw>
                </a:effectLst>
              </a:rPr>
              <a:t> </a:t>
            </a:r>
            <a:r>
              <a:rPr lang="de-CH" altLang="de-DE" sz="2000" dirty="0" smtClean="0">
                <a:solidFill>
                  <a:srgbClr val="66FF33"/>
                </a:solidFill>
              </a:rPr>
              <a:t>                 </a:t>
            </a:r>
            <a:r>
              <a:rPr lang="de-CH" altLang="de-DE" sz="2000" dirty="0" smtClean="0">
                <a:solidFill>
                  <a:srgbClr val="7030A0"/>
                </a:solidFill>
                <a:effectLst>
                  <a:outerShdw blurRad="38100" dist="38100" dir="2700000" algn="tl">
                    <a:srgbClr val="000000">
                      <a:alpha val="43137"/>
                    </a:srgbClr>
                  </a:outerShdw>
                </a:effectLst>
              </a:rPr>
              <a:t>R-CH-COOH</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p>
          <a:p>
            <a:pPr eaLnBrk="1" hangingPunct="1">
              <a:lnSpc>
                <a:spcPct val="80000"/>
              </a:lnSpc>
              <a:buFontTx/>
              <a:buNone/>
              <a:defRPr/>
            </a:pPr>
            <a:endParaRPr lang="de-CH" altLang="de-DE" sz="2000" dirty="0" smtClean="0">
              <a:solidFill>
                <a:srgbClr val="66FF33"/>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(II) R-CH-COOH + R-CH-COOH                   </a:t>
            </a:r>
            <a:r>
              <a:rPr lang="de-CH" altLang="de-DE" sz="2000" dirty="0" err="1" smtClean="0">
                <a:solidFill>
                  <a:srgbClr val="7030A0"/>
                </a:solidFill>
                <a:effectLst>
                  <a:outerShdw blurRad="38100" dist="38100" dir="2700000" algn="tl">
                    <a:srgbClr val="000000">
                      <a:alpha val="43137"/>
                    </a:srgbClr>
                  </a:outerShdw>
                </a:effectLst>
              </a:rPr>
              <a:t>R-CH-COOH</a:t>
            </a:r>
            <a:r>
              <a:rPr lang="de-CH" altLang="de-DE" sz="2000" dirty="0" smtClean="0">
                <a:solidFill>
                  <a:srgbClr val="7030A0"/>
                </a:solidFill>
                <a:effectLst>
                  <a:outerShdw blurRad="38100" dist="38100" dir="2700000" algn="tl">
                    <a:srgbClr val="000000">
                      <a:alpha val="43137"/>
                    </a:srgbClr>
                  </a:outerShdw>
                </a:effectLst>
              </a:rPr>
              <a:t>          + 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O</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                        </a:t>
            </a:r>
            <a:r>
              <a:rPr lang="de-CH" altLang="de-DE" sz="2000" dirty="0" err="1" smtClean="0">
                <a:solidFill>
                  <a:srgbClr val="7030A0"/>
                </a:solidFill>
                <a:effectLst>
                  <a:outerShdw blurRad="38100" dist="38100" dir="2700000" algn="tl">
                    <a:srgbClr val="000000">
                      <a:alpha val="43137"/>
                    </a:srgbClr>
                  </a:outerShdw>
                </a:effectLst>
              </a:rPr>
              <a:t>I</a:t>
            </a:r>
            <a:r>
              <a:rPr lang="de-CH" altLang="de-DE" sz="2000" dirty="0" smtClean="0">
                <a:solidFill>
                  <a:srgbClr val="7030A0"/>
                </a:solidFill>
                <a:effectLst>
                  <a:outerShdw blurRad="38100" dist="38100" dir="2700000" algn="tl">
                    <a:srgbClr val="000000">
                      <a:alpha val="43137"/>
                    </a:srgbClr>
                  </a:outerShdw>
                </a:effectLst>
              </a:rPr>
              <a:t>                                       </a:t>
            </a:r>
            <a:r>
              <a:rPr lang="de-CH" altLang="de-DE" sz="2000" dirty="0" err="1" smtClean="0">
                <a:solidFill>
                  <a:srgbClr val="7030A0"/>
                </a:solidFill>
                <a:effectLst>
                  <a:outerShdw blurRad="38100" dist="38100" dir="2700000" algn="tl">
                    <a:srgbClr val="000000">
                      <a:alpha val="43137"/>
                    </a:srgbClr>
                  </a:outerShdw>
                </a:effectLst>
              </a:rPr>
              <a:t>I</a:t>
            </a:r>
            <a:endParaRPr lang="de-CH" altLang="de-DE" sz="2000" dirty="0" smtClean="0">
              <a:solidFill>
                <a:srgbClr val="7030A0"/>
              </a:solidFill>
              <a:effectLst>
                <a:outerShdw blurRad="38100" dist="38100" dir="2700000" algn="tl">
                  <a:srgbClr val="000000">
                    <a:alpha val="43137"/>
                  </a:srgbClr>
                </a:outerShdw>
              </a:effectLst>
            </a:endParaRP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                 </a:t>
            </a:r>
            <a:r>
              <a:rPr lang="de-CH" altLang="de-DE" sz="2000" dirty="0" err="1" smtClean="0">
                <a:solidFill>
                  <a:srgbClr val="7030A0"/>
                </a:solidFill>
                <a:effectLst>
                  <a:outerShdw blurRad="38100" dist="38100" dir="2700000" algn="tl">
                    <a:srgbClr val="000000">
                      <a:alpha val="43137"/>
                    </a:srgbClr>
                  </a:outerShdw>
                </a:effectLst>
              </a:rPr>
              <a:t>NH</a:t>
            </a:r>
            <a:r>
              <a:rPr lang="de-CH" altLang="de-DE" sz="2000" baseline="-25000" dirty="0" err="1" smtClean="0">
                <a:solidFill>
                  <a:srgbClr val="7030A0"/>
                </a:solidFill>
                <a:effectLst>
                  <a:outerShdw blurRad="38100" dist="38100" dir="2700000" algn="tl">
                    <a:srgbClr val="000000">
                      <a:alpha val="43137"/>
                    </a:srgbClr>
                  </a:outerShdw>
                </a:effectLst>
              </a:rPr>
              <a:t>2</a:t>
            </a:r>
            <a:r>
              <a:rPr lang="de-CH" altLang="de-DE" sz="2000" baseline="-25000" dirty="0" smtClean="0">
                <a:solidFill>
                  <a:srgbClr val="7030A0"/>
                </a:solidFill>
                <a:effectLst>
                  <a:outerShdw blurRad="38100" dist="38100" dir="2700000" algn="tl">
                    <a:srgbClr val="000000">
                      <a:alpha val="43137"/>
                    </a:srgbClr>
                  </a:outerShdw>
                </a:effectLst>
              </a:rPr>
              <a:t>  </a:t>
            </a:r>
            <a:r>
              <a:rPr lang="de-CH" altLang="de-DE" sz="2000" dirty="0" smtClean="0">
                <a:solidFill>
                  <a:srgbClr val="7030A0"/>
                </a:solidFill>
                <a:effectLst>
                  <a:outerShdw blurRad="38100" dist="38100" dir="2700000" algn="tl">
                    <a:srgbClr val="000000">
                      <a:alpha val="43137"/>
                    </a:srgbClr>
                  </a:outerShdw>
                </a:effectLst>
              </a:rPr>
              <a:t>                               NH-CO-CH-R</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p>
          <a:p>
            <a:pPr eaLnBrk="1" hangingPunct="1">
              <a:lnSpc>
                <a:spcPct val="80000"/>
              </a:lnSpc>
              <a:buFontTx/>
              <a:buNone/>
              <a:defRPr/>
            </a:pPr>
            <a:endParaRPr lang="de-CH" altLang="de-DE" sz="2000" dirty="0" smtClean="0">
              <a:solidFill>
                <a:srgbClr val="66FF33"/>
              </a:solidFill>
            </a:endParaRPr>
          </a:p>
          <a:p>
            <a:pPr eaLnBrk="1" hangingPunct="1">
              <a:lnSpc>
                <a:spcPct val="80000"/>
              </a:lnSpc>
              <a:buFontTx/>
              <a:buNone/>
              <a:defRPr/>
            </a:pPr>
            <a:r>
              <a:rPr lang="de-CH" altLang="de-DE" sz="2000" dirty="0" smtClean="0">
                <a:solidFill>
                  <a:srgbClr val="66FF33"/>
                </a:solidFill>
              </a:rPr>
              <a:t>                                                                            </a:t>
            </a:r>
          </a:p>
          <a:p>
            <a:pPr eaLnBrk="1" hangingPunct="1">
              <a:lnSpc>
                <a:spcPct val="80000"/>
              </a:lnSpc>
              <a:buFontTx/>
              <a:buNone/>
              <a:defRPr/>
            </a:pPr>
            <a:endParaRPr lang="de-DE" altLang="de-DE" sz="2000" dirty="0" smtClean="0">
              <a:solidFill>
                <a:srgbClr val="66FF33"/>
              </a:solidFill>
            </a:endParaRPr>
          </a:p>
        </p:txBody>
      </p:sp>
      <p:sp>
        <p:nvSpPr>
          <p:cNvPr id="49156" name="Line 4"/>
          <p:cNvSpPr>
            <a:spLocks noChangeShapeType="1"/>
          </p:cNvSpPr>
          <p:nvPr/>
        </p:nvSpPr>
        <p:spPr bwMode="auto">
          <a:xfrm>
            <a:off x="4268788" y="1916113"/>
            <a:ext cx="1081087"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57" name="Line 5"/>
          <p:cNvSpPr>
            <a:spLocks noChangeShapeType="1"/>
          </p:cNvSpPr>
          <p:nvPr/>
        </p:nvSpPr>
        <p:spPr bwMode="auto">
          <a:xfrm>
            <a:off x="4556125" y="3956050"/>
            <a:ext cx="1081088"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58" name="Line 6"/>
          <p:cNvSpPr>
            <a:spLocks noChangeShapeType="1"/>
          </p:cNvSpPr>
          <p:nvPr/>
        </p:nvSpPr>
        <p:spPr bwMode="auto">
          <a:xfrm flipH="1">
            <a:off x="4556125" y="4110038"/>
            <a:ext cx="1008063"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1207" name="Text Box 7"/>
          <p:cNvSpPr txBox="1">
            <a:spLocks noChangeArrowheads="1"/>
          </p:cNvSpPr>
          <p:nvPr/>
        </p:nvSpPr>
        <p:spPr bwMode="auto">
          <a:xfrm>
            <a:off x="684213" y="2060575"/>
            <a:ext cx="358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CH" altLang="de-DE" sz="1400" dirty="0" smtClean="0">
                <a:effectLst>
                  <a:outerShdw blurRad="38100" dist="38100" dir="2700000" algn="tl">
                    <a:srgbClr val="000000">
                      <a:alpha val="43137"/>
                    </a:srgbClr>
                  </a:outerShdw>
                </a:effectLst>
              </a:rPr>
              <a:t>Methan + Wasser + Ammoniak + z.B. Blitz</a:t>
            </a:r>
            <a:endParaRPr lang="de-DE" altLang="de-DE" sz="1400" dirty="0" smtClean="0">
              <a:effectLst>
                <a:outerShdw blurRad="38100" dist="38100" dir="2700000" algn="tl">
                  <a:srgbClr val="000000">
                    <a:alpha val="43137"/>
                  </a:srgbClr>
                </a:outerShdw>
              </a:effectLst>
            </a:endParaRPr>
          </a:p>
        </p:txBody>
      </p:sp>
      <p:sp>
        <p:nvSpPr>
          <p:cNvPr id="51208" name="Text Box 8"/>
          <p:cNvSpPr txBox="1">
            <a:spLocks noChangeArrowheads="1"/>
          </p:cNvSpPr>
          <p:nvPr/>
        </p:nvSpPr>
        <p:spPr bwMode="auto">
          <a:xfrm>
            <a:off x="5200650" y="2779713"/>
            <a:ext cx="333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Aminosäure (Bausteinchen des Lebens)</a:t>
            </a:r>
            <a:endParaRPr lang="de-DE" altLang="de-DE" sz="1400" dirty="0" smtClean="0">
              <a:effectLst>
                <a:outerShdw blurRad="38100" dist="38100" dir="2700000" algn="tl">
                  <a:srgbClr val="000000">
                    <a:alpha val="43137"/>
                  </a:srgbClr>
                </a:outerShdw>
              </a:effectLst>
            </a:endParaRPr>
          </a:p>
        </p:txBody>
      </p:sp>
      <p:sp>
        <p:nvSpPr>
          <p:cNvPr id="51209" name="Text Box 9"/>
          <p:cNvSpPr txBox="1">
            <a:spLocks noChangeArrowheads="1"/>
          </p:cNvSpPr>
          <p:nvPr/>
        </p:nvSpPr>
        <p:spPr bwMode="auto">
          <a:xfrm>
            <a:off x="900113" y="5013325"/>
            <a:ext cx="301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Aminosäure             +   Aminosäure </a:t>
            </a:r>
            <a:endParaRPr lang="de-DE" altLang="de-DE" sz="1400" dirty="0" smtClean="0">
              <a:effectLst>
                <a:outerShdw blurRad="38100" dist="38100" dir="2700000" algn="tl">
                  <a:srgbClr val="000000">
                    <a:alpha val="43137"/>
                  </a:srgbClr>
                </a:outerShdw>
              </a:effectLst>
            </a:endParaRPr>
          </a:p>
        </p:txBody>
      </p:sp>
      <p:sp>
        <p:nvSpPr>
          <p:cNvPr id="51210" name="Text Box 10"/>
          <p:cNvSpPr txBox="1">
            <a:spLocks noChangeArrowheads="1"/>
          </p:cNvSpPr>
          <p:nvPr/>
        </p:nvSpPr>
        <p:spPr bwMode="auto">
          <a:xfrm>
            <a:off x="7740650" y="4076700"/>
            <a:ext cx="785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Wasser</a:t>
            </a:r>
            <a:endParaRPr lang="de-DE" altLang="de-DE" sz="1400" dirty="0" smtClean="0">
              <a:effectLst>
                <a:outerShdw blurRad="38100" dist="38100" dir="2700000" algn="tl">
                  <a:srgbClr val="000000">
                    <a:alpha val="43137"/>
                  </a:srgbClr>
                </a:outerShdw>
              </a:effectLst>
            </a:endParaRPr>
          </a:p>
        </p:txBody>
      </p:sp>
      <p:sp>
        <p:nvSpPr>
          <p:cNvPr id="51211" name="Text Box 11"/>
          <p:cNvSpPr txBox="1">
            <a:spLocks noChangeArrowheads="1"/>
          </p:cNvSpPr>
          <p:nvPr/>
        </p:nvSpPr>
        <p:spPr bwMode="auto">
          <a:xfrm>
            <a:off x="5795963" y="5821363"/>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err="1" smtClean="0">
                <a:effectLst>
                  <a:outerShdw blurRad="38100" dist="38100" dir="2700000" algn="tl">
                    <a:srgbClr val="000000">
                      <a:alpha val="43137"/>
                    </a:srgbClr>
                  </a:outerShdw>
                </a:effectLst>
              </a:rPr>
              <a:t>Dipeptid</a:t>
            </a:r>
            <a:endParaRPr lang="de-DE" altLang="de-DE" sz="1400" dirty="0" smtClean="0">
              <a:effectLst>
                <a:outerShdw blurRad="38100" dist="38100" dir="2700000" algn="tl">
                  <a:srgbClr val="000000">
                    <a:alpha val="43137"/>
                  </a:srgbClr>
                </a:outerShdw>
              </a:effectLst>
            </a:endParaRPr>
          </a:p>
        </p:txBody>
      </p:sp>
      <p:sp>
        <p:nvSpPr>
          <p:cNvPr id="49164" name="Oval 13"/>
          <p:cNvSpPr>
            <a:spLocks noChangeArrowheads="1"/>
          </p:cNvSpPr>
          <p:nvPr/>
        </p:nvSpPr>
        <p:spPr bwMode="auto">
          <a:xfrm>
            <a:off x="7451725" y="3500438"/>
            <a:ext cx="1368425" cy="1081087"/>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de-DE" altLang="de-DE" sz="1800">
              <a:solidFill>
                <a:schemeClr val="tx1"/>
              </a:solidFill>
              <a:latin typeface="Arial" panose="020B0604020202020204" pitchFamily="34" charset="0"/>
            </a:endParaRPr>
          </a:p>
        </p:txBody>
      </p:sp>
      <p:sp>
        <p:nvSpPr>
          <p:cNvPr id="13" name="WordArt 13"/>
          <p:cNvSpPr>
            <a:spLocks noChangeArrowheads="1" noChangeShapeType="1" noTextEdit="1"/>
          </p:cNvSpPr>
          <p:nvPr/>
        </p:nvSpPr>
        <p:spPr bwMode="auto">
          <a:xfrm rot="-429812">
            <a:off x="396875" y="862013"/>
            <a:ext cx="7602538" cy="4532312"/>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a:r>
              <a:rPr lang="de-CH" sz="3600" kern="10">
                <a:ln w="9525">
                  <a:round/>
                  <a:headEnd/>
                  <a:tailEnd/>
                </a:ln>
                <a:gradFill rotWithShape="1">
                  <a:gsLst>
                    <a:gs pos="0">
                      <a:srgbClr val="FFE701"/>
                    </a:gs>
                    <a:gs pos="100000">
                      <a:srgbClr val="FE3E02"/>
                    </a:gs>
                  </a:gsLst>
                  <a:lin ang="5820000" scaled="1"/>
                </a:gradFill>
                <a:latin typeface="Impact" panose="020B0806030902050204" pitchFamily="34" charset="0"/>
              </a:rPr>
              <a:t>UNMÖGLICH!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anim calcmode="lin" valueType="num">
                                      <p:cBhvr>
                                        <p:cTn id="8" dur="3000" fill="hold"/>
                                        <p:tgtEl>
                                          <p:spTgt spid="13"/>
                                        </p:tgtEl>
                                        <p:attrNameLst>
                                          <p:attrName>style.rotation</p:attrName>
                                        </p:attrNameLst>
                                      </p:cBhvr>
                                      <p:tavLst>
                                        <p:tav tm="0">
                                          <p:val>
                                            <p:fltVal val="720"/>
                                          </p:val>
                                        </p:tav>
                                        <p:tav tm="100000">
                                          <p:val>
                                            <p:fltVal val="0"/>
                                          </p:val>
                                        </p:tav>
                                      </p:tavLst>
                                    </p:anim>
                                    <p:anim calcmode="lin" valueType="num">
                                      <p:cBhvr>
                                        <p:cTn id="9" dur="3000" fill="hold"/>
                                        <p:tgtEl>
                                          <p:spTgt spid="13"/>
                                        </p:tgtEl>
                                        <p:attrNameLst>
                                          <p:attrName>ppt_h</p:attrName>
                                        </p:attrNameLst>
                                      </p:cBhvr>
                                      <p:tavLst>
                                        <p:tav tm="0">
                                          <p:val>
                                            <p:fltVal val="0"/>
                                          </p:val>
                                        </p:tav>
                                        <p:tav tm="100000">
                                          <p:val>
                                            <p:strVal val="#ppt_h"/>
                                          </p:val>
                                        </p:tav>
                                      </p:tavLst>
                                    </p:anim>
                                    <p:anim calcmode="lin" valueType="num">
                                      <p:cBhvr>
                                        <p:cTn id="10" dur="3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de-DE" dirty="0" smtClean="0">
                <a:solidFill>
                  <a:srgbClr val="C00000"/>
                </a:solidFill>
                <a:effectLst>
                  <a:outerShdw blurRad="38100" dist="38100" dir="2700000" algn="tl">
                    <a:srgbClr val="000000">
                      <a:alpha val="43137"/>
                    </a:srgbClr>
                  </a:outerShdw>
                </a:effectLst>
              </a:rPr>
              <a:t>II. Zur Entstehung des Lebens</a:t>
            </a:r>
            <a:endParaRPr lang="de-DE" altLang="de-DE" dirty="0" smtClean="0">
              <a:solidFill>
                <a:srgbClr val="C00000"/>
              </a:solidFill>
            </a:endParaRPr>
          </a:p>
        </p:txBody>
      </p:sp>
      <p:sp>
        <p:nvSpPr>
          <p:cNvPr id="53251" name="Rectangle 3"/>
          <p:cNvSpPr>
            <a:spLocks noGrp="1" noChangeArrowheads="1"/>
          </p:cNvSpPr>
          <p:nvPr>
            <p:ph type="body" idx="1"/>
          </p:nvPr>
        </p:nvSpPr>
        <p:spPr/>
        <p:txBody>
          <a:bodyPr/>
          <a:lstStyle/>
          <a:p>
            <a:pPr eaLnBrk="1" hangingPunct="1">
              <a:defRPr/>
            </a:pPr>
            <a:r>
              <a:rPr lang="de-CH" altLang="de-DE" dirty="0" smtClean="0">
                <a:solidFill>
                  <a:srgbClr val="002060"/>
                </a:solidFill>
                <a:effectLst>
                  <a:outerShdw blurRad="38100" dist="38100" dir="2700000" algn="tl">
                    <a:srgbClr val="000000">
                      <a:alpha val="43137"/>
                    </a:srgbClr>
                  </a:outerShdw>
                </a:effectLst>
              </a:rPr>
              <a:t>Ernest Kahane, Biochemiker, Universität Montpellier:</a:t>
            </a:r>
          </a:p>
          <a:p>
            <a:pPr eaLnBrk="1" hangingPunct="1">
              <a:buFontTx/>
              <a:buNone/>
              <a:defRPr/>
            </a:pPr>
            <a:r>
              <a:rPr lang="de-CH" altLang="de-DE" dirty="0" smtClean="0">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„Es ist </a:t>
            </a:r>
            <a:r>
              <a:rPr lang="de-CH" altLang="de-DE" dirty="0" smtClean="0">
                <a:solidFill>
                  <a:srgbClr val="FF0000"/>
                </a:solidFill>
                <a:effectLst>
                  <a:outerShdw blurRad="38100" dist="38100" dir="2700000" algn="tl">
                    <a:srgbClr val="000000">
                      <a:alpha val="43137"/>
                    </a:srgbClr>
                  </a:outerShdw>
                </a:effectLst>
              </a:rPr>
              <a:t>absurd</a:t>
            </a:r>
            <a:r>
              <a:rPr lang="de-CH" altLang="de-DE" dirty="0" smtClean="0">
                <a:solidFill>
                  <a:schemeClr val="tx1"/>
                </a:solidFill>
                <a:effectLst>
                  <a:outerShdw blurRad="38100" dist="38100" dir="2700000" algn="tl">
                    <a:srgbClr val="000000">
                      <a:alpha val="43137"/>
                    </a:srgbClr>
                  </a:outerShdw>
                </a:effectLst>
              </a:rPr>
              <a:t> und </a:t>
            </a:r>
            <a:r>
              <a:rPr lang="de-CH" altLang="de-DE" dirty="0" smtClean="0">
                <a:solidFill>
                  <a:srgbClr val="FF0000"/>
                </a:solidFill>
                <a:effectLst>
                  <a:outerShdw blurRad="38100" dist="38100" dir="2700000" algn="tl">
                    <a:srgbClr val="000000">
                      <a:alpha val="43137"/>
                    </a:srgbClr>
                  </a:outerShdw>
                </a:effectLst>
              </a:rPr>
              <a:t>absolut unsinnig </a:t>
            </a:r>
            <a:r>
              <a:rPr lang="de-CH" altLang="de-DE" dirty="0" smtClean="0">
                <a:solidFill>
                  <a:schemeClr val="tx1"/>
                </a:solidFill>
                <a:effectLst>
                  <a:outerShdw blurRad="38100" dist="38100" dir="2700000" algn="tl">
                    <a:srgbClr val="000000">
                      <a:alpha val="43137"/>
                    </a:srgbClr>
                  </a:outerShdw>
                </a:effectLst>
              </a:rPr>
              <a:t>zu glauben, dass eine lebende Zelle von selbst entsteht; </a:t>
            </a:r>
            <a:r>
              <a:rPr lang="de-CH" altLang="de-DE" dirty="0" smtClean="0">
                <a:solidFill>
                  <a:srgbClr val="FF0000"/>
                </a:solidFill>
                <a:effectLst>
                  <a:outerShdw blurRad="38100" dist="38100" dir="2700000" algn="tl">
                    <a:srgbClr val="000000">
                      <a:alpha val="43137"/>
                    </a:srgbClr>
                  </a:outerShdw>
                </a:effectLst>
              </a:rPr>
              <a:t>aber dennoch glaube ich es</a:t>
            </a:r>
            <a:r>
              <a:rPr lang="de-CH" altLang="de-DE" dirty="0" smtClean="0">
                <a:solidFill>
                  <a:schemeClr val="tx1"/>
                </a:solidFill>
                <a:effectLst>
                  <a:outerShdw blurRad="38100" dist="38100" dir="2700000" algn="tl">
                    <a:srgbClr val="000000">
                      <a:alpha val="43137"/>
                    </a:srgbClr>
                  </a:outerShdw>
                </a:effectLst>
              </a:rPr>
              <a:t>, denn ich kann es mir nicht anders vorstellen.“</a:t>
            </a:r>
          </a:p>
        </p:txBody>
      </p:sp>
      <p:sp>
        <p:nvSpPr>
          <p:cNvPr id="53252" name="Text Box 4"/>
          <p:cNvSpPr txBox="1">
            <a:spLocks noChangeArrowheads="1"/>
          </p:cNvSpPr>
          <p:nvPr/>
        </p:nvSpPr>
        <p:spPr bwMode="auto">
          <a:xfrm>
            <a:off x="166688" y="4581525"/>
            <a:ext cx="89773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Zitat aus dem Vortrag „</a:t>
            </a:r>
            <a:r>
              <a:rPr lang="de-CH" altLang="de-DE" dirty="0" err="1" smtClean="0">
                <a:effectLst>
                  <a:outerShdw blurRad="38100" dist="38100" dir="2700000" algn="tl">
                    <a:srgbClr val="000000">
                      <a:alpha val="43137"/>
                    </a:srgbClr>
                  </a:outerShdw>
                </a:effectLst>
              </a:rPr>
              <a:t>L‘origine</a:t>
            </a:r>
            <a:r>
              <a:rPr lang="de-CH" altLang="de-DE" dirty="0" smtClean="0">
                <a:effectLst>
                  <a:outerShdw blurRad="38100" dist="38100" dir="2700000" algn="tl">
                    <a:srgbClr val="000000">
                      <a:alpha val="43137"/>
                    </a:srgbClr>
                  </a:outerShdw>
                </a:effectLst>
              </a:rPr>
              <a:t> de la </a:t>
            </a:r>
            <a:r>
              <a:rPr lang="de-CH" altLang="de-DE" dirty="0" err="1" smtClean="0">
                <a:effectLst>
                  <a:outerShdw blurRad="38100" dist="38100" dir="2700000" algn="tl">
                    <a:srgbClr val="000000">
                      <a:alpha val="43137"/>
                    </a:srgbClr>
                  </a:outerShdw>
                </a:effectLst>
              </a:rPr>
              <a:t>vie</a:t>
            </a:r>
            <a:r>
              <a:rPr lang="de-CH" altLang="de-DE" dirty="0" smtClean="0">
                <a:effectLst>
                  <a:outerShdw blurRad="38100" dist="38100" dir="2700000" algn="tl">
                    <a:srgbClr val="000000">
                      <a:alpha val="43137"/>
                    </a:srgbClr>
                  </a:outerShdw>
                </a:effectLst>
              </a:rPr>
              <a:t>“ von E. Kahane, gehalten am 17.4. 1964</a:t>
            </a:r>
          </a:p>
          <a:p>
            <a:pPr eaLnBrk="1" hangingPunct="1">
              <a:defRPr/>
            </a:pPr>
            <a:r>
              <a:rPr lang="de-CH" altLang="de-DE" dirty="0" smtClean="0">
                <a:effectLst>
                  <a:outerShdw blurRad="38100" dist="38100" dir="2700000" algn="tl">
                    <a:srgbClr val="000000">
                      <a:alpha val="43137"/>
                    </a:srgbClr>
                  </a:outerShdw>
                </a:effectLst>
              </a:rPr>
              <a:t>im CERN in Genf (vgl. </a:t>
            </a:r>
            <a:r>
              <a:rPr lang="de-DE" altLang="de-DE" dirty="0" smtClean="0">
                <a:effectLst>
                  <a:outerShdw blurRad="38100" dist="38100" dir="2700000" algn="tl">
                    <a:srgbClr val="000000">
                      <a:alpha val="43137"/>
                    </a:srgbClr>
                  </a:outerShdw>
                </a:effectLst>
              </a:rPr>
              <a:t>Bruno </a:t>
            </a:r>
            <a:r>
              <a:rPr lang="de-DE" altLang="de-DE" dirty="0" err="1" smtClean="0">
                <a:effectLst>
                  <a:outerShdw blurRad="38100" dist="38100" dir="2700000" algn="tl">
                    <a:srgbClr val="000000">
                      <a:alpha val="43137"/>
                    </a:srgbClr>
                  </a:outerShdw>
                </a:effectLst>
              </a:rPr>
              <a:t>Vollmert</a:t>
            </a:r>
            <a:r>
              <a:rPr lang="de-DE" altLang="de-DE" dirty="0" smtClean="0">
                <a:effectLst>
                  <a:outerShdw blurRad="38100" dist="38100" dir="2700000" algn="tl">
                    <a:srgbClr val="000000">
                      <a:alpha val="43137"/>
                    </a:srgbClr>
                  </a:outerShdw>
                </a:effectLst>
              </a:rPr>
              <a:t>: </a:t>
            </a:r>
            <a:r>
              <a:rPr lang="de-DE" altLang="de-DE" i="1" dirty="0" smtClean="0">
                <a:effectLst>
                  <a:outerShdw blurRad="38100" dist="38100" dir="2700000" algn="tl">
                    <a:srgbClr val="000000">
                      <a:alpha val="43137"/>
                    </a:srgbClr>
                  </a:outerShdw>
                </a:effectLst>
              </a:rPr>
              <a:t>Das Molekül und das Leben. Vom </a:t>
            </a:r>
            <a:r>
              <a:rPr lang="de-DE" altLang="de-DE" i="1" dirty="0" err="1" smtClean="0">
                <a:effectLst>
                  <a:outerShdw blurRad="38100" dist="38100" dir="2700000" algn="tl">
                    <a:srgbClr val="000000">
                      <a:alpha val="43137"/>
                    </a:srgbClr>
                  </a:outerShdw>
                </a:effectLst>
              </a:rPr>
              <a:t>makromole</a:t>
            </a:r>
            <a:r>
              <a:rPr lang="de-DE" altLang="de-DE" i="1" dirty="0" smtClean="0">
                <a:effectLst>
                  <a:outerShdw blurRad="38100" dist="38100" dir="2700000" algn="tl">
                    <a:srgbClr val="000000">
                      <a:alpha val="43137"/>
                    </a:srgbClr>
                  </a:outerShdw>
                </a:effectLst>
              </a:rPr>
              <a:t>-</a:t>
            </a:r>
          </a:p>
          <a:p>
            <a:pPr eaLnBrk="1" hangingPunct="1">
              <a:defRPr/>
            </a:pPr>
            <a:r>
              <a:rPr lang="de-DE" altLang="de-DE" i="1" dirty="0" err="1" smtClean="0">
                <a:effectLst>
                  <a:outerShdw blurRad="38100" dist="38100" dir="2700000" algn="tl">
                    <a:srgbClr val="000000">
                      <a:alpha val="43137"/>
                    </a:srgbClr>
                  </a:outerShdw>
                </a:effectLst>
              </a:rPr>
              <a:t>kularen</a:t>
            </a:r>
            <a:r>
              <a:rPr lang="de-DE" altLang="de-DE" i="1" dirty="0" smtClean="0">
                <a:effectLst>
                  <a:outerShdw blurRad="38100" dist="38100" dir="2700000" algn="tl">
                    <a:srgbClr val="000000">
                      <a:alpha val="43137"/>
                    </a:srgbClr>
                  </a:outerShdw>
                </a:effectLst>
              </a:rPr>
              <a:t> Ursprung des Lebens: Was Darwin nicht wissen konnte und Darwinisten </a:t>
            </a:r>
          </a:p>
          <a:p>
            <a:pPr eaLnBrk="1" hangingPunct="1">
              <a:defRPr/>
            </a:pPr>
            <a:r>
              <a:rPr lang="de-DE" altLang="de-DE" i="1" dirty="0" smtClean="0">
                <a:effectLst>
                  <a:outerShdw blurRad="38100" dist="38100" dir="2700000" algn="tl">
                    <a:srgbClr val="000000">
                      <a:alpha val="43137"/>
                    </a:srgbClr>
                  </a:outerShdw>
                </a:effectLst>
              </a:rPr>
              <a:t>nicht wissen wollen</a:t>
            </a:r>
            <a:r>
              <a:rPr lang="de-DE" altLang="de-DE" dirty="0" smtClean="0">
                <a:effectLst>
                  <a:outerShdw blurRad="38100" dist="38100" dir="2700000" algn="tl">
                    <a:srgbClr val="000000">
                      <a:alpha val="43137"/>
                    </a:srgbClr>
                  </a:outerShdw>
                </a:effectLst>
              </a:rPr>
              <a:t>. Reinbek bei Hamburg 1985, S. 138/246).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04813"/>
            <a:ext cx="8229600" cy="936625"/>
          </a:xfrm>
        </p:spPr>
        <p:txBody>
          <a:bodyPr>
            <a:normAutofit fontScale="90000"/>
          </a:bodyPr>
          <a:lstStyle/>
          <a:p>
            <a:pPr>
              <a:defRPr/>
            </a:pPr>
            <a:r>
              <a:rPr lang="de-DE" dirty="0" smtClean="0">
                <a:effectLst>
                  <a:outerShdw blurRad="38100" dist="38100" dir="2700000" algn="tl">
                    <a:srgbClr val="000000">
                      <a:alpha val="43137"/>
                    </a:srgbClr>
                  </a:outerShdw>
                </a:effectLst>
              </a:rPr>
              <a:t>Interview: </a:t>
            </a:r>
            <a:br>
              <a:rPr lang="de-DE" dirty="0" smtClean="0">
                <a:effectLst>
                  <a:outerShdw blurRad="38100" dist="38100" dir="2700000" algn="tl">
                    <a:srgbClr val="000000">
                      <a:alpha val="43137"/>
                    </a:srgbClr>
                  </a:outerShdw>
                </a:effectLst>
              </a:rPr>
            </a:br>
            <a:r>
              <a:rPr lang="de-DE" dirty="0" smtClean="0">
                <a:effectLst>
                  <a:outerShdw blurRad="38100" dist="38100" dir="2700000" algn="tl">
                    <a:srgbClr val="000000">
                      <a:alpha val="43137"/>
                    </a:srgbClr>
                  </a:outerShdw>
                </a:effectLst>
              </a:rPr>
              <a:t>Ben Stein / Richard </a:t>
            </a:r>
            <a:r>
              <a:rPr lang="de-DE" dirty="0" err="1" smtClean="0">
                <a:effectLst>
                  <a:outerShdw blurRad="38100" dist="38100" dir="2700000" algn="tl">
                    <a:srgbClr val="000000">
                      <a:alpha val="43137"/>
                    </a:srgbClr>
                  </a:outerShdw>
                </a:effectLst>
              </a:rPr>
              <a:t>Dawkins</a:t>
            </a:r>
            <a:endParaRPr lang="de-DE"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2952750" cy="4429125"/>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51204" name="Textfeld 5"/>
          <p:cNvSpPr txBox="1">
            <a:spLocks noChangeArrowheads="1"/>
          </p:cNvSpPr>
          <p:nvPr/>
        </p:nvSpPr>
        <p:spPr bwMode="auto">
          <a:xfrm>
            <a:off x="539750" y="6092825"/>
            <a:ext cx="272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800">
                <a:solidFill>
                  <a:schemeClr val="tx1"/>
                </a:solidFill>
                <a:latin typeface="Arial" panose="020B0604020202020204" pitchFamily="34" charset="0"/>
              </a:rPr>
              <a:t>Richard Dawkins (1941*)</a:t>
            </a:r>
          </a:p>
        </p:txBody>
      </p:sp>
      <p:sp>
        <p:nvSpPr>
          <p:cNvPr id="51205" name="Textfeld 6"/>
          <p:cNvSpPr txBox="1">
            <a:spLocks noChangeArrowheads="1"/>
          </p:cNvSpPr>
          <p:nvPr/>
        </p:nvSpPr>
        <p:spPr bwMode="auto">
          <a:xfrm>
            <a:off x="2124075" y="1700213"/>
            <a:ext cx="1252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Arial" panose="020B0604020202020204" pitchFamily="34" charset="0"/>
              </a:rPr>
              <a:t>Shane Pope CC 2.0</a:t>
            </a:r>
          </a:p>
        </p:txBody>
      </p:sp>
      <p:graphicFrame>
        <p:nvGraphicFramePr>
          <p:cNvPr id="4" name="Tabelle 3"/>
          <p:cNvGraphicFramePr>
            <a:graphicFrameLocks noGrp="1"/>
          </p:cNvGraphicFramePr>
          <p:nvPr/>
        </p:nvGraphicFramePr>
        <p:xfrm>
          <a:off x="3635375" y="1643063"/>
          <a:ext cx="5400675" cy="4967287"/>
        </p:xfrm>
        <a:graphic>
          <a:graphicData uri="http://schemas.openxmlformats.org/drawingml/2006/table">
            <a:tbl>
              <a:tblPr/>
              <a:tblGrid>
                <a:gridCol w="1199575"/>
                <a:gridCol w="4201100"/>
              </a:tblGrid>
              <a:tr h="417724">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Well then how did it get created?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514421">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smtClean="0">
                          <a:effectLst>
                            <a:outerShdw blurRad="38100" dist="38100" dir="2700000" algn="tl">
                              <a:srgbClr val="000000">
                                <a:alpha val="43137"/>
                              </a:srgbClr>
                            </a:outerShdw>
                          </a:effectLst>
                          <a:latin typeface="helvetica" panose="020B0604020202020204" pitchFamily="34" charset="0"/>
                        </a:rPr>
                        <a:t>:</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Well, um, by a very slow process.</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360095">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Well how did it start?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1026801">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Nobody knows how it started. We know the kind of event that it must have been. We know the sort of event that must have happened for the origin of life.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360095">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de-DE" sz="1600" i="0" dirty="0" err="1">
                          <a:effectLst>
                            <a:outerShdw blurRad="38100" dist="38100" dir="2700000" algn="tl">
                              <a:srgbClr val="000000">
                                <a:alpha val="43137"/>
                              </a:srgbClr>
                            </a:outerShdw>
                          </a:effectLst>
                          <a:latin typeface="helvetica" panose="020B0604020202020204" pitchFamily="34" charset="0"/>
                        </a:rPr>
                        <a:t>And</a:t>
                      </a:r>
                      <a:r>
                        <a:rPr lang="de-DE" sz="1600" i="0" dirty="0">
                          <a:effectLst>
                            <a:outerShdw blurRad="38100" dist="38100" dir="2700000" algn="tl">
                              <a:srgbClr val="000000">
                                <a:alpha val="43137"/>
                              </a:srgbClr>
                            </a:outerShdw>
                          </a:effectLst>
                          <a:latin typeface="helvetica" panose="020B0604020202020204" pitchFamily="34" charset="0"/>
                        </a:rPr>
                        <a:t> </a:t>
                      </a:r>
                      <a:r>
                        <a:rPr lang="de-DE" sz="1600" i="0" dirty="0" err="1">
                          <a:effectLst>
                            <a:outerShdw blurRad="38100" dist="38100" dir="2700000" algn="tl">
                              <a:srgbClr val="000000">
                                <a:alpha val="43137"/>
                              </a:srgbClr>
                            </a:outerShdw>
                          </a:effectLst>
                          <a:latin typeface="helvetica" panose="020B0604020202020204" pitchFamily="34" charset="0"/>
                        </a:rPr>
                        <a:t>what</a:t>
                      </a:r>
                      <a:r>
                        <a:rPr lang="de-DE" sz="1600" i="0" dirty="0">
                          <a:effectLst>
                            <a:outerShdw blurRad="38100" dist="38100" dir="2700000" algn="tl">
                              <a:srgbClr val="000000">
                                <a:alpha val="43137"/>
                              </a:srgbClr>
                            </a:outerShdw>
                          </a:effectLst>
                          <a:latin typeface="helvetica" panose="020B0604020202020204" pitchFamily="34" charset="0"/>
                        </a:rPr>
                        <a:t> was </a:t>
                      </a:r>
                      <a:r>
                        <a:rPr lang="de-DE" sz="1600" i="0" dirty="0" err="1">
                          <a:effectLst>
                            <a:outerShdw blurRad="38100" dist="38100" dir="2700000" algn="tl">
                              <a:srgbClr val="000000">
                                <a:alpha val="43137"/>
                              </a:srgbClr>
                            </a:outerShdw>
                          </a:effectLst>
                          <a:latin typeface="helvetica" panose="020B0604020202020204" pitchFamily="34" charset="0"/>
                        </a:rPr>
                        <a:t>that</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539122">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It was the origin of the first self-replicating molecule.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360095">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Right and how did that happen?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514421">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I’ve told you, we don’t know.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360095">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So you have no idea how it started.</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514421">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No, no, nor has anyone.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bl>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7"/>
          <p:cNvSpPr>
            <a:spLocks noChangeArrowheads="1" noChangeShapeType="1" noTextEdit="1"/>
          </p:cNvSpPr>
          <p:nvPr/>
        </p:nvSpPr>
        <p:spPr bwMode="auto">
          <a:xfrm>
            <a:off x="395288" y="1125538"/>
            <a:ext cx="8497887"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III. Vom Einzeller zum Menschen?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p:txBody>
          <a:bodyPr/>
          <a:lstStyle/>
          <a:p>
            <a:pPr eaLnBrk="1" hangingPunct="1">
              <a:defRPr/>
            </a:pPr>
            <a:r>
              <a:rPr lang="de-DE" altLang="de-DE" dirty="0" smtClean="0">
                <a:solidFill>
                  <a:srgbClr val="C00000"/>
                </a:solidFill>
                <a:effectLst>
                  <a:outerShdw blurRad="38100" dist="38100" dir="2700000" algn="tl">
                    <a:srgbClr val="000000">
                      <a:alpha val="43137"/>
                    </a:srgbClr>
                  </a:outerShdw>
                </a:effectLst>
              </a:rPr>
              <a:t>Vom Einzeller zum Menschen?</a:t>
            </a:r>
          </a:p>
        </p:txBody>
      </p:sp>
      <p:sp>
        <p:nvSpPr>
          <p:cNvPr id="47107" name="Rectangle 9"/>
          <p:cNvSpPr>
            <a:spLocks noGrp="1" noChangeArrowheads="1"/>
          </p:cNvSpPr>
          <p:nvPr>
            <p:ph type="body" sz="half" idx="2"/>
          </p:nvPr>
        </p:nvSpPr>
        <p:spPr>
          <a:xfrm>
            <a:off x="4648200" y="2038350"/>
            <a:ext cx="4038600" cy="4924425"/>
          </a:xfrm>
        </p:spPr>
        <p:txBody>
          <a:bodyPr/>
          <a:lstStyle/>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Bakterien haben Generationszeiten von ca. 20 Min.</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26‘280 Generationen pro Jahr</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In 10 Jahren: 262‘800 Generationen</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Es konnte nie eine Bildung neuer Organe beobachtet werden!</a:t>
            </a:r>
          </a:p>
          <a:p>
            <a:pPr eaLnBrk="1" hangingPunct="1">
              <a:lnSpc>
                <a:spcPct val="90000"/>
              </a:lnSpc>
              <a:buFontTx/>
              <a:buNone/>
              <a:defRPr/>
            </a:pPr>
            <a:r>
              <a:rPr lang="de-CH" altLang="de-DE" dirty="0" smtClean="0">
                <a:solidFill>
                  <a:schemeClr val="tx1"/>
                </a:solidFill>
                <a:effectLst>
                  <a:outerShdw blurRad="38100" dist="38100" dir="2700000" algn="tl">
                    <a:srgbClr val="000000">
                      <a:alpha val="43137"/>
                    </a:srgbClr>
                  </a:outerShdw>
                </a:effectLst>
                <a:sym typeface="Wingdings" panose="05000000000000000000" pitchFamily="2" charset="2"/>
              </a:rPr>
              <a:t> Beobachtung zeigt: Es gibt keine Evolution!</a:t>
            </a:r>
            <a:endParaRPr lang="de-CH" altLang="de-DE" dirty="0" smtClean="0">
              <a:solidFill>
                <a:schemeClr val="tx1"/>
              </a:solidFill>
              <a:effectLst>
                <a:outerShdw blurRad="38100" dist="38100" dir="2700000" algn="tl">
                  <a:srgbClr val="000000">
                    <a:alpha val="43137"/>
                  </a:srgbClr>
                </a:outerShdw>
              </a:effectLst>
            </a:endParaRPr>
          </a:p>
          <a:p>
            <a:pPr eaLnBrk="1" hangingPunct="1">
              <a:lnSpc>
                <a:spcPct val="90000"/>
              </a:lnSpc>
              <a:buFontTx/>
              <a:buNone/>
              <a:defRPr/>
            </a:pPr>
            <a:r>
              <a:rPr lang="de-CH" altLang="de-DE" sz="2000" dirty="0" smtClean="0">
                <a:solidFill>
                  <a:schemeClr val="tx1"/>
                </a:solidFill>
                <a:effectLst>
                  <a:outerShdw blurRad="38100" dist="38100" dir="2700000" algn="tl">
                    <a:srgbClr val="000000">
                      <a:alpha val="43137"/>
                    </a:srgbClr>
                  </a:outerShdw>
                </a:effectLst>
              </a:rPr>
              <a:t> </a:t>
            </a:r>
            <a:endParaRPr lang="de-DE" altLang="de-DE" sz="2000" dirty="0" smtClean="0">
              <a:solidFill>
                <a:schemeClr val="tx1"/>
              </a:solidFill>
              <a:effectLst>
                <a:outerShdw blurRad="38100" dist="38100" dir="2700000" algn="tl">
                  <a:srgbClr val="000000">
                    <a:alpha val="43137"/>
                  </a:srgbClr>
                </a:outerShdw>
              </a:effectLst>
            </a:endParaRPr>
          </a:p>
        </p:txBody>
      </p:sp>
      <p:sp>
        <p:nvSpPr>
          <p:cNvPr id="54276" name="Text Box 14"/>
          <p:cNvSpPr txBox="1">
            <a:spLocks noChangeArrowheads="1"/>
          </p:cNvSpPr>
          <p:nvPr/>
        </p:nvSpPr>
        <p:spPr bwMode="auto">
          <a:xfrm>
            <a:off x="519113" y="1387475"/>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FB</a:t>
            </a:r>
            <a:endParaRPr lang="de-DE" altLang="de-DE" sz="1000">
              <a:solidFill>
                <a:schemeClr val="bg1"/>
              </a:solidFill>
              <a:latin typeface="Arial" panose="020B0604020202020204" pitchFamily="34" charset="0"/>
            </a:endParaRPr>
          </a:p>
        </p:txBody>
      </p:sp>
      <p:pic>
        <p:nvPicPr>
          <p:cNvPr id="54277"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2038350"/>
            <a:ext cx="4284663" cy="3592513"/>
          </a:xfrm>
          <a:noFill/>
        </p:spPr>
      </p:pic>
      <p:sp>
        <p:nvSpPr>
          <p:cNvPr id="54278" name="Text Box 6"/>
          <p:cNvSpPr txBox="1">
            <a:spLocks noChangeArrowheads="1"/>
          </p:cNvSpPr>
          <p:nvPr/>
        </p:nvSpPr>
        <p:spPr bwMode="auto">
          <a:xfrm>
            <a:off x="347663" y="1758950"/>
            <a:ext cx="203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sp>
        <p:nvSpPr>
          <p:cNvPr id="10" name="Text Box 5"/>
          <p:cNvSpPr txBox="1">
            <a:spLocks noChangeArrowheads="1"/>
          </p:cNvSpPr>
          <p:nvPr/>
        </p:nvSpPr>
        <p:spPr bwMode="auto">
          <a:xfrm>
            <a:off x="377825" y="566578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Salmonellen</a:t>
            </a:r>
            <a:endParaRPr lang="de-DE" altLang="de-DE"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a:hlinkClick r:id="rId2"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Tx/>
              <a:buNone/>
            </a:pPr>
            <a:endParaRPr lang="fr-FR" altLang="de-DE" sz="3600">
              <a:solidFill>
                <a:schemeClr val="bg1"/>
              </a:solidFill>
              <a:latin typeface="Arial" panose="020B0604020202020204" pitchFamily="34" charset="0"/>
            </a:endParaRPr>
          </a:p>
        </p:txBody>
      </p:sp>
      <p:sp>
        <p:nvSpPr>
          <p:cNvPr id="13315" name="Line 5"/>
          <p:cNvSpPr>
            <a:spLocks noChangeShapeType="1"/>
          </p:cNvSpPr>
          <p:nvPr/>
        </p:nvSpPr>
        <p:spPr bwMode="auto">
          <a:xfrm>
            <a:off x="2484438"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3316" name="Line 7"/>
          <p:cNvSpPr>
            <a:spLocks noChangeShapeType="1"/>
          </p:cNvSpPr>
          <p:nvPr/>
        </p:nvSpPr>
        <p:spPr bwMode="auto">
          <a:xfrm>
            <a:off x="6588125"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3317" name="Line 8"/>
          <p:cNvSpPr>
            <a:spLocks noChangeShapeType="1"/>
          </p:cNvSpPr>
          <p:nvPr/>
        </p:nvSpPr>
        <p:spPr bwMode="auto">
          <a:xfrm>
            <a:off x="611188"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3318" name="Line 9"/>
          <p:cNvSpPr>
            <a:spLocks noChangeShapeType="1"/>
          </p:cNvSpPr>
          <p:nvPr/>
        </p:nvSpPr>
        <p:spPr bwMode="auto">
          <a:xfrm>
            <a:off x="4572000"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3319" name="Line 10"/>
          <p:cNvSpPr>
            <a:spLocks noChangeShapeType="1"/>
          </p:cNvSpPr>
          <p:nvPr/>
        </p:nvSpPr>
        <p:spPr bwMode="auto">
          <a:xfrm>
            <a:off x="8532813"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82283" name="Rectangle 11"/>
          <p:cNvSpPr>
            <a:spLocks noGrp="1" noRot="1" noChangeArrowheads="1"/>
          </p:cNvSpPr>
          <p:nvPr>
            <p:ph type="title"/>
          </p:nvPr>
        </p:nvSpPr>
        <p:spPr>
          <a:xfrm>
            <a:off x="0" y="274638"/>
            <a:ext cx="9144000" cy="1143000"/>
          </a:xfrm>
        </p:spPr>
        <p:txBody>
          <a:bodyPr/>
          <a:lstStyle/>
          <a:p>
            <a:pPr eaLnBrk="1" hangingPunct="1">
              <a:defRPr/>
            </a:pPr>
            <a:r>
              <a:rPr lang="de-DE" dirty="0">
                <a:solidFill>
                  <a:srgbClr val="FF0000"/>
                </a:solidFill>
                <a:effectLst>
                  <a:outerShdw blurRad="38100" dist="38100" dir="2700000" algn="tl">
                    <a:srgbClr val="000000">
                      <a:alpha val="43137"/>
                    </a:srgbClr>
                  </a:outerShdw>
                </a:effectLst>
              </a:rPr>
              <a:t>Empirische Wissenschaft woher?</a:t>
            </a:r>
            <a:endParaRPr lang="de-DE" dirty="0" smtClean="0">
              <a:solidFill>
                <a:srgbClr val="FF0000"/>
              </a:solidFill>
              <a:latin typeface="Arial" charset="0"/>
              <a:cs typeface="Arial" charset="0"/>
            </a:endParaRPr>
          </a:p>
        </p:txBody>
      </p:sp>
      <p:sp>
        <p:nvSpPr>
          <p:cNvPr id="13321" name="Text Box 12"/>
          <p:cNvSpPr txBox="1">
            <a:spLocks noChangeArrowheads="1"/>
          </p:cNvSpPr>
          <p:nvPr/>
        </p:nvSpPr>
        <p:spPr bwMode="auto">
          <a:xfrm>
            <a:off x="468313" y="3789363"/>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r>
              <a:rPr lang="de-CH" altLang="de-DE" sz="1800" b="1">
                <a:solidFill>
                  <a:schemeClr val="tx1"/>
                </a:solidFill>
                <a:latin typeface="Garamond" panose="02020404030301010803" pitchFamily="18" charset="0"/>
              </a:rPr>
              <a:t>0</a:t>
            </a:r>
            <a:endParaRPr lang="de-DE" altLang="de-DE" sz="1800" b="1">
              <a:solidFill>
                <a:schemeClr val="tx1"/>
              </a:solidFill>
              <a:latin typeface="Garamond" panose="02020404030301010803" pitchFamily="18" charset="0"/>
            </a:endParaRPr>
          </a:p>
        </p:txBody>
      </p:sp>
      <p:sp>
        <p:nvSpPr>
          <p:cNvPr id="13322" name="Text Box 13"/>
          <p:cNvSpPr txBox="1">
            <a:spLocks noChangeArrowheads="1"/>
          </p:cNvSpPr>
          <p:nvPr/>
        </p:nvSpPr>
        <p:spPr bwMode="auto">
          <a:xfrm>
            <a:off x="2268538" y="378936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r>
              <a:rPr lang="de-CH" altLang="de-DE" sz="1800" b="1">
                <a:solidFill>
                  <a:schemeClr val="tx1"/>
                </a:solidFill>
                <a:latin typeface="Garamond" panose="02020404030301010803" pitchFamily="18" charset="0"/>
              </a:rPr>
              <a:t>500</a:t>
            </a:r>
            <a:endParaRPr lang="de-DE" altLang="de-DE" sz="1800" b="1">
              <a:solidFill>
                <a:schemeClr val="tx1"/>
              </a:solidFill>
              <a:latin typeface="Garamond" panose="02020404030301010803" pitchFamily="18" charset="0"/>
            </a:endParaRPr>
          </a:p>
        </p:txBody>
      </p:sp>
      <p:sp>
        <p:nvSpPr>
          <p:cNvPr id="13323" name="Text Box 14"/>
          <p:cNvSpPr txBox="1">
            <a:spLocks noChangeArrowheads="1"/>
          </p:cNvSpPr>
          <p:nvPr/>
        </p:nvSpPr>
        <p:spPr bwMode="auto">
          <a:xfrm>
            <a:off x="4284663" y="378936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r>
              <a:rPr lang="de-CH" altLang="de-DE" sz="1800" b="1">
                <a:solidFill>
                  <a:schemeClr val="tx1"/>
                </a:solidFill>
                <a:latin typeface="Garamond" panose="02020404030301010803" pitchFamily="18" charset="0"/>
              </a:rPr>
              <a:t>1000</a:t>
            </a:r>
            <a:endParaRPr lang="de-DE" altLang="de-DE" sz="1800" b="1">
              <a:solidFill>
                <a:schemeClr val="tx1"/>
              </a:solidFill>
              <a:latin typeface="Garamond" panose="02020404030301010803" pitchFamily="18" charset="0"/>
            </a:endParaRPr>
          </a:p>
        </p:txBody>
      </p:sp>
      <p:sp>
        <p:nvSpPr>
          <p:cNvPr id="13324" name="Text Box 15"/>
          <p:cNvSpPr txBox="1">
            <a:spLocks noChangeArrowheads="1"/>
          </p:cNvSpPr>
          <p:nvPr/>
        </p:nvSpPr>
        <p:spPr bwMode="auto">
          <a:xfrm>
            <a:off x="6300788" y="3789363"/>
            <a:ext cx="598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800" b="1">
                <a:solidFill>
                  <a:schemeClr val="tx1"/>
                </a:solidFill>
                <a:latin typeface="Garamond" panose="02020404030301010803" pitchFamily="18" charset="0"/>
              </a:rPr>
              <a:t>1500</a:t>
            </a:r>
            <a:endParaRPr lang="de-DE" altLang="de-DE" sz="1800" b="1">
              <a:solidFill>
                <a:schemeClr val="tx1"/>
              </a:solidFill>
              <a:latin typeface="Garamond" panose="02020404030301010803" pitchFamily="18" charset="0"/>
            </a:endParaRPr>
          </a:p>
        </p:txBody>
      </p:sp>
      <p:sp>
        <p:nvSpPr>
          <p:cNvPr id="13325" name="Text Box 16"/>
          <p:cNvSpPr txBox="1">
            <a:spLocks noChangeArrowheads="1"/>
          </p:cNvSpPr>
          <p:nvPr/>
        </p:nvSpPr>
        <p:spPr bwMode="auto">
          <a:xfrm>
            <a:off x="8151813" y="38211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800" b="1">
                <a:solidFill>
                  <a:schemeClr val="tx1"/>
                </a:solidFill>
                <a:latin typeface="Garamond" panose="02020404030301010803" pitchFamily="18" charset="0"/>
              </a:rPr>
              <a:t>2000</a:t>
            </a:r>
            <a:endParaRPr lang="de-DE" altLang="de-DE" sz="1800" b="1">
              <a:solidFill>
                <a:schemeClr val="tx1"/>
              </a:solidFill>
              <a:latin typeface="Garamond" panose="02020404030301010803" pitchFamily="18" charset="0"/>
            </a:endParaRPr>
          </a:p>
        </p:txBody>
      </p:sp>
      <p:sp>
        <p:nvSpPr>
          <p:cNvPr id="2" name="Textfeld 1"/>
          <p:cNvSpPr txBox="1"/>
          <p:nvPr/>
        </p:nvSpPr>
        <p:spPr>
          <a:xfrm>
            <a:off x="2786063" y="2530475"/>
            <a:ext cx="3571875" cy="1014413"/>
          </a:xfrm>
          <a:prstGeom prst="rect">
            <a:avLst/>
          </a:prstGeom>
          <a:solidFill>
            <a:schemeClr val="tx1">
              <a:lumMod val="65000"/>
              <a:lumOff val="35000"/>
            </a:schemeClr>
          </a:solidFill>
        </p:spPr>
        <p:txBody>
          <a:bodyPr wrap="none">
            <a:spAutoFit/>
          </a:bodyPr>
          <a:lstStyle/>
          <a:p>
            <a:pPr>
              <a:defRPr/>
            </a:pPr>
            <a:r>
              <a:rPr lang="de-DE" sz="6000" dirty="0"/>
              <a:t>Mittelalter</a:t>
            </a:r>
          </a:p>
        </p:txBody>
      </p:sp>
      <p:sp>
        <p:nvSpPr>
          <p:cNvPr id="182289" name="Line 17"/>
          <p:cNvSpPr>
            <a:spLocks noChangeShapeType="1"/>
          </p:cNvSpPr>
          <p:nvPr/>
        </p:nvSpPr>
        <p:spPr bwMode="auto">
          <a:xfrm>
            <a:off x="3619500" y="2209800"/>
            <a:ext cx="1079500" cy="165576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 name="Textfeld 15"/>
          <p:cNvSpPr txBox="1"/>
          <p:nvPr/>
        </p:nvSpPr>
        <p:spPr>
          <a:xfrm>
            <a:off x="688975" y="5780088"/>
            <a:ext cx="7843838" cy="1014412"/>
          </a:xfrm>
          <a:prstGeom prst="rect">
            <a:avLst/>
          </a:prstGeom>
          <a:solidFill>
            <a:schemeClr val="tx1">
              <a:lumMod val="65000"/>
              <a:lumOff val="35000"/>
            </a:schemeClr>
          </a:solidFill>
        </p:spPr>
        <p:txBody>
          <a:bodyPr>
            <a:spAutoFit/>
          </a:bodyPr>
          <a:lstStyle/>
          <a:p>
            <a:pPr>
              <a:defRPr/>
            </a:pPr>
            <a:r>
              <a:rPr lang="de-DE" sz="6000" dirty="0"/>
              <a:t>Christentum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2289"/>
                                        </p:tgtEl>
                                        <p:attrNameLst>
                                          <p:attrName>style.visibility</p:attrName>
                                        </p:attrNameLst>
                                      </p:cBhvr>
                                      <p:to>
                                        <p:strVal val="visible"/>
                                      </p:to>
                                    </p:set>
                                    <p:animEffect transition="in" filter="fade">
                                      <p:cBhvr>
                                        <p:cTn id="7" dur="3000"/>
                                        <p:tgtEl>
                                          <p:spTgt spid="182289"/>
                                        </p:tgtEl>
                                      </p:cBhvr>
                                    </p:animEffect>
                                    <p:anim calcmode="lin" valueType="num">
                                      <p:cBhvr>
                                        <p:cTn id="8" dur="3000" fill="hold"/>
                                        <p:tgtEl>
                                          <p:spTgt spid="182289"/>
                                        </p:tgtEl>
                                        <p:attrNameLst>
                                          <p:attrName>style.rotation</p:attrName>
                                        </p:attrNameLst>
                                      </p:cBhvr>
                                      <p:tavLst>
                                        <p:tav tm="0">
                                          <p:val>
                                            <p:fltVal val="720"/>
                                          </p:val>
                                        </p:tav>
                                        <p:tav tm="100000">
                                          <p:val>
                                            <p:fltVal val="0"/>
                                          </p:val>
                                        </p:tav>
                                      </p:tavLst>
                                    </p:anim>
                                    <p:anim calcmode="lin" valueType="num">
                                      <p:cBhvr>
                                        <p:cTn id="9" dur="3000" fill="hold"/>
                                        <p:tgtEl>
                                          <p:spTgt spid="182289"/>
                                        </p:tgtEl>
                                        <p:attrNameLst>
                                          <p:attrName>ppt_h</p:attrName>
                                        </p:attrNameLst>
                                      </p:cBhvr>
                                      <p:tavLst>
                                        <p:tav tm="0">
                                          <p:val>
                                            <p:fltVal val="0"/>
                                          </p:val>
                                        </p:tav>
                                        <p:tav tm="100000">
                                          <p:val>
                                            <p:strVal val="#ppt_h"/>
                                          </p:val>
                                        </p:tav>
                                      </p:tavLst>
                                    </p:anim>
                                    <p:anim calcmode="lin" valueType="num">
                                      <p:cBhvr>
                                        <p:cTn id="10" dur="3000" fill="hold"/>
                                        <p:tgtEl>
                                          <p:spTgt spid="18228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5450" y="407988"/>
            <a:ext cx="8261350" cy="1039812"/>
          </a:xfrm>
        </p:spPr>
        <p:txBody>
          <a:bodyPr/>
          <a:lstStyle/>
          <a:p>
            <a:pPr eaLnBrk="1" hangingPunct="1">
              <a:defRPr/>
            </a:pPr>
            <a:r>
              <a:rPr lang="de-DE" altLang="de-DE" dirty="0" smtClean="0">
                <a:solidFill>
                  <a:srgbClr val="C00000"/>
                </a:solidFill>
                <a:effectLst>
                  <a:outerShdw blurRad="38100" dist="38100" dir="2700000" algn="tl">
                    <a:srgbClr val="000000">
                      <a:alpha val="43137"/>
                    </a:srgbClr>
                  </a:outerShdw>
                </a:effectLst>
              </a:rPr>
              <a:t>Vom Einzeller zum Menschen?</a:t>
            </a:r>
            <a:endParaRPr lang="de-DE" altLang="de-DE" dirty="0" smtClean="0">
              <a:solidFill>
                <a:srgbClr val="C00000"/>
              </a:solidFill>
            </a:endParaRPr>
          </a:p>
        </p:txBody>
      </p:sp>
      <p:sp>
        <p:nvSpPr>
          <p:cNvPr id="48131" name="Rectangle 3"/>
          <p:cNvSpPr>
            <a:spLocks noGrp="1" noChangeArrowheads="1"/>
          </p:cNvSpPr>
          <p:nvPr>
            <p:ph type="body" sz="half" idx="2"/>
          </p:nvPr>
        </p:nvSpPr>
        <p:spPr>
          <a:xfrm>
            <a:off x="4608513" y="2038350"/>
            <a:ext cx="4316412" cy="4525963"/>
          </a:xfrm>
        </p:spPr>
        <p:txBody>
          <a:bodyPr/>
          <a:lstStyle/>
          <a:p>
            <a:pPr eaLnBrk="1" hangingPunct="1">
              <a:defRPr/>
            </a:pPr>
            <a:r>
              <a:rPr lang="de-CH" altLang="de-DE" dirty="0" smtClean="0">
                <a:solidFill>
                  <a:schemeClr val="tx1"/>
                </a:solidFill>
                <a:effectLst>
                  <a:outerShdw blurRad="38100" dist="38100" dir="2700000" algn="tl">
                    <a:srgbClr val="000000">
                      <a:alpha val="43137"/>
                    </a:srgbClr>
                  </a:outerShdw>
                </a:effectLst>
              </a:rPr>
              <a:t>Ist Resistenz gegen Antibiotika nicht ein Beispiel für Evolution?</a:t>
            </a:r>
          </a:p>
          <a:p>
            <a:pPr eaLnBrk="1" hangingPunct="1">
              <a:defRPr/>
            </a:pPr>
            <a:r>
              <a:rPr lang="de-CH" altLang="de-DE" dirty="0" smtClean="0">
                <a:solidFill>
                  <a:schemeClr val="tx1"/>
                </a:solidFill>
                <a:effectLst>
                  <a:outerShdw blurRad="38100" dist="38100" dir="2700000" algn="tl">
                    <a:srgbClr val="000000">
                      <a:alpha val="43137"/>
                    </a:srgbClr>
                  </a:outerShdw>
                </a:effectLst>
              </a:rPr>
              <a:t>Nein!</a:t>
            </a:r>
          </a:p>
          <a:p>
            <a:pPr eaLnBrk="1" hangingPunct="1">
              <a:defRPr/>
            </a:pPr>
            <a:r>
              <a:rPr lang="de-CH" altLang="de-DE" dirty="0" smtClean="0">
                <a:solidFill>
                  <a:schemeClr val="tx1"/>
                </a:solidFill>
                <a:effectLst>
                  <a:outerShdw blurRad="38100" dist="38100" dir="2700000" algn="tl">
                    <a:srgbClr val="000000">
                      <a:alpha val="43137"/>
                    </a:srgbClr>
                  </a:outerShdw>
                </a:effectLst>
              </a:rPr>
              <a:t>2 Beispiele:</a:t>
            </a:r>
          </a:p>
          <a:p>
            <a:pPr lvl="1" eaLnBrk="1" hangingPunct="1">
              <a:buFontTx/>
              <a:buChar char="-"/>
              <a:defRPr/>
            </a:pPr>
            <a:r>
              <a:rPr lang="de-CH" altLang="de-DE" dirty="0" smtClean="0">
                <a:solidFill>
                  <a:schemeClr val="tx1"/>
                </a:solidFill>
                <a:effectLst>
                  <a:outerShdw blurRad="38100" dist="38100" dir="2700000" algn="tl">
                    <a:srgbClr val="000000">
                      <a:alpha val="43137"/>
                    </a:srgbClr>
                  </a:outerShdw>
                </a:effectLst>
              </a:rPr>
              <a:t>Verlust von Information</a:t>
            </a:r>
          </a:p>
          <a:p>
            <a:pPr lvl="1" eaLnBrk="1" hangingPunct="1">
              <a:buFontTx/>
              <a:buChar char="-"/>
              <a:defRPr/>
            </a:pPr>
            <a:r>
              <a:rPr lang="de-CH" altLang="de-DE" dirty="0" smtClean="0">
                <a:solidFill>
                  <a:schemeClr val="tx1"/>
                </a:solidFill>
                <a:effectLst>
                  <a:outerShdw blurRad="38100" dist="38100" dir="2700000" algn="tl">
                    <a:srgbClr val="000000">
                      <a:alpha val="43137"/>
                    </a:srgbClr>
                  </a:outerShdw>
                </a:effectLst>
              </a:rPr>
              <a:t>Infoübernahme von einem anderen Bakterium.</a:t>
            </a:r>
            <a:endParaRPr lang="de-DE" altLang="de-DE" dirty="0" smtClean="0">
              <a:solidFill>
                <a:schemeClr val="tx1"/>
              </a:solidFill>
              <a:effectLst>
                <a:outerShdw blurRad="38100" dist="38100" dir="2700000" algn="tl">
                  <a:srgbClr val="000000">
                    <a:alpha val="43137"/>
                  </a:srgbClr>
                </a:outerShdw>
              </a:effectLst>
            </a:endParaRPr>
          </a:p>
        </p:txBody>
      </p:sp>
      <p:pic>
        <p:nvPicPr>
          <p:cNvPr id="55300"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2038350"/>
            <a:ext cx="4284663" cy="3592513"/>
          </a:xfrm>
          <a:noFill/>
        </p:spPr>
      </p:pic>
      <p:sp>
        <p:nvSpPr>
          <p:cNvPr id="48133" name="Text Box 5"/>
          <p:cNvSpPr txBox="1">
            <a:spLocks noChangeArrowheads="1"/>
          </p:cNvSpPr>
          <p:nvPr/>
        </p:nvSpPr>
        <p:spPr bwMode="auto">
          <a:xfrm>
            <a:off x="377825" y="566578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Salmonellen</a:t>
            </a:r>
            <a:endParaRPr lang="de-DE" altLang="de-DE" dirty="0" smtClean="0">
              <a:effectLst>
                <a:outerShdw blurRad="38100" dist="38100" dir="2700000" algn="tl">
                  <a:srgbClr val="000000">
                    <a:alpha val="43137"/>
                  </a:srgbClr>
                </a:outerShdw>
              </a:effectLst>
            </a:endParaRPr>
          </a:p>
        </p:txBody>
      </p:sp>
      <p:sp>
        <p:nvSpPr>
          <p:cNvPr id="55302" name="Text Box 6"/>
          <p:cNvSpPr txBox="1">
            <a:spLocks noChangeArrowheads="1"/>
          </p:cNvSpPr>
          <p:nvPr/>
        </p:nvSpPr>
        <p:spPr bwMode="auto">
          <a:xfrm>
            <a:off x="347663" y="1758950"/>
            <a:ext cx="203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p:txBody>
          <a:bodyPr/>
          <a:lstStyle/>
          <a:p>
            <a:pPr eaLnBrk="1" hangingPunct="1">
              <a:defRPr/>
            </a:pPr>
            <a:r>
              <a:rPr lang="de-DE" altLang="de-DE" dirty="0" smtClean="0">
                <a:solidFill>
                  <a:srgbClr val="C00000"/>
                </a:solidFill>
                <a:effectLst>
                  <a:outerShdw blurRad="38100" dist="38100" dir="2700000" algn="tl">
                    <a:srgbClr val="000000">
                      <a:alpha val="43137"/>
                    </a:srgbClr>
                  </a:outerShdw>
                </a:effectLst>
              </a:rPr>
              <a:t>Vom Einzeller zum Menschen?</a:t>
            </a:r>
            <a:endParaRPr lang="de-DE" altLang="de-DE" dirty="0" smtClean="0">
              <a:solidFill>
                <a:srgbClr val="C00000"/>
              </a:solidFill>
            </a:endParaRPr>
          </a:p>
        </p:txBody>
      </p:sp>
      <p:sp>
        <p:nvSpPr>
          <p:cNvPr id="47107" name="Rectangle 9"/>
          <p:cNvSpPr>
            <a:spLocks noGrp="1" noChangeArrowheads="1"/>
          </p:cNvSpPr>
          <p:nvPr>
            <p:ph type="body" sz="half" idx="2"/>
          </p:nvPr>
        </p:nvSpPr>
        <p:spPr>
          <a:xfrm>
            <a:off x="4648200" y="2038350"/>
            <a:ext cx="4038600" cy="4924425"/>
          </a:xfrm>
        </p:spPr>
        <p:txBody>
          <a:bodyPr/>
          <a:lstStyle/>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Bakterien haben Generationszeiten von ca. 20 Min.</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26‘280 Generationen pro Jahr</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In 10 Jahren: 262‘800 Generationen</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Es konnte nie eine Bildung neuer Organe beobachtet werden!</a:t>
            </a:r>
          </a:p>
          <a:p>
            <a:pPr eaLnBrk="1" hangingPunct="1">
              <a:lnSpc>
                <a:spcPct val="90000"/>
              </a:lnSpc>
              <a:buFontTx/>
              <a:buNone/>
              <a:defRPr/>
            </a:pPr>
            <a:r>
              <a:rPr lang="de-CH" altLang="de-DE" dirty="0" smtClean="0">
                <a:solidFill>
                  <a:schemeClr val="tx1"/>
                </a:solidFill>
                <a:effectLst>
                  <a:outerShdw blurRad="38100" dist="38100" dir="2700000" algn="tl">
                    <a:srgbClr val="000000">
                      <a:alpha val="43137"/>
                    </a:srgbClr>
                  </a:outerShdw>
                </a:effectLst>
                <a:sym typeface="Wingdings" panose="05000000000000000000" pitchFamily="2" charset="2"/>
              </a:rPr>
              <a:t> Beobachtung zeigt: Es gibt keine Evolution!</a:t>
            </a:r>
            <a:endParaRPr lang="de-CH" altLang="de-DE" dirty="0" smtClean="0">
              <a:solidFill>
                <a:schemeClr val="tx1"/>
              </a:solidFill>
              <a:effectLst>
                <a:outerShdw blurRad="38100" dist="38100" dir="2700000" algn="tl">
                  <a:srgbClr val="000000">
                    <a:alpha val="43137"/>
                  </a:srgbClr>
                </a:outerShdw>
              </a:effectLst>
            </a:endParaRPr>
          </a:p>
          <a:p>
            <a:pPr eaLnBrk="1" hangingPunct="1">
              <a:lnSpc>
                <a:spcPct val="90000"/>
              </a:lnSpc>
              <a:buFontTx/>
              <a:buNone/>
              <a:defRPr/>
            </a:pPr>
            <a:r>
              <a:rPr lang="de-CH" altLang="de-DE" sz="2000" dirty="0" smtClean="0">
                <a:solidFill>
                  <a:schemeClr val="tx1"/>
                </a:solidFill>
                <a:effectLst>
                  <a:outerShdw blurRad="38100" dist="38100" dir="2700000" algn="tl">
                    <a:srgbClr val="000000">
                      <a:alpha val="43137"/>
                    </a:srgbClr>
                  </a:outerShdw>
                </a:effectLst>
              </a:rPr>
              <a:t> </a:t>
            </a:r>
            <a:endParaRPr lang="de-DE" altLang="de-DE" sz="2000" dirty="0" smtClean="0">
              <a:solidFill>
                <a:schemeClr val="tx1"/>
              </a:solidFill>
              <a:effectLst>
                <a:outerShdw blurRad="38100" dist="38100" dir="2700000" algn="tl">
                  <a:srgbClr val="000000">
                    <a:alpha val="43137"/>
                  </a:srgbClr>
                </a:outerShdw>
              </a:effectLst>
            </a:endParaRPr>
          </a:p>
        </p:txBody>
      </p:sp>
      <p:sp>
        <p:nvSpPr>
          <p:cNvPr id="56324" name="Text Box 14"/>
          <p:cNvSpPr txBox="1">
            <a:spLocks noChangeArrowheads="1"/>
          </p:cNvSpPr>
          <p:nvPr/>
        </p:nvSpPr>
        <p:spPr bwMode="auto">
          <a:xfrm>
            <a:off x="519113" y="1387475"/>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FB</a:t>
            </a:r>
            <a:endParaRPr lang="de-DE" altLang="de-DE" sz="1000">
              <a:solidFill>
                <a:schemeClr val="bg1"/>
              </a:solidFill>
              <a:latin typeface="Arial" panose="020B0604020202020204" pitchFamily="34" charset="0"/>
            </a:endParaRPr>
          </a:p>
        </p:txBody>
      </p:sp>
      <p:sp>
        <p:nvSpPr>
          <p:cNvPr id="11" name="Text Box 7"/>
          <p:cNvSpPr txBox="1">
            <a:spLocks noChangeArrowheads="1"/>
          </p:cNvSpPr>
          <p:nvPr/>
        </p:nvSpPr>
        <p:spPr bwMode="auto">
          <a:xfrm>
            <a:off x="692150" y="5732463"/>
            <a:ext cx="26257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Nach Evolutionslehre:</a:t>
            </a:r>
          </a:p>
          <a:p>
            <a:pPr eaLnBrk="1" hangingPunct="1">
              <a:defRPr/>
            </a:pPr>
            <a:r>
              <a:rPr lang="de-CH" altLang="de-DE" dirty="0" smtClean="0">
                <a:effectLst>
                  <a:outerShdw blurRad="38100" dist="38100" dir="2700000" algn="tl">
                    <a:srgbClr val="000000">
                      <a:alpha val="43137"/>
                    </a:srgbClr>
                  </a:outerShdw>
                </a:effectLst>
              </a:rPr>
              <a:t>100‘000 Generationen:</a:t>
            </a:r>
          </a:p>
          <a:p>
            <a:pPr eaLnBrk="1" hangingPunct="1">
              <a:defRPr/>
            </a:pPr>
            <a:r>
              <a:rPr lang="de-CH" altLang="de-DE" dirty="0" smtClean="0">
                <a:effectLst>
                  <a:outerShdw blurRad="38100" dist="38100" dir="2700000" algn="tl">
                    <a:srgbClr val="000000">
                      <a:alpha val="43137"/>
                    </a:srgbClr>
                  </a:outerShdw>
                </a:effectLst>
              </a:rPr>
              <a:t>vom Tier </a:t>
            </a:r>
            <a:r>
              <a:rPr lang="de-CH" altLang="de-DE" dirty="0" smtClean="0">
                <a:effectLst>
                  <a:outerShdw blurRad="38100" dist="38100" dir="2700000" algn="tl">
                    <a:srgbClr val="000000">
                      <a:alpha val="43137"/>
                    </a:srgbClr>
                  </a:outerShdw>
                </a:effectLst>
                <a:sym typeface="Wingdings" panose="05000000000000000000" pitchFamily="2" charset="2"/>
              </a:rPr>
              <a:t> </a:t>
            </a:r>
            <a:r>
              <a:rPr lang="de-CH" altLang="de-DE" dirty="0" smtClean="0">
                <a:effectLst>
                  <a:outerShdw blurRad="38100" dist="38100" dir="2700000" algn="tl">
                    <a:srgbClr val="000000">
                      <a:alpha val="43137"/>
                    </a:srgbClr>
                  </a:outerShdw>
                </a:effectLst>
              </a:rPr>
              <a:t>Menschen</a:t>
            </a:r>
            <a:endParaRPr lang="de-DE" altLang="de-DE" dirty="0" smtClean="0">
              <a:effectLst>
                <a:outerShdw blurRad="38100" dist="38100" dir="2700000" algn="tl">
                  <a:srgbClr val="000000">
                    <a:alpha val="43137"/>
                  </a:srgbClr>
                </a:outerShdw>
              </a:effectLst>
            </a:endParaRPr>
          </a:p>
        </p:txBody>
      </p:sp>
      <p:pic>
        <p:nvPicPr>
          <p:cNvPr id="12" name="Picture 6" descr="File:Pongo pygmaeus (orangut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68488"/>
            <a:ext cx="2341563" cy="37496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13"/>
          <p:cNvSpPr txBox="1">
            <a:spLocks noChangeArrowheads="1"/>
          </p:cNvSpPr>
          <p:nvPr/>
        </p:nvSpPr>
        <p:spPr bwMode="auto">
          <a:xfrm>
            <a:off x="1358900" y="1631950"/>
            <a:ext cx="2430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fr-FR" sz="1200">
                <a:solidFill>
                  <a:schemeClr val="tx1"/>
                </a:solidFill>
                <a:latin typeface="Tahoma" panose="020B0604030504040204" pitchFamily="34" charset="0"/>
              </a:rPr>
              <a:t>Malene Thyssen GNU 1.2 or later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5450" y="407988"/>
            <a:ext cx="8261350" cy="1039812"/>
          </a:xfrm>
        </p:spPr>
        <p:txBody>
          <a:bodyPr/>
          <a:lstStyle/>
          <a:p>
            <a:pPr eaLnBrk="1" hangingPunct="1">
              <a:defRPr/>
            </a:pPr>
            <a:r>
              <a:rPr lang="de-DE" altLang="de-DE" dirty="0" smtClean="0">
                <a:solidFill>
                  <a:srgbClr val="C00000"/>
                </a:solidFill>
                <a:effectLst>
                  <a:outerShdw blurRad="38100" dist="38100" dir="2700000" algn="tl">
                    <a:srgbClr val="000000">
                      <a:alpha val="43137"/>
                    </a:srgbClr>
                  </a:outerShdw>
                </a:effectLst>
              </a:rPr>
              <a:t>Vom Einzeller zum Menschen?</a:t>
            </a:r>
            <a:endParaRPr lang="de-DE" altLang="de-DE" dirty="0" smtClean="0">
              <a:solidFill>
                <a:srgbClr val="C00000"/>
              </a:solidFill>
            </a:endParaRPr>
          </a:p>
        </p:txBody>
      </p:sp>
      <p:sp>
        <p:nvSpPr>
          <p:cNvPr id="48131" name="Rectangle 3"/>
          <p:cNvSpPr>
            <a:spLocks noGrp="1" noChangeArrowheads="1"/>
          </p:cNvSpPr>
          <p:nvPr>
            <p:ph type="body" sz="half" idx="2"/>
          </p:nvPr>
        </p:nvSpPr>
        <p:spPr>
          <a:xfrm>
            <a:off x="4619625" y="1911350"/>
            <a:ext cx="4316413" cy="4525963"/>
          </a:xfrm>
        </p:spPr>
        <p:txBody>
          <a:bodyPr/>
          <a:lstStyle/>
          <a:p>
            <a:pPr eaLnBrk="1" hangingPunct="1">
              <a:defRPr/>
            </a:pPr>
            <a:r>
              <a:rPr lang="de-DE" dirty="0" smtClean="0">
                <a:solidFill>
                  <a:schemeClr val="tx1"/>
                </a:solidFill>
                <a:effectLst>
                  <a:outerShdw blurRad="38100" dist="38100" dir="2700000" algn="tl">
                    <a:srgbClr val="000000">
                      <a:alpha val="43137"/>
                    </a:srgbClr>
                  </a:outerShdw>
                </a:effectLst>
              </a:rPr>
              <a:t>In ca.19 </a:t>
            </a:r>
            <a:r>
              <a:rPr lang="de-DE" dirty="0">
                <a:solidFill>
                  <a:schemeClr val="tx1"/>
                </a:solidFill>
                <a:effectLst>
                  <a:outerShdw blurRad="38100" dist="38100" dir="2700000" algn="tl">
                    <a:srgbClr val="000000">
                      <a:alpha val="43137"/>
                    </a:srgbClr>
                  </a:outerShdw>
                </a:effectLst>
              </a:rPr>
              <a:t>Millionen wissenschaftlichen </a:t>
            </a:r>
            <a:r>
              <a:rPr lang="de-DE" dirty="0" smtClean="0">
                <a:solidFill>
                  <a:schemeClr val="tx1"/>
                </a:solidFill>
                <a:effectLst>
                  <a:outerShdw blurRad="38100" dist="38100" dir="2700000" algn="tl">
                    <a:srgbClr val="000000">
                      <a:alpha val="43137"/>
                    </a:srgbClr>
                  </a:outerShdw>
                </a:effectLst>
              </a:rPr>
              <a:t>Arbeiten: 453'732 dokumentierte Mutationen. 186 = vorteilhaft. Keine einzige Mutation mit  </a:t>
            </a:r>
            <a:r>
              <a:rPr lang="de-DE" dirty="0">
                <a:solidFill>
                  <a:schemeClr val="tx1"/>
                </a:solidFill>
                <a:effectLst>
                  <a:outerShdw blurRad="38100" dist="38100" dir="2700000" algn="tl">
                    <a:srgbClr val="000000">
                      <a:alpha val="43137"/>
                    </a:srgbClr>
                  </a:outerShdw>
                </a:effectLst>
              </a:rPr>
              <a:t>Zunahme von genetischer </a:t>
            </a:r>
            <a:r>
              <a:rPr lang="de-DE" dirty="0" smtClean="0">
                <a:solidFill>
                  <a:schemeClr val="tx1"/>
                </a:solidFill>
                <a:effectLst>
                  <a:outerShdw blurRad="38100" dist="38100" dir="2700000" algn="tl">
                    <a:srgbClr val="000000">
                      <a:alpha val="43137"/>
                    </a:srgbClr>
                  </a:outerShdw>
                </a:effectLst>
              </a:rPr>
              <a:t>Information!</a:t>
            </a:r>
            <a:endParaRPr lang="de-DE" altLang="de-DE" dirty="0" smtClean="0">
              <a:solidFill>
                <a:schemeClr val="tx1"/>
              </a:solidFill>
              <a:effectLst>
                <a:outerShdw blurRad="38100" dist="38100" dir="2700000" algn="tl">
                  <a:srgbClr val="000000">
                    <a:alpha val="43137"/>
                  </a:srgbClr>
                </a:outerShdw>
              </a:effectLst>
            </a:endParaRPr>
          </a:p>
        </p:txBody>
      </p:sp>
      <p:pic>
        <p:nvPicPr>
          <p:cNvPr id="57348"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2038350"/>
            <a:ext cx="4284663" cy="3592513"/>
          </a:xfrm>
          <a:noFill/>
        </p:spPr>
      </p:pic>
      <p:sp>
        <p:nvSpPr>
          <p:cNvPr id="48133" name="Text Box 5"/>
          <p:cNvSpPr txBox="1">
            <a:spLocks noChangeArrowheads="1"/>
          </p:cNvSpPr>
          <p:nvPr/>
        </p:nvSpPr>
        <p:spPr bwMode="auto">
          <a:xfrm>
            <a:off x="377825" y="566578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Salmonellen</a:t>
            </a:r>
            <a:endParaRPr lang="de-DE" altLang="de-DE" dirty="0" smtClean="0">
              <a:effectLst>
                <a:outerShdw blurRad="38100" dist="38100" dir="2700000" algn="tl">
                  <a:srgbClr val="000000">
                    <a:alpha val="43137"/>
                  </a:srgbClr>
                </a:outerShdw>
              </a:effectLst>
            </a:endParaRPr>
          </a:p>
        </p:txBody>
      </p:sp>
      <p:sp>
        <p:nvSpPr>
          <p:cNvPr id="57350" name="Text Box 6"/>
          <p:cNvSpPr txBox="1">
            <a:spLocks noChangeArrowheads="1"/>
          </p:cNvSpPr>
          <p:nvPr/>
        </p:nvSpPr>
        <p:spPr bwMode="auto">
          <a:xfrm>
            <a:off x="347663" y="1758950"/>
            <a:ext cx="203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sp>
        <p:nvSpPr>
          <p:cNvPr id="57351" name="Textfeld 1"/>
          <p:cNvSpPr txBox="1">
            <a:spLocks noChangeArrowheads="1"/>
          </p:cNvSpPr>
          <p:nvPr/>
        </p:nvSpPr>
        <p:spPr bwMode="auto">
          <a:xfrm>
            <a:off x="309563" y="6032500"/>
            <a:ext cx="90185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de-DE" sz="1500"/>
              <a:t>Gerald R. Bergman, Darwinism and the Deterioration </a:t>
            </a:r>
          </a:p>
          <a:p>
            <a:r>
              <a:rPr lang="en-US" altLang="de-DE" sz="1500"/>
              <a:t>of the Genome, CRSQ 42/2, September 2005, S. 110–112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450" y="407988"/>
            <a:ext cx="8261350" cy="1039812"/>
          </a:xfrm>
        </p:spPr>
        <p:txBody>
          <a:bodyPr/>
          <a:lstStyle/>
          <a:p>
            <a:pPr>
              <a:defRPr/>
            </a:pPr>
            <a:r>
              <a:rPr lang="fr-FR" sz="6000" dirty="0" smtClean="0">
                <a:solidFill>
                  <a:srgbClr val="C00000"/>
                </a:solidFill>
                <a:effectLst>
                  <a:outerShdw blurRad="38100" dist="38100" dir="2700000" algn="tl">
                    <a:srgbClr val="000000">
                      <a:alpha val="43137"/>
                    </a:srgbClr>
                  </a:outerShdw>
                </a:effectLst>
              </a:rPr>
              <a:t>Bibel</a:t>
            </a:r>
            <a:endParaRPr lang="de-DE" sz="6000" dirty="0">
              <a:solidFill>
                <a:srgbClr val="C00000"/>
              </a:solidFill>
            </a:endParaRPr>
          </a:p>
        </p:txBody>
      </p:sp>
      <p:pic>
        <p:nvPicPr>
          <p:cNvPr id="58371"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205038"/>
            <a:ext cx="49942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fr-FR" sz="6000" dirty="0" smtClean="0">
                <a:solidFill>
                  <a:srgbClr val="C00000"/>
                </a:solidFill>
                <a:effectLst>
                  <a:outerShdw blurRad="38100" dist="38100" dir="2700000" algn="tl">
                    <a:srgbClr val="000000">
                      <a:alpha val="43137"/>
                    </a:srgbClr>
                  </a:outerShdw>
                </a:effectLst>
              </a:rPr>
              <a:t>Bibel</a:t>
            </a:r>
            <a:endParaRPr lang="fr-FR" sz="6000" dirty="0">
              <a:solidFill>
                <a:srgbClr val="C00000"/>
              </a:solidFill>
              <a:effectLst>
                <a:outerShdw blurRad="38100" dist="38100" dir="2700000" algn="tl">
                  <a:srgbClr val="000000">
                    <a:alpha val="43137"/>
                  </a:srgbClr>
                </a:outerShdw>
              </a:effectLst>
            </a:endParaRPr>
          </a:p>
        </p:txBody>
      </p:sp>
      <p:pic>
        <p:nvPicPr>
          <p:cNvPr id="4" name="Picture 2" descr="Image:Earth Eastern Hemisphe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84313"/>
            <a:ext cx="4248150" cy="4248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2339975" y="5805488"/>
            <a:ext cx="4248150" cy="708025"/>
          </a:xfrm>
          <a:prstGeom prst="rect">
            <a:avLst/>
          </a:prstGeom>
          <a:noFill/>
        </p:spPr>
        <p:txBody>
          <a:bodyPr>
            <a:spAutoFit/>
          </a:bodyPr>
          <a:lstStyle/>
          <a:p>
            <a:pPr algn="ctr">
              <a:defRPr/>
            </a:pPr>
            <a:r>
              <a:rPr lang="fr-FR" sz="2000" dirty="0">
                <a:effectLst>
                  <a:outerShdw blurRad="38100" dist="38100" dir="2700000" algn="tl">
                    <a:srgbClr val="000000">
                      <a:alpha val="43137"/>
                    </a:srgbClr>
                  </a:outerShdw>
                </a:effectLst>
              </a:rPr>
              <a:t>Genesis 1,1: Im </a:t>
            </a:r>
            <a:r>
              <a:rPr lang="fr-FR" sz="2000" dirty="0" err="1">
                <a:effectLst>
                  <a:outerShdw blurRad="38100" dist="38100" dir="2700000" algn="tl">
                    <a:srgbClr val="000000">
                      <a:alpha val="43137"/>
                    </a:srgbClr>
                  </a:outerShdw>
                </a:effectLst>
              </a:rPr>
              <a:t>Anfang</a:t>
            </a:r>
            <a:r>
              <a:rPr lang="fr-FR" sz="2000" dirty="0">
                <a:effectLst>
                  <a:outerShdw blurRad="38100" dist="38100" dir="2700000" algn="tl">
                    <a:srgbClr val="000000">
                      <a:alpha val="43137"/>
                    </a:srgbClr>
                  </a:outerShdw>
                </a:effectLst>
              </a:rPr>
              <a:t> </a:t>
            </a:r>
            <a:r>
              <a:rPr lang="fr-FR" sz="2000" dirty="0" err="1">
                <a:effectLst>
                  <a:outerShdw blurRad="38100" dist="38100" dir="2700000" algn="tl">
                    <a:srgbClr val="000000">
                      <a:alpha val="43137"/>
                    </a:srgbClr>
                  </a:outerShdw>
                </a:effectLst>
              </a:rPr>
              <a:t>schuf</a:t>
            </a:r>
            <a:r>
              <a:rPr lang="fr-FR" sz="2000" dirty="0">
                <a:effectLst>
                  <a:outerShdw blurRad="38100" dist="38100" dir="2700000" algn="tl">
                    <a:srgbClr val="000000">
                      <a:alpha val="43137"/>
                    </a:srgbClr>
                  </a:outerShdw>
                </a:effectLst>
              </a:rPr>
              <a:t> </a:t>
            </a:r>
            <a:r>
              <a:rPr lang="fr-FR" sz="2000" dirty="0" err="1">
                <a:effectLst>
                  <a:outerShdw blurRad="38100" dist="38100" dir="2700000" algn="tl">
                    <a:srgbClr val="000000">
                      <a:alpha val="43137"/>
                    </a:srgbClr>
                  </a:outerShdw>
                </a:effectLst>
              </a:rPr>
              <a:t>Gott</a:t>
            </a:r>
            <a:r>
              <a:rPr lang="fr-FR" sz="2000" dirty="0">
                <a:effectLst>
                  <a:outerShdw blurRad="38100" dist="38100" dir="2700000" algn="tl">
                    <a:srgbClr val="000000">
                      <a:alpha val="43137"/>
                    </a:srgbClr>
                  </a:outerShdw>
                </a:effectLst>
              </a:rPr>
              <a:t> den </a:t>
            </a:r>
            <a:r>
              <a:rPr lang="fr-FR" sz="2000" dirty="0" err="1">
                <a:effectLst>
                  <a:outerShdw blurRad="38100" dist="38100" dir="2700000" algn="tl">
                    <a:srgbClr val="000000">
                      <a:alpha val="43137"/>
                    </a:srgbClr>
                  </a:outerShdw>
                </a:effectLst>
              </a:rPr>
              <a:t>Himmel</a:t>
            </a:r>
            <a:r>
              <a:rPr lang="fr-FR" sz="2000" dirty="0">
                <a:effectLst>
                  <a:outerShdw blurRad="38100" dist="38100" dir="2700000" algn="tl">
                    <a:srgbClr val="000000">
                      <a:alpha val="43137"/>
                    </a:srgbClr>
                  </a:outerShdw>
                </a:effectLst>
              </a:rPr>
              <a:t> und die </a:t>
            </a:r>
            <a:r>
              <a:rPr lang="fr-FR" sz="2000" dirty="0" err="1">
                <a:effectLst>
                  <a:outerShdw blurRad="38100" dist="38100" dir="2700000" algn="tl">
                    <a:srgbClr val="000000">
                      <a:alpha val="43137"/>
                    </a:srgbClr>
                  </a:outerShdw>
                </a:effectLst>
              </a:rPr>
              <a:t>Erde</a:t>
            </a:r>
            <a:r>
              <a:rPr lang="fr-FR" sz="2000" dirty="0">
                <a:effectLst>
                  <a:outerShdw blurRad="38100" dist="38100" dir="2700000" algn="tl">
                    <a:srgbClr val="000000">
                      <a:alpha val="43137"/>
                    </a:srgbClr>
                  </a:outerShdw>
                </a:effectLst>
              </a:rPr>
              <a:t>.</a:t>
            </a:r>
            <a:endParaRPr lang="fr-FR" sz="2000" dirty="0">
              <a:solidFill>
                <a:srgbClr val="FFFF00"/>
              </a:solidFill>
              <a:effectLst>
                <a:outerShdw blurRad="38100" dist="38100" dir="2700000" algn="tl">
                  <a:srgbClr val="000000">
                    <a:alpha val="43137"/>
                  </a:srgbClr>
                </a:outerShdw>
              </a:effectLst>
            </a:endParaRPr>
          </a:p>
        </p:txBody>
      </p:sp>
      <p:pic>
        <p:nvPicPr>
          <p:cNvPr id="7" name="Titel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9725"/>
            <a:ext cx="9113838" cy="2151063"/>
          </a:xfrm>
          <a:prstGeom prst="rect">
            <a:avLst/>
          </a:prstGeom>
          <a:noFill/>
          <a:extLst>
            <a:ext uri="{909E8E84-426E-40DD-AFC4-6F175D3DCCD1}">
              <a14:hiddenFill xmlns:a14="http://schemas.microsoft.com/office/drawing/2010/main">
                <a:solidFill>
                  <a:srgbClr val="FFFFFF"/>
                </a:solidFill>
              </a14:hiddenFill>
            </a:ext>
          </a:extLst>
        </p:spPr>
      </p:pic>
      <p:sp>
        <p:nvSpPr>
          <p:cNvPr id="59398" name="Text Box 7"/>
          <p:cNvSpPr txBox="1">
            <a:spLocks noChangeArrowheads="1"/>
          </p:cNvSpPr>
          <p:nvPr/>
        </p:nvSpPr>
        <p:spPr bwMode="auto">
          <a:xfrm>
            <a:off x="6059488" y="5487988"/>
            <a:ext cx="528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fr-FR" altLang="de-DE" sz="1000"/>
              <a:t>NASA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de-CH" altLang="de-DE" smtClean="0"/>
              <a:t>GNU FDL</a:t>
            </a:r>
            <a:endParaRPr lang="de-DE" altLang="de-DE" smtClean="0"/>
          </a:p>
        </p:txBody>
      </p:sp>
      <p:sp>
        <p:nvSpPr>
          <p:cNvPr id="60419" name="Rectangle 3"/>
          <p:cNvSpPr>
            <a:spLocks noGrp="1" noChangeArrowheads="1"/>
          </p:cNvSpPr>
          <p:nvPr>
            <p:ph type="body" idx="1"/>
          </p:nvPr>
        </p:nvSpPr>
        <p:spPr>
          <a:xfrm>
            <a:off x="457200" y="1600200"/>
            <a:ext cx="8686800" cy="4525963"/>
          </a:xfrm>
        </p:spPr>
        <p:txBody>
          <a:bodyPr/>
          <a:lstStyle/>
          <a:p>
            <a:pPr eaLnBrk="1" hangingPunct="1"/>
            <a:r>
              <a:rPr lang="de-DE" altLang="de-DE" smtClean="0"/>
              <a:t>Genaue Information zur Lizenz GNU FDL:</a:t>
            </a:r>
          </a:p>
          <a:p>
            <a:pPr eaLnBrk="1" hangingPunct="1"/>
            <a:r>
              <a:rPr lang="de-DE" altLang="de-DE" smtClean="0">
                <a:solidFill>
                  <a:srgbClr val="C00000"/>
                </a:solidFill>
                <a:hlinkClick r:id="rId2"/>
              </a:rPr>
              <a:t>http://en.wikipedia.org/wiki/Wikipedia:Text of_the_GNU_Free_Documentation_License</a:t>
            </a:r>
            <a:endParaRPr lang="de-DE" altLang="de-DE" smtClean="0">
              <a:solidFill>
                <a:srgbClr val="C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de-CH" altLang="de-DE" smtClean="0"/>
              <a:t>CCA </a:t>
            </a:r>
            <a:endParaRPr lang="de-DE" altLang="de-DE" smtClean="0"/>
          </a:p>
        </p:txBody>
      </p:sp>
      <p:sp>
        <p:nvSpPr>
          <p:cNvPr id="61443" name="Rectangle 3"/>
          <p:cNvSpPr>
            <a:spLocks noGrp="1" noChangeArrowheads="1"/>
          </p:cNvSpPr>
          <p:nvPr>
            <p:ph type="body" idx="1"/>
          </p:nvPr>
        </p:nvSpPr>
        <p:spPr>
          <a:xfrm>
            <a:off x="179388" y="1600200"/>
            <a:ext cx="8964612" cy="4525963"/>
          </a:xfrm>
        </p:spPr>
        <p:txBody>
          <a:bodyPr/>
          <a:lstStyle/>
          <a:p>
            <a:pPr eaLnBrk="1" hangingPunct="1"/>
            <a:r>
              <a:rPr lang="de-CH" altLang="de-DE" smtClean="0"/>
              <a:t>Genaue Information zur Lizenz Creative Commons:</a:t>
            </a:r>
          </a:p>
          <a:p>
            <a:pPr eaLnBrk="1" hangingPunct="1"/>
            <a:r>
              <a:rPr lang="de-DE" altLang="de-DE" smtClean="0">
                <a:solidFill>
                  <a:srgbClr val="C00000"/>
                </a:solidFill>
              </a:rPr>
              <a:t>http://en.wikipedia.org/wiki/Creative_Commons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CH" altLang="de-DE" smtClean="0"/>
              <a:t>FB</a:t>
            </a:r>
            <a:endParaRPr lang="de-DE" altLang="de-DE" smtClean="0"/>
          </a:p>
        </p:txBody>
      </p:sp>
      <p:sp>
        <p:nvSpPr>
          <p:cNvPr id="62467" name="Rectangle 3"/>
          <p:cNvSpPr>
            <a:spLocks noGrp="1" noChangeArrowheads="1"/>
          </p:cNvSpPr>
          <p:nvPr>
            <p:ph type="body" idx="1"/>
          </p:nvPr>
        </p:nvSpPr>
        <p:spPr/>
        <p:txBody>
          <a:bodyPr/>
          <a:lstStyle/>
          <a:p>
            <a:pPr eaLnBrk="1" hangingPunct="1"/>
            <a:r>
              <a:rPr lang="de-CH" altLang="de-DE" smtClean="0"/>
              <a:t>FB = Freies Bild ohne Urheberrecht</a:t>
            </a:r>
            <a:endParaRPr lang="de-DE" alt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450" y="407988"/>
            <a:ext cx="8261350" cy="1039812"/>
          </a:xfrm>
        </p:spPr>
        <p:txBody>
          <a:bodyPr>
            <a:normAutofit fontScale="90000"/>
          </a:bodyPr>
          <a:lstStyle/>
          <a:p>
            <a:pPr>
              <a:defRPr/>
            </a:pPr>
            <a:r>
              <a:rPr lang="de-DE" dirty="0" smtClean="0">
                <a:solidFill>
                  <a:srgbClr val="FF0000"/>
                </a:solidFill>
                <a:effectLst>
                  <a:outerShdw blurRad="38100" dist="38100" dir="2700000" algn="tl">
                    <a:srgbClr val="000000">
                      <a:alpha val="43137"/>
                    </a:srgbClr>
                  </a:outerShdw>
                </a:effectLst>
              </a:rPr>
              <a:t>Empirische Wissenschaft woher?</a:t>
            </a:r>
            <a:endParaRPr lang="de-DE" dirty="0">
              <a:solidFill>
                <a:srgbClr val="FF0000"/>
              </a:solidFill>
              <a:effectLst>
                <a:outerShdw blurRad="38100" dist="38100" dir="2700000" algn="tl">
                  <a:srgbClr val="000000">
                    <a:alpha val="43137"/>
                  </a:srgbClr>
                </a:outerShdw>
              </a:effectLst>
            </a:endParaRPr>
          </a:p>
        </p:txBody>
      </p:sp>
      <p:sp>
        <p:nvSpPr>
          <p:cNvPr id="4" name="Inhaltsplatzhalter 3"/>
          <p:cNvSpPr>
            <a:spLocks noGrp="1"/>
          </p:cNvSpPr>
          <p:nvPr>
            <p:ph sz="half" idx="2"/>
          </p:nvPr>
        </p:nvSpPr>
        <p:spPr>
          <a:xfrm>
            <a:off x="3348038" y="1646238"/>
            <a:ext cx="5338762" cy="4525962"/>
          </a:xfrm>
        </p:spPr>
        <p:txBody>
          <a:bodyPr>
            <a:normAutofit fontScale="85000" lnSpcReduction="20000"/>
          </a:bodyPr>
          <a:lstStyle/>
          <a:p>
            <a:pPr>
              <a:defRPr/>
            </a:pPr>
            <a:r>
              <a:rPr lang="de-DE" dirty="0" smtClean="0">
                <a:solidFill>
                  <a:srgbClr val="00B0F0"/>
                </a:solidFill>
                <a:effectLst>
                  <a:outerShdw blurRad="38100" dist="38100" dir="2700000" algn="tl">
                    <a:srgbClr val="000000">
                      <a:alpha val="43137"/>
                    </a:srgbClr>
                  </a:outerShdw>
                </a:effectLst>
              </a:rPr>
              <a:t>Robert </a:t>
            </a:r>
            <a:r>
              <a:rPr lang="de-DE" dirty="0" err="1" smtClean="0">
                <a:solidFill>
                  <a:srgbClr val="00B0F0"/>
                </a:solidFill>
                <a:effectLst>
                  <a:outerShdw blurRad="38100" dist="38100" dir="2700000" algn="tl">
                    <a:srgbClr val="000000">
                      <a:alpha val="43137"/>
                    </a:srgbClr>
                  </a:outerShdw>
                </a:effectLst>
              </a:rPr>
              <a:t>Grosseteste</a:t>
            </a:r>
            <a:r>
              <a:rPr lang="de-DE" dirty="0" smtClean="0">
                <a:solidFill>
                  <a:srgbClr val="00B0F0"/>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(Theologe und Forscher, ca. 1170-1253):  Vater der experimentellen Methode</a:t>
            </a:r>
          </a:p>
          <a:p>
            <a:pPr>
              <a:defRPr/>
            </a:pPr>
            <a:r>
              <a:rPr lang="de-DE" dirty="0" smtClean="0">
                <a:solidFill>
                  <a:srgbClr val="00B0F0"/>
                </a:solidFill>
                <a:effectLst>
                  <a:outerShdw blurRad="38100" dist="38100" dir="2700000" algn="tl">
                    <a:srgbClr val="000000">
                      <a:alpha val="43137"/>
                    </a:srgbClr>
                  </a:outerShdw>
                </a:effectLst>
              </a:rPr>
              <a:t>Roger Bacon</a:t>
            </a:r>
            <a:r>
              <a:rPr lang="de-DE" dirty="0" smtClean="0">
                <a:effectLst>
                  <a:outerShdw blurRad="38100" dist="38100" dir="2700000" algn="tl">
                    <a:srgbClr val="000000">
                      <a:alpha val="43137"/>
                    </a:srgbClr>
                  </a:outerShdw>
                </a:effectLst>
              </a:rPr>
              <a:t> (Mathematiker, Physiker, 1214-1294):  Alle Dinge müssen durch die Erfahrung verifiziert werden.</a:t>
            </a:r>
          </a:p>
          <a:p>
            <a:pPr>
              <a:defRPr/>
            </a:pPr>
            <a:r>
              <a:rPr lang="de-DE" dirty="0" smtClean="0">
                <a:effectLst>
                  <a:outerShdw blurRad="38100" dist="38100" dir="2700000" algn="tl">
                    <a:srgbClr val="000000">
                      <a:alpha val="43137"/>
                    </a:srgbClr>
                  </a:outerShdw>
                </a:effectLst>
              </a:rPr>
              <a:t>Befreiung von Platon und Aristoteles!</a:t>
            </a:r>
          </a:p>
          <a:p>
            <a:pPr>
              <a:defRPr/>
            </a:pPr>
            <a:r>
              <a:rPr lang="de-DE" dirty="0" smtClean="0">
                <a:effectLst>
                  <a:outerShdw blurRad="38100" dist="38100" dir="2700000" algn="tl">
                    <a:srgbClr val="000000">
                      <a:alpha val="43137"/>
                    </a:srgbClr>
                  </a:outerShdw>
                </a:effectLst>
                <a:sym typeface="Wingdings" pitchFamily="2" charset="2"/>
              </a:rPr>
              <a:t> Aufschwung der Naturwissenschaft der Renaissance (Astronomie, Physik)</a:t>
            </a:r>
            <a:endParaRPr lang="de-DE" dirty="0">
              <a:effectLst>
                <a:outerShdw blurRad="38100" dist="38100" dir="2700000" algn="tl">
                  <a:srgbClr val="000000">
                    <a:alpha val="43137"/>
                  </a:srgbClr>
                </a:outerShdw>
              </a:effectLst>
            </a:endParaRPr>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292893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feld 5"/>
          <p:cNvSpPr txBox="1">
            <a:spLocks noChangeArrowheads="1"/>
          </p:cNvSpPr>
          <p:nvPr/>
        </p:nvSpPr>
        <p:spPr bwMode="auto">
          <a:xfrm>
            <a:off x="2987675" y="1700213"/>
            <a:ext cx="33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de-DE" altLang="de-DE" sz="1000"/>
              <a:t>FB</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284663" y="2276475"/>
            <a:ext cx="4319587" cy="1200150"/>
          </a:xfrm>
          <a:prstGeom prst="rect">
            <a:avLst/>
          </a:prstGeom>
        </p:spPr>
        <p:txBody>
          <a:bodyPr>
            <a:spAutoFit/>
          </a:bodyPr>
          <a:lstStyle/>
          <a:p>
            <a:pPr eaLnBrk="1" hangingPunct="1">
              <a:defRPr/>
            </a:pPr>
            <a:r>
              <a:rPr lang="en-US" sz="2400" i="1" dirty="0" err="1">
                <a:effectLst>
                  <a:outerShdw blurRad="38100" dist="38100" dir="2700000" algn="tl">
                    <a:srgbClr val="000000">
                      <a:alpha val="43137"/>
                    </a:srgbClr>
                  </a:outerShdw>
                </a:effectLst>
              </a:rPr>
              <a:t>Gibt</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es</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Konflikte</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zwischen</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empirischen</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Fakten</a:t>
            </a:r>
            <a:r>
              <a:rPr lang="en-US" sz="2400" i="1" dirty="0">
                <a:effectLst>
                  <a:outerShdw blurRad="38100" dist="38100" dir="2700000" algn="tl">
                    <a:srgbClr val="000000">
                      <a:alpha val="43137"/>
                    </a:srgbClr>
                  </a:outerShdw>
                </a:effectLst>
              </a:rPr>
              <a:t> und der </a:t>
            </a:r>
            <a:r>
              <a:rPr lang="en-US" sz="2400" i="1" dirty="0" err="1">
                <a:effectLst>
                  <a:outerShdw blurRad="38100" dist="38100" dir="2700000" algn="tl">
                    <a:srgbClr val="000000">
                      <a:alpha val="43137"/>
                    </a:srgbClr>
                  </a:outerShdw>
                </a:effectLst>
              </a:rPr>
              <a:t>Evolutionslehre</a:t>
            </a:r>
            <a:r>
              <a:rPr lang="en-US" sz="2400" i="1" dirty="0">
                <a:effectLst>
                  <a:outerShdw blurRad="38100" dist="38100" dir="2700000" algn="tl">
                    <a:srgbClr val="000000">
                      <a:alpha val="43137"/>
                    </a:srgbClr>
                  </a:outerShdw>
                </a:effectLst>
              </a:rPr>
              <a:t>?</a:t>
            </a:r>
            <a:endParaRPr lang="de-DE" sz="2400" dirty="0">
              <a:effectLst>
                <a:outerShdw blurRad="38100" dist="38100" dir="2700000" algn="tl">
                  <a:srgbClr val="000000">
                    <a:alpha val="43137"/>
                  </a:srgbClr>
                </a:outerShdw>
              </a:effectLst>
            </a:endParaRPr>
          </a:p>
        </p:txBody>
      </p:sp>
      <p:sp>
        <p:nvSpPr>
          <p:cNvPr id="4" name="Rectangle 2"/>
          <p:cNvSpPr>
            <a:spLocks noGrp="1" noChangeArrowheads="1"/>
          </p:cNvSpPr>
          <p:nvPr>
            <p:ph type="title"/>
          </p:nvPr>
        </p:nvSpPr>
        <p:spPr>
          <a:xfrm>
            <a:off x="457200" y="274638"/>
            <a:ext cx="8229600" cy="1143000"/>
          </a:xfrm>
        </p:spPr>
        <p:txBody>
          <a:bodyPr/>
          <a:lstStyle/>
          <a:p>
            <a:pPr eaLnBrk="1" hangingPunct="1">
              <a:defRPr/>
            </a:pPr>
            <a:r>
              <a:rPr lang="de-DE" altLang="de-DE" b="1" dirty="0" err="1" smtClean="0">
                <a:solidFill>
                  <a:srgbClr val="FF0000"/>
                </a:solidFill>
                <a:effectLst>
                  <a:outerShdw blurRad="38100" dist="38100" dir="2700000" algn="tl">
                    <a:srgbClr val="000000">
                      <a:alpha val="43137"/>
                    </a:srgbClr>
                  </a:outerShdw>
                </a:effectLst>
              </a:rPr>
              <a:t>NaturWissenschaft</a:t>
            </a:r>
            <a:endParaRPr lang="de-DE" altLang="de-DE" b="1" dirty="0" smtClean="0">
              <a:solidFill>
                <a:srgbClr val="FF0000"/>
              </a:solidFill>
              <a:effectLst>
                <a:outerShdw blurRad="38100" dist="38100" dir="2700000" algn="tl">
                  <a:srgbClr val="000000">
                    <a:alpha val="43137"/>
                  </a:srgbClr>
                </a:outerShdw>
              </a:effectLst>
            </a:endParaRPr>
          </a:p>
        </p:txBody>
      </p:sp>
      <p:pic>
        <p:nvPicPr>
          <p:cNvPr id="15364"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74638" y="2205038"/>
            <a:ext cx="3871912" cy="3095625"/>
          </a:xfrm>
          <a:noFill/>
        </p:spPr>
      </p:pic>
      <p:sp>
        <p:nvSpPr>
          <p:cNvPr id="15365" name="Text Box 6"/>
          <p:cNvSpPr txBox="1">
            <a:spLocks noChangeArrowheads="1"/>
          </p:cNvSpPr>
          <p:nvPr/>
        </p:nvSpPr>
        <p:spPr bwMode="auto">
          <a:xfrm>
            <a:off x="274638" y="1927225"/>
            <a:ext cx="153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200">
                <a:solidFill>
                  <a:schemeClr val="tx1"/>
                </a:solidFill>
                <a:latin typeface="Arial" panose="020B0604020202020204" pitchFamily="34" charset="0"/>
              </a:rPr>
              <a:t>Xerxes 2K GNU 1.2</a:t>
            </a:r>
            <a:endParaRPr lang="de-DE" altLang="de-DE" sz="1200">
              <a:solidFill>
                <a:schemeClr val="tx1"/>
              </a:solidFill>
              <a:latin typeface="Arial" panose="020B0604020202020204" pitchFamily="34" charset="0"/>
            </a:endParaRPr>
          </a:p>
        </p:txBody>
      </p:sp>
      <p:sp>
        <p:nvSpPr>
          <p:cNvPr id="16390" name="Textfeld 2"/>
          <p:cNvSpPr txBox="1">
            <a:spLocks noChangeArrowheads="1"/>
          </p:cNvSpPr>
          <p:nvPr/>
        </p:nvSpPr>
        <p:spPr bwMode="auto">
          <a:xfrm>
            <a:off x="2205038" y="5791200"/>
            <a:ext cx="6135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r>
              <a:rPr lang="de-DE" altLang="de-DE" dirty="0" smtClean="0">
                <a:effectLst>
                  <a:outerShdw blurRad="38100" dist="38100" dir="2700000" algn="tl">
                    <a:srgbClr val="000000">
                      <a:alpha val="43137"/>
                    </a:srgbClr>
                  </a:outerShdw>
                </a:effectLst>
              </a:rPr>
              <a:t>Biologie, Physik, Astronomie, Chemie, Geowissenschaften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dirty="0" smtClean="0">
                <a:solidFill>
                  <a:srgbClr val="FF0000"/>
                </a:solidFill>
                <a:effectLst>
                  <a:outerShdw blurRad="38100" dist="38100" dir="2700000" algn="tl">
                    <a:srgbClr val="000000">
                      <a:alpha val="43137"/>
                    </a:srgbClr>
                  </a:outerShdw>
                </a:effectLst>
              </a:rPr>
              <a:t>Evolution = Empirische Wissenschaft!?</a:t>
            </a:r>
            <a:endParaRPr lang="de-DE" dirty="0">
              <a:solidFill>
                <a:srgbClr val="FF0000"/>
              </a:solidFill>
              <a:effectLst>
                <a:outerShdw blurRad="38100" dist="38100" dir="2700000" algn="tl">
                  <a:srgbClr val="000000">
                    <a:alpha val="43137"/>
                  </a:srgbClr>
                </a:outerShdw>
              </a:effectLst>
            </a:endParaRPr>
          </a:p>
        </p:txBody>
      </p:sp>
      <p:sp>
        <p:nvSpPr>
          <p:cNvPr id="17411" name="Inhaltsplatzhalter 2"/>
          <p:cNvSpPr>
            <a:spLocks noGrp="1"/>
          </p:cNvSpPr>
          <p:nvPr>
            <p:ph idx="1"/>
          </p:nvPr>
        </p:nvSpPr>
        <p:spPr/>
        <p:txBody>
          <a:bodyPr/>
          <a:lstStyle/>
          <a:p>
            <a:pPr>
              <a:defRPr/>
            </a:pPr>
            <a:r>
              <a:rPr lang="en-US" altLang="de-DE" dirty="0" smtClean="0">
                <a:effectLst>
                  <a:outerShdw blurRad="38100" dist="38100" dir="2700000" algn="tl">
                    <a:srgbClr val="000000">
                      <a:alpha val="43137"/>
                    </a:srgbClr>
                  </a:outerShdw>
                </a:effectLst>
              </a:rPr>
              <a:t>The scientific method involves rigorously observing and experimenting on the material world.</a:t>
            </a:r>
            <a:r>
              <a:rPr lang="en-US" altLang="de-DE" dirty="0" smtClean="0">
                <a:solidFill>
                  <a:srgbClr val="FF0000"/>
                </a:solidFill>
                <a:effectLst>
                  <a:outerShdw blurRad="38100" dist="38100" dir="2700000" algn="tl">
                    <a:srgbClr val="000000">
                      <a:alpha val="43137"/>
                    </a:srgbClr>
                  </a:outerShdw>
                </a:effectLst>
              </a:rPr>
              <a:t> It accepts as evidence only what can be measured or otherwise empirically validated </a:t>
            </a:r>
            <a:r>
              <a:rPr lang="en-US" altLang="de-DE" dirty="0" smtClean="0">
                <a:effectLst>
                  <a:outerShdw blurRad="38100" dist="38100" dir="2700000" algn="tl">
                    <a:srgbClr val="000000">
                      <a:alpha val="43137"/>
                    </a:srgbClr>
                  </a:outerShdw>
                </a:effectLst>
              </a:rPr>
              <a:t>(a requirement called methodological naturalism). That requirement prevents scientific theories from becoming untestable and overcomplicated.</a:t>
            </a:r>
          </a:p>
          <a:p>
            <a:pPr>
              <a:defRPr/>
            </a:pPr>
            <a:endParaRPr lang="en-US" altLang="de-DE" dirty="0" smtClean="0">
              <a:effectLst>
                <a:outerShdw blurRad="38100" dist="38100" dir="2700000" algn="tl">
                  <a:srgbClr val="000000">
                    <a:alpha val="43137"/>
                  </a:srgbClr>
                </a:outerShdw>
              </a:effectLst>
            </a:endParaRPr>
          </a:p>
          <a:p>
            <a:pPr>
              <a:defRPr/>
            </a:pPr>
            <a:r>
              <a:rPr lang="en-US" altLang="de-DE" dirty="0" smtClean="0">
                <a:effectLst>
                  <a:outerShdw blurRad="38100" dist="38100" dir="2700000" algn="tl">
                    <a:srgbClr val="000000">
                      <a:alpha val="43137"/>
                    </a:srgbClr>
                  </a:outerShdw>
                </a:effectLst>
              </a:rPr>
              <a:t>John Rennie / Steve </a:t>
            </a:r>
            <a:r>
              <a:rPr lang="en-US" altLang="de-DE" dirty="0" err="1" smtClean="0">
                <a:effectLst>
                  <a:outerShdw blurRad="38100" dist="38100" dir="2700000" algn="tl">
                    <a:srgbClr val="000000">
                      <a:alpha val="43137"/>
                    </a:srgbClr>
                  </a:outerShdw>
                </a:effectLst>
              </a:rPr>
              <a:t>Mirsky</a:t>
            </a:r>
            <a:r>
              <a:rPr lang="en-US" altLang="de-DE" dirty="0" smtClean="0">
                <a:effectLst>
                  <a:outerShdw blurRad="38100" dist="38100" dir="2700000" algn="tl">
                    <a:srgbClr val="000000">
                      <a:alpha val="43137"/>
                    </a:srgbClr>
                  </a:outerShdw>
                </a:effectLst>
              </a:rPr>
              <a:t> (2006)</a:t>
            </a:r>
          </a:p>
          <a:p>
            <a:pPr>
              <a:defRPr/>
            </a:pPr>
            <a:r>
              <a:rPr lang="de-DE" altLang="de-DE" dirty="0" smtClean="0">
                <a:solidFill>
                  <a:srgbClr val="FF0000"/>
                </a:solidFill>
                <a:effectLst>
                  <a:outerShdw blurRad="38100" dist="38100" dir="2700000" algn="tl">
                    <a:srgbClr val="000000">
                      <a:alpha val="43137"/>
                    </a:srgbClr>
                  </a:outerShdw>
                </a:effectLst>
              </a:rPr>
              <a:t>http://www.scientificamerican.com</a:t>
            </a:r>
            <a:r>
              <a:rPr lang="de-DE" altLang="de-DE" dirty="0" smtClean="0">
                <a:effectLst>
                  <a:outerShdw blurRad="38100" dist="38100" dir="2700000" algn="tl">
                    <a:srgbClr val="000000">
                      <a:alpha val="43137"/>
                    </a:srgbClr>
                  </a:outerShdw>
                </a:effectLst>
              </a:rPr>
              <a:t>/article/six-things-ben-stein-doesnt-want-you-to-know/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dirty="0" smtClean="0">
                <a:solidFill>
                  <a:srgbClr val="FF0000"/>
                </a:solidFill>
                <a:effectLst>
                  <a:outerShdw blurRad="38100" dist="38100" dir="2700000" algn="tl">
                    <a:srgbClr val="000000">
                      <a:alpha val="43137"/>
                    </a:srgbClr>
                  </a:outerShdw>
                </a:effectLst>
              </a:rPr>
              <a:t>Evolution = Empirische Wissenschaft!?</a:t>
            </a:r>
            <a:endParaRPr lang="de-DE" dirty="0">
              <a:solidFill>
                <a:srgbClr val="FF0000"/>
              </a:solidFill>
              <a:effectLst>
                <a:outerShdw blurRad="38100" dist="38100" dir="2700000" algn="tl">
                  <a:srgbClr val="000000">
                    <a:alpha val="43137"/>
                  </a:srgbClr>
                </a:outerShdw>
              </a:effectLst>
            </a:endParaRPr>
          </a:p>
        </p:txBody>
      </p:sp>
      <p:sp>
        <p:nvSpPr>
          <p:cNvPr id="17411" name="Inhaltsplatzhalter 2"/>
          <p:cNvSpPr>
            <a:spLocks noGrp="1"/>
          </p:cNvSpPr>
          <p:nvPr>
            <p:ph idx="1"/>
          </p:nvPr>
        </p:nvSpPr>
        <p:spPr/>
        <p:txBody>
          <a:bodyPr/>
          <a:lstStyle/>
          <a:p>
            <a:pPr marL="0" indent="0">
              <a:spcBef>
                <a:spcPct val="0"/>
              </a:spcBef>
              <a:buClrTx/>
              <a:buFont typeface="Arial" panose="020B0604020202020204" pitchFamily="34" charset="0"/>
              <a:buNone/>
              <a:defRPr/>
            </a:pP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Die wissenschaftliche Methode beinhaltet </a:t>
            </a:r>
            <a:r>
              <a:rPr lang="de-DE" altLang="de-DE" dirty="0" err="1" smtClean="0">
                <a:solidFill>
                  <a:prstClr val="black"/>
                </a:solidFill>
                <a:effectLst>
                  <a:outerShdw blurRad="38100" dist="38100" dir="2700000" algn="tl">
                    <a:srgbClr val="000000">
                      <a:alpha val="43137"/>
                    </a:srgbClr>
                  </a:outerShdw>
                </a:effectLst>
                <a:cs typeface="Arial" panose="020B0604020202020204" pitchFamily="34" charset="0"/>
              </a:rPr>
              <a:t>konse</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-quentes Beobachten </a:t>
            </a: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und Experimentieren </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im Bereich der </a:t>
            </a: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materiellen Welt. </a:t>
            </a:r>
            <a:r>
              <a:rPr lang="de-DE" altLang="de-DE" dirty="0">
                <a:solidFill>
                  <a:srgbClr val="FF0000"/>
                </a:solidFill>
                <a:effectLst>
                  <a:outerShdw blurRad="38100" dist="38100" dir="2700000" algn="tl">
                    <a:srgbClr val="000000">
                      <a:alpha val="43137"/>
                    </a:srgbClr>
                  </a:outerShdw>
                </a:effectLst>
                <a:cs typeface="Arial" panose="020B0604020202020204" pitchFamily="34" charset="0"/>
              </a:rPr>
              <a:t>A</a:t>
            </a:r>
            <a:r>
              <a:rPr lang="de-DE" altLang="de-DE" dirty="0" smtClean="0">
                <a:solidFill>
                  <a:srgbClr val="FF0000"/>
                </a:solidFill>
                <a:effectLst>
                  <a:outerShdw blurRad="38100" dist="38100" dir="2700000" algn="tl">
                    <a:srgbClr val="000000">
                      <a:alpha val="43137"/>
                    </a:srgbClr>
                  </a:outerShdw>
                </a:effectLst>
                <a:cs typeface="Arial" panose="020B0604020202020204" pitchFamily="34" charset="0"/>
              </a:rPr>
              <a:t>ls Tatsache wird nur das anerkannt, </a:t>
            </a:r>
            <a:r>
              <a:rPr lang="de-DE" altLang="de-DE" dirty="0">
                <a:solidFill>
                  <a:srgbClr val="FF0000"/>
                </a:solidFill>
                <a:effectLst>
                  <a:outerShdw blurRad="38100" dist="38100" dir="2700000" algn="tl">
                    <a:srgbClr val="000000">
                      <a:alpha val="43137"/>
                    </a:srgbClr>
                  </a:outerShdw>
                </a:effectLst>
                <a:cs typeface="Arial" panose="020B0604020202020204" pitchFamily="34" charset="0"/>
              </a:rPr>
              <a:t>was </a:t>
            </a:r>
            <a:r>
              <a:rPr lang="de-DE" altLang="de-DE" dirty="0" smtClean="0">
                <a:solidFill>
                  <a:srgbClr val="FF0000"/>
                </a:solidFill>
                <a:effectLst>
                  <a:outerShdw blurRad="38100" dist="38100" dir="2700000" algn="tl">
                    <a:srgbClr val="000000">
                      <a:alpha val="43137"/>
                    </a:srgbClr>
                  </a:outerShdw>
                </a:effectLst>
                <a:cs typeface="Arial" panose="020B0604020202020204" pitchFamily="34" charset="0"/>
              </a:rPr>
              <a:t>gemessen oder </a:t>
            </a:r>
            <a:r>
              <a:rPr lang="de-DE" altLang="de-DE" dirty="0">
                <a:solidFill>
                  <a:srgbClr val="FF0000"/>
                </a:solidFill>
                <a:effectLst>
                  <a:outerShdw blurRad="38100" dist="38100" dir="2700000" algn="tl">
                    <a:srgbClr val="000000">
                      <a:alpha val="43137"/>
                    </a:srgbClr>
                  </a:outerShdw>
                </a:effectLst>
                <a:cs typeface="Arial" panose="020B0604020202020204" pitchFamily="34" charset="0"/>
              </a:rPr>
              <a:t>auf andere Weise </a:t>
            </a:r>
            <a:r>
              <a:rPr lang="de-DE" altLang="de-DE" dirty="0" smtClean="0">
                <a:solidFill>
                  <a:srgbClr val="FF0000"/>
                </a:solidFill>
                <a:effectLst>
                  <a:outerShdw blurRad="38100" dist="38100" dir="2700000" algn="tl">
                    <a:srgbClr val="000000">
                      <a:alpha val="43137"/>
                    </a:srgbClr>
                  </a:outerShdw>
                </a:effectLst>
                <a:cs typeface="Arial" panose="020B0604020202020204" pitchFamily="34" charset="0"/>
              </a:rPr>
              <a:t>empirisch ermittelt werden kann </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(das nennt man </a:t>
            </a: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methodischen </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Naturalismus). Diese Anforderung bewahrt </a:t>
            </a: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wissenschaftliche Theorien davor </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unüberprüfbar und unnötig kompliziert zu sein.</a:t>
            </a:r>
          </a:p>
          <a:p>
            <a:pPr marL="0" indent="0">
              <a:spcBef>
                <a:spcPct val="0"/>
              </a:spcBef>
              <a:buClrTx/>
              <a:buFont typeface="Arial" panose="020B0604020202020204" pitchFamily="34" charset="0"/>
              <a:buNone/>
              <a:defRPr/>
            </a:pPr>
            <a:endParaRPr lang="en-US" altLang="de-DE" dirty="0" smtClean="0">
              <a:effectLst>
                <a:outerShdw blurRad="38100" dist="38100" dir="2700000" algn="tl">
                  <a:srgbClr val="000000">
                    <a:alpha val="43137"/>
                  </a:srgbClr>
                </a:outerShdw>
              </a:effectLst>
            </a:endParaRPr>
          </a:p>
          <a:p>
            <a:pPr>
              <a:defRPr/>
            </a:pPr>
            <a:r>
              <a:rPr lang="en-US" altLang="de-DE" dirty="0" smtClean="0">
                <a:effectLst>
                  <a:outerShdw blurRad="38100" dist="38100" dir="2700000" algn="tl">
                    <a:srgbClr val="000000">
                      <a:alpha val="43137"/>
                    </a:srgbClr>
                  </a:outerShdw>
                </a:effectLst>
              </a:rPr>
              <a:t>John Rennie / Steve </a:t>
            </a:r>
            <a:r>
              <a:rPr lang="en-US" altLang="de-DE" dirty="0" err="1" smtClean="0">
                <a:effectLst>
                  <a:outerShdw blurRad="38100" dist="38100" dir="2700000" algn="tl">
                    <a:srgbClr val="000000">
                      <a:alpha val="43137"/>
                    </a:srgbClr>
                  </a:outerShdw>
                </a:effectLst>
              </a:rPr>
              <a:t>Mirsky</a:t>
            </a:r>
            <a:r>
              <a:rPr lang="en-US" altLang="de-DE" dirty="0" smtClean="0">
                <a:effectLst>
                  <a:outerShdw blurRad="38100" dist="38100" dir="2700000" algn="tl">
                    <a:srgbClr val="000000">
                      <a:alpha val="43137"/>
                    </a:srgbClr>
                  </a:outerShdw>
                </a:effectLst>
              </a:rPr>
              <a:t> (2006)</a:t>
            </a:r>
          </a:p>
          <a:p>
            <a:pPr>
              <a:defRPr/>
            </a:pPr>
            <a:r>
              <a:rPr lang="de-DE" altLang="de-DE" dirty="0" smtClean="0">
                <a:solidFill>
                  <a:srgbClr val="FF0000"/>
                </a:solidFill>
                <a:effectLst>
                  <a:outerShdw blurRad="38100" dist="38100" dir="2700000" algn="tl">
                    <a:srgbClr val="000000">
                      <a:alpha val="43137"/>
                    </a:srgbClr>
                  </a:outerShdw>
                </a:effectLst>
              </a:rPr>
              <a:t>http://www.scientificamerican.com</a:t>
            </a:r>
            <a:r>
              <a:rPr lang="de-DE" altLang="de-DE" dirty="0" smtClean="0">
                <a:effectLst>
                  <a:outerShdw blurRad="38100" dist="38100" dir="2700000" algn="tl">
                    <a:srgbClr val="000000">
                      <a:alpha val="43137"/>
                    </a:srgbClr>
                  </a:outerShdw>
                </a:effectLst>
              </a:rPr>
              <a:t>/article/six-things-ben-stein-doesnt-want-you-to-know/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altLang="de-DE" b="1" dirty="0" smtClean="0">
                <a:solidFill>
                  <a:srgbClr val="FF0000"/>
                </a:solidFill>
                <a:effectLst>
                  <a:outerShdw blurRad="38100" dist="38100" dir="2700000" algn="tl">
                    <a:srgbClr val="000000">
                      <a:alpha val="43137"/>
                    </a:srgbClr>
                  </a:outerShdw>
                </a:effectLst>
              </a:rPr>
              <a:t>Evolution</a:t>
            </a:r>
          </a:p>
        </p:txBody>
      </p:sp>
      <p:sp>
        <p:nvSpPr>
          <p:cNvPr id="21507" name="Rectangle 3"/>
          <p:cNvSpPr>
            <a:spLocks noGrp="1" noChangeArrowheads="1"/>
          </p:cNvSpPr>
          <p:nvPr>
            <p:ph type="body" sz="half" idx="1"/>
          </p:nvPr>
        </p:nvSpPr>
        <p:spPr>
          <a:xfrm>
            <a:off x="457200" y="1600200"/>
            <a:ext cx="8435975" cy="4525963"/>
          </a:xfrm>
        </p:spPr>
        <p:txBody>
          <a:bodyPr/>
          <a:lstStyle/>
          <a:p>
            <a:pPr lvl="1" eaLnBrk="1" hangingPunct="1">
              <a:defRPr/>
            </a:pPr>
            <a:r>
              <a:rPr lang="de-CH" altLang="de-DE" sz="2400" dirty="0" smtClean="0">
                <a:solidFill>
                  <a:schemeClr val="tx1"/>
                </a:solidFill>
                <a:effectLst>
                  <a:outerShdw blurRad="38100" dist="38100" dir="2700000" algn="tl">
                    <a:srgbClr val="000000">
                      <a:alpha val="43137"/>
                    </a:srgbClr>
                  </a:outerShdw>
                </a:effectLst>
              </a:rPr>
              <a:t>I. </a:t>
            </a:r>
            <a:r>
              <a:rPr lang="de-CH" altLang="de-DE" dirty="0" smtClean="0">
                <a:solidFill>
                  <a:srgbClr val="FF0000"/>
                </a:solidFill>
                <a:effectLst>
                  <a:outerShdw blurRad="38100" dist="38100" dir="2700000" algn="tl">
                    <a:srgbClr val="000000">
                      <a:alpha val="43137"/>
                    </a:srgbClr>
                  </a:outerShdw>
                </a:effectLst>
              </a:rPr>
              <a:t>Kosmische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vom Urknall bis zum Planeten Erde</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 </a:t>
            </a:r>
            <a:r>
              <a:rPr lang="de-CH" altLang="de-DE" dirty="0" smtClean="0">
                <a:solidFill>
                  <a:srgbClr val="FF0000"/>
                </a:solidFill>
                <a:effectLst>
                  <a:outerShdw blurRad="38100" dist="38100" dir="2700000" algn="tl">
                    <a:srgbClr val="000000">
                      <a:alpha val="43137"/>
                    </a:srgbClr>
                  </a:outerShdw>
                </a:effectLst>
              </a:rPr>
              <a:t>Chemische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von toter Materie zum Leben</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IIII. </a:t>
            </a:r>
            <a:r>
              <a:rPr lang="de-CH" altLang="de-DE" dirty="0" smtClean="0">
                <a:solidFill>
                  <a:srgbClr val="FF0000"/>
                </a:solidFill>
                <a:effectLst>
                  <a:outerShdw blurRad="38100" dist="38100" dir="2700000" algn="tl">
                    <a:srgbClr val="000000">
                      <a:alpha val="43137"/>
                    </a:srgbClr>
                  </a:outerShdw>
                </a:effectLst>
              </a:rPr>
              <a:t>Biologische Evolution:</a:t>
            </a:r>
          </a:p>
          <a:p>
            <a:pPr marL="411163" lvl="1" indent="0" eaLnBrk="1" hangingPunct="1">
              <a:buFont typeface="Arial" panose="020B0604020202020204" pitchFamily="34" charset="0"/>
              <a:buNone/>
              <a:defRPr/>
            </a:pPr>
            <a:r>
              <a:rPr lang="de-CH" altLang="de-DE" dirty="0" smtClean="0">
                <a:solidFill>
                  <a:schemeClr val="tx1"/>
                </a:solidFill>
                <a:effectLst>
                  <a:outerShdw blurRad="38100" dist="38100" dir="2700000" algn="tl">
                    <a:srgbClr val="000000">
                      <a:alpha val="43137"/>
                    </a:srgbClr>
                  </a:outerShdw>
                </a:effectLst>
              </a:rPr>
              <a:t>	vom Einzeller bis zum Menschen</a:t>
            </a:r>
            <a:endParaRPr lang="de-CH" altLang="de-DE" dirty="0" smtClean="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0</TotalTime>
  <Words>1737</Words>
  <Application>Microsoft Office PowerPoint</Application>
  <PresentationFormat>Bildschirmpräsentation (4:3)</PresentationFormat>
  <Paragraphs>300</Paragraphs>
  <Slides>47</Slides>
  <Notes>6</Notes>
  <HiddenSlides>0</HiddenSlides>
  <MMClips>0</MMClips>
  <ScaleCrop>false</ScaleCrop>
  <HeadingPairs>
    <vt:vector size="4" baseType="variant">
      <vt:variant>
        <vt:lpstr>Design</vt:lpstr>
      </vt:variant>
      <vt:variant>
        <vt:i4>1</vt:i4>
      </vt:variant>
      <vt:variant>
        <vt:lpstr>Folientitel</vt:lpstr>
      </vt:variant>
      <vt:variant>
        <vt:i4>47</vt:i4>
      </vt:variant>
    </vt:vector>
  </HeadingPairs>
  <TitlesOfParts>
    <vt:vector size="48" baseType="lpstr">
      <vt:lpstr>Apothicaire</vt:lpstr>
      <vt:lpstr>PowerPoint-Präsentation</vt:lpstr>
      <vt:lpstr>PowerPoint-Präsentation</vt:lpstr>
      <vt:lpstr>NaturWissenschaften</vt:lpstr>
      <vt:lpstr>Empirische Wissenschaft woher?</vt:lpstr>
      <vt:lpstr>Empirische Wissenschaft woher?</vt:lpstr>
      <vt:lpstr>NaturWissenschaft</vt:lpstr>
      <vt:lpstr>Evolution = Empirische Wissenschaft!?</vt:lpstr>
      <vt:lpstr>Evolution = Empirische Wissenschaft!?</vt:lpstr>
      <vt:lpstr>Evolution</vt:lpstr>
      <vt:lpstr>Evolution</vt:lpstr>
      <vt:lpstr>Evolution</vt:lpstr>
      <vt:lpstr>Evolution</vt:lpstr>
      <vt:lpstr>Nur Evolution = wahre Wissenschaft?</vt:lpstr>
      <vt:lpstr>Evolutionslehre - gefährlich?</vt:lpstr>
      <vt:lpstr>PowerPoint-Präsentation</vt:lpstr>
      <vt:lpstr>PowerPoint-Präsentation</vt:lpstr>
      <vt:lpstr>Urknall = Empirische Wissenschaft?</vt:lpstr>
      <vt:lpstr>Urknall = Empirische Wissenschaft?</vt:lpstr>
      <vt:lpstr>Urknall = Empirische Wissenschaft?</vt:lpstr>
      <vt:lpstr>Urknall = Empirische Wissenschaft?</vt:lpstr>
      <vt:lpstr>Urknall = Empirische Wissenschaft?</vt:lpstr>
      <vt:lpstr>Urknall = Empirische Wissenschaft?</vt:lpstr>
      <vt:lpstr>Urknall = Empirische Wissenschaft?</vt:lpstr>
      <vt:lpstr>Urknall = Empirische Wissenschaft?</vt:lpstr>
      <vt:lpstr>Urknall = Empirische Wissenschaft?</vt:lpstr>
      <vt:lpstr>PowerPoint-Präsentation</vt:lpstr>
      <vt:lpstr>II. Zur Entstehung des Lebens</vt:lpstr>
      <vt:lpstr>II. Zur Entstehung des Lebens</vt:lpstr>
      <vt:lpstr>II. Zur Entstehung des Lebens</vt:lpstr>
      <vt:lpstr>II. Zur Entstehung des Lebens</vt:lpstr>
      <vt:lpstr>II. Zur Entstehung des Lebens</vt:lpstr>
      <vt:lpstr>II. Zur Entstehung des Lebens</vt:lpstr>
      <vt:lpstr>II. Zur Entstehung des Lebens</vt:lpstr>
      <vt:lpstr>II. Zur Entstehung des Lebens</vt:lpstr>
      <vt:lpstr>II. Zur Entstehung des Lebens</vt:lpstr>
      <vt:lpstr>II. Zur Entstehung des Lebens</vt:lpstr>
      <vt:lpstr>Interview:  Ben Stein / Richard Dawkins</vt:lpstr>
      <vt:lpstr>PowerPoint-Präsentation</vt:lpstr>
      <vt:lpstr>Vom Einzeller zum Menschen?</vt:lpstr>
      <vt:lpstr>Vom Einzeller zum Menschen?</vt:lpstr>
      <vt:lpstr>Vom Einzeller zum Menschen?</vt:lpstr>
      <vt:lpstr>Vom Einzeller zum Menschen?</vt:lpstr>
      <vt:lpstr>Bibel</vt:lpstr>
      <vt:lpstr>Bibel</vt:lpstr>
      <vt:lpstr>GNU FDL</vt:lpstr>
      <vt:lpstr>CCA </vt:lpstr>
      <vt:lpstr>FB</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 die Evolutionslehre kompatibel mit Naturwissenschaft?</dc:title>
  <dc:creator>Roger Liebi</dc:creator>
  <cp:lastModifiedBy>Me</cp:lastModifiedBy>
  <cp:revision>477</cp:revision>
  <dcterms:created xsi:type="dcterms:W3CDTF">2008-05-19T12:45:17Z</dcterms:created>
  <dcterms:modified xsi:type="dcterms:W3CDTF">2019-01-01T21:26:01Z</dcterms:modified>
</cp:coreProperties>
</file>