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3" r:id="rId1"/>
  </p:sldMasterIdLst>
  <p:notesMasterIdLst>
    <p:notesMasterId r:id="rId77"/>
  </p:notesMasterIdLst>
  <p:sldIdLst>
    <p:sldId id="302" r:id="rId2"/>
    <p:sldId id="483" r:id="rId3"/>
    <p:sldId id="487" r:id="rId4"/>
    <p:sldId id="394" r:id="rId5"/>
    <p:sldId id="395" r:id="rId6"/>
    <p:sldId id="397" r:id="rId7"/>
    <p:sldId id="435" r:id="rId8"/>
    <p:sldId id="396" r:id="rId9"/>
    <p:sldId id="486" r:id="rId10"/>
    <p:sldId id="441" r:id="rId11"/>
    <p:sldId id="452" r:id="rId12"/>
    <p:sldId id="453" r:id="rId13"/>
    <p:sldId id="454" r:id="rId14"/>
    <p:sldId id="455" r:id="rId15"/>
    <p:sldId id="456" r:id="rId16"/>
    <p:sldId id="438" r:id="rId17"/>
    <p:sldId id="352" r:id="rId18"/>
    <p:sldId id="444" r:id="rId19"/>
    <p:sldId id="354" r:id="rId20"/>
    <p:sldId id="355" r:id="rId21"/>
    <p:sldId id="356" r:id="rId22"/>
    <p:sldId id="363" r:id="rId23"/>
    <p:sldId id="379" r:id="rId24"/>
    <p:sldId id="392" r:id="rId25"/>
    <p:sldId id="446" r:id="rId26"/>
    <p:sldId id="447" r:id="rId27"/>
    <p:sldId id="482" r:id="rId28"/>
    <p:sldId id="484" r:id="rId29"/>
    <p:sldId id="364" r:id="rId30"/>
    <p:sldId id="445" r:id="rId31"/>
    <p:sldId id="449" r:id="rId32"/>
    <p:sldId id="450" r:id="rId33"/>
    <p:sldId id="485" r:id="rId34"/>
    <p:sldId id="369" r:id="rId35"/>
    <p:sldId id="451" r:id="rId36"/>
    <p:sldId id="458" r:id="rId37"/>
    <p:sldId id="459" r:id="rId38"/>
    <p:sldId id="460" r:id="rId39"/>
    <p:sldId id="418" r:id="rId40"/>
    <p:sldId id="461" r:id="rId41"/>
    <p:sldId id="457" r:id="rId42"/>
    <p:sldId id="462" r:id="rId43"/>
    <p:sldId id="436" r:id="rId44"/>
    <p:sldId id="437" r:id="rId45"/>
    <p:sldId id="360" r:id="rId46"/>
    <p:sldId id="361" r:id="rId47"/>
    <p:sldId id="362" r:id="rId48"/>
    <p:sldId id="465" r:id="rId49"/>
    <p:sldId id="466" r:id="rId50"/>
    <p:sldId id="467" r:id="rId51"/>
    <p:sldId id="469" r:id="rId52"/>
    <p:sldId id="464" r:id="rId53"/>
    <p:sldId id="420" r:id="rId54"/>
    <p:sldId id="470" r:id="rId55"/>
    <p:sldId id="431" r:id="rId56"/>
    <p:sldId id="432" r:id="rId57"/>
    <p:sldId id="433" r:id="rId58"/>
    <p:sldId id="424" r:id="rId59"/>
    <p:sldId id="472" r:id="rId60"/>
    <p:sldId id="434" r:id="rId61"/>
    <p:sldId id="473" r:id="rId62"/>
    <p:sldId id="475" r:id="rId63"/>
    <p:sldId id="427" r:id="rId64"/>
    <p:sldId id="474" r:id="rId65"/>
    <p:sldId id="428" r:id="rId66"/>
    <p:sldId id="477" r:id="rId67"/>
    <p:sldId id="478" r:id="rId68"/>
    <p:sldId id="429" r:id="rId69"/>
    <p:sldId id="430" r:id="rId70"/>
    <p:sldId id="480" r:id="rId71"/>
    <p:sldId id="481" r:id="rId72"/>
    <p:sldId id="383" r:id="rId73"/>
    <p:sldId id="384" r:id="rId74"/>
    <p:sldId id="390" r:id="rId75"/>
    <p:sldId id="391" r:id="rId7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83654" autoAdjust="0"/>
  </p:normalViewPr>
  <p:slideViewPr>
    <p:cSldViewPr>
      <p:cViewPr varScale="1">
        <p:scale>
          <a:sx n="110" d="100"/>
          <a:sy n="110" d="100"/>
        </p:scale>
        <p:origin x="-1788" y="-84"/>
      </p:cViewPr>
      <p:guideLst>
        <p:guide orient="horz" pos="2160"/>
        <p:guide pos="2880"/>
      </p:guideLst>
    </p:cSldViewPr>
  </p:slideViewPr>
  <p:outlineViewPr>
    <p:cViewPr>
      <p:scale>
        <a:sx n="33" d="100"/>
        <a:sy n="33" d="100"/>
      </p:scale>
      <p:origin x="0" y="271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A2E14-EF83-4C6F-85CD-A5C93B95FE31}" type="datetimeFigureOut">
              <a:rPr lang="de-DE" smtClean="0"/>
              <a:pPr/>
              <a:t>08.12.2015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7B01A-9F19-45E4-8758-9E8C5B4A68C0}" type="slidenum">
              <a:rPr lang="de-DE" smtClean="0"/>
              <a:pPr/>
              <a:t>‹Nr.›</a:t>
            </a:fld>
            <a:endParaRPr lang="de-DE"/>
          </a:p>
        </p:txBody>
      </p:sp>
    </p:spTree>
    <p:extLst>
      <p:ext uri="{BB962C8B-B14F-4D97-AF65-F5344CB8AC3E}">
        <p14:creationId xmlns:p14="http://schemas.microsoft.com/office/powerpoint/2010/main" val="696049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34211-9668-4758-A3D4-F4EE0D545C25}" type="slidenum">
              <a:rPr lang="de-DE"/>
              <a:pPr/>
              <a:t>3</a:t>
            </a:fld>
            <a:endParaRPr lang="de-DE"/>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de-CH" dirty="0"/>
          </a:p>
        </p:txBody>
      </p:sp>
    </p:spTree>
    <p:extLst>
      <p:ext uri="{BB962C8B-B14F-4D97-AF65-F5344CB8AC3E}">
        <p14:creationId xmlns:p14="http://schemas.microsoft.com/office/powerpoint/2010/main" val="327842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BB8C9E50-4368-4020-9529-66128BC12D24}" type="slidenum">
              <a:rPr lang="fr-FR">
                <a:latin typeface="Arial" pitchFamily="34" charset="0"/>
              </a:rPr>
              <a:pPr/>
              <a:t>16</a:t>
            </a:fld>
            <a:endParaRPr lang="fr-FR">
              <a:latin typeface="Arial" pitchFamily="34"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228003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595AE3A4-CB3C-47A6-9E94-0CD27BC0ED17}" type="slidenum">
              <a:rPr lang="fr-FR">
                <a:latin typeface="Arial" pitchFamily="34" charset="0"/>
              </a:rPr>
              <a:pPr/>
              <a:t>17</a:t>
            </a:fld>
            <a:endParaRPr lang="fr-FR">
              <a:latin typeface="Arial" pitchFamily="34" charset="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273302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BB8C9E50-4368-4020-9529-66128BC12D24}" type="slidenum">
              <a:rPr lang="fr-FR">
                <a:latin typeface="Arial" pitchFamily="34" charset="0"/>
              </a:rPr>
              <a:pPr/>
              <a:t>18</a:t>
            </a:fld>
            <a:endParaRPr lang="fr-FR">
              <a:latin typeface="Arial" pitchFamily="34"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21010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22F5CA5A-3D22-40B2-9A05-A627B2CBC052}" type="slidenum">
              <a:rPr lang="fr-FR">
                <a:latin typeface="Arial" pitchFamily="34" charset="0"/>
              </a:rPr>
              <a:pPr/>
              <a:t>19</a:t>
            </a:fld>
            <a:endParaRPr lang="fr-FR">
              <a:latin typeface="Arial" pitchFamily="34"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3781314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2EB9C977-6FCE-4AA2-8037-3EADBC37C7D9}" type="slidenum">
              <a:rPr lang="fr-FR">
                <a:latin typeface="Arial" pitchFamily="34" charset="0"/>
              </a:rPr>
              <a:pPr/>
              <a:t>20</a:t>
            </a:fld>
            <a:endParaRPr lang="fr-FR">
              <a:latin typeface="Arial" pitchFamily="34"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345921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BB8C9E50-4368-4020-9529-66128BC12D24}" type="slidenum">
              <a:rPr lang="fr-FR">
                <a:latin typeface="Arial" pitchFamily="34" charset="0"/>
              </a:rPr>
              <a:pPr/>
              <a:t>21</a:t>
            </a:fld>
            <a:endParaRPr lang="fr-FR">
              <a:latin typeface="Arial" pitchFamily="34"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900151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Libanon, Syrien, Türkei,</a:t>
            </a:r>
            <a:r>
              <a:rPr lang="de-DE" baseline="0" dirty="0" smtClean="0"/>
              <a:t> </a:t>
            </a:r>
            <a:r>
              <a:rPr lang="de-DE" baseline="0" dirty="0" err="1" smtClean="0"/>
              <a:t>Azerbaidschan</a:t>
            </a:r>
            <a:r>
              <a:rPr lang="de-DE" baseline="0" dirty="0" smtClean="0"/>
              <a:t>,</a:t>
            </a:r>
            <a:r>
              <a:rPr lang="de-DE" dirty="0" smtClean="0"/>
              <a:t> Turkmenistan, Usbekistan, Tadschikistan, Kirgistan, Pakistan, Irak, Iran</a:t>
            </a:r>
            <a:endParaRPr lang="de-DE" dirty="0"/>
          </a:p>
        </p:txBody>
      </p:sp>
      <p:sp>
        <p:nvSpPr>
          <p:cNvPr id="4" name="Foliennummernplatzhalter 3"/>
          <p:cNvSpPr>
            <a:spLocks noGrp="1"/>
          </p:cNvSpPr>
          <p:nvPr>
            <p:ph type="sldNum" sz="quarter" idx="10"/>
          </p:nvPr>
        </p:nvSpPr>
        <p:spPr/>
        <p:txBody>
          <a:bodyPr/>
          <a:lstStyle/>
          <a:p>
            <a:fld id="{D807B01A-9F19-45E4-8758-9E8C5B4A68C0}" type="slidenum">
              <a:rPr lang="de-DE" smtClean="0"/>
              <a:pPr/>
              <a:t>23</a:t>
            </a:fld>
            <a:endParaRPr lang="de-DE"/>
          </a:p>
        </p:txBody>
      </p:sp>
    </p:spTree>
    <p:extLst>
      <p:ext uri="{BB962C8B-B14F-4D97-AF65-F5344CB8AC3E}">
        <p14:creationId xmlns:p14="http://schemas.microsoft.com/office/powerpoint/2010/main" val="1782521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Turkmenistan, Usbekistan, Kirgistan, Tadschikistan, Pakistan, Libanon, Syrien, Türkei, Jordanien, Irak, Iran</a:t>
            </a:r>
            <a:endParaRPr lang="de-DE" dirty="0"/>
          </a:p>
        </p:txBody>
      </p:sp>
      <p:sp>
        <p:nvSpPr>
          <p:cNvPr id="4" name="Foliennummernplatzhalter 3"/>
          <p:cNvSpPr>
            <a:spLocks noGrp="1"/>
          </p:cNvSpPr>
          <p:nvPr>
            <p:ph type="sldNum" sz="quarter" idx="10"/>
          </p:nvPr>
        </p:nvSpPr>
        <p:spPr/>
        <p:txBody>
          <a:bodyPr/>
          <a:lstStyle/>
          <a:p>
            <a:fld id="{D807B01A-9F19-45E4-8758-9E8C5B4A68C0}" type="slidenum">
              <a:rPr lang="de-DE" smtClean="0"/>
              <a:pPr/>
              <a:t>24</a:t>
            </a:fld>
            <a:endParaRPr lang="de-DE"/>
          </a:p>
        </p:txBody>
      </p:sp>
    </p:spTree>
    <p:extLst>
      <p:ext uri="{BB962C8B-B14F-4D97-AF65-F5344CB8AC3E}">
        <p14:creationId xmlns:p14="http://schemas.microsoft.com/office/powerpoint/2010/main" val="439817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29</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80950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30</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86387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34211-9668-4758-A3D4-F4EE0D545C25}" type="slidenum">
              <a:rPr lang="de-DE"/>
              <a:pPr/>
              <a:t>4</a:t>
            </a:fld>
            <a:endParaRPr lang="de-DE"/>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683480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31</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318854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32</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340256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39</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4033911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41</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4067293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42</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548967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9172B6-6833-40E8-9669-C503AF947E23}" type="slidenum">
              <a:rPr lang="fr-FR" altLang="de-DE" smtClean="0"/>
              <a:pPr>
                <a:spcBef>
                  <a:spcPct val="0"/>
                </a:spcBef>
              </a:pPr>
              <a:t>43</a:t>
            </a:fld>
            <a:endParaRPr lang="fr-FR" altLang="de-DE"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3869991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09260-1C0E-44FE-BD3F-EC670FD26BB8}" type="slidenum">
              <a:rPr lang="fr-FR" altLang="de-DE" smtClean="0"/>
              <a:pPr>
                <a:spcBef>
                  <a:spcPct val="0"/>
                </a:spcBef>
              </a:pPr>
              <a:t>44</a:t>
            </a:fld>
            <a:endParaRPr lang="fr-FR" altLang="de-DE"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2110648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B3243B17-7770-4BFE-961C-526C07105BCF}" type="slidenum">
              <a:rPr lang="fr-FR">
                <a:latin typeface="Arial" pitchFamily="34" charset="0"/>
              </a:rPr>
              <a:pPr/>
              <a:t>45</a:t>
            </a:fld>
            <a:endParaRPr lang="fr-FR">
              <a:latin typeface="Arial" pitchFamily="34"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4147147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D119478-FCFF-4413-9D26-400C399CB5AA}" type="slidenum">
              <a:rPr lang="fr-FR">
                <a:latin typeface="Arial" pitchFamily="34" charset="0"/>
              </a:rPr>
              <a:pPr/>
              <a:t>46</a:t>
            </a:fld>
            <a:endParaRPr lang="fr-FR">
              <a:latin typeface="Arial" pitchFamily="34"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2961180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ED11AF0F-3DF5-4DCF-BF56-FA9CF6173F54}" type="slidenum">
              <a:rPr lang="fr-FR">
                <a:latin typeface="Arial" pitchFamily="34" charset="0"/>
              </a:rPr>
              <a:pPr/>
              <a:t>47</a:t>
            </a:fld>
            <a:endParaRPr lang="fr-FR">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231197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671A6-BB8B-435B-B4C6-A5D9817D00E6}" type="slidenum">
              <a:rPr lang="de-DE"/>
              <a:pPr/>
              <a:t>5</a:t>
            </a:fld>
            <a:endParaRPr lang="de-DE"/>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658127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BB8C9E50-4368-4020-9529-66128BC12D24}" type="slidenum">
              <a:rPr lang="fr-FR">
                <a:latin typeface="Arial" pitchFamily="34" charset="0"/>
              </a:rPr>
              <a:pPr/>
              <a:t>54</a:t>
            </a:fld>
            <a:endParaRPr lang="fr-FR">
              <a:latin typeface="Arial" pitchFamily="34"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3389482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807B01A-9F19-45E4-8758-9E8C5B4A68C0}" type="slidenum">
              <a:rPr lang="de-DE" smtClean="0"/>
              <a:pPr/>
              <a:t>55</a:t>
            </a:fld>
            <a:endParaRPr lang="de-DE"/>
          </a:p>
        </p:txBody>
      </p:sp>
    </p:spTree>
    <p:extLst>
      <p:ext uri="{BB962C8B-B14F-4D97-AF65-F5344CB8AC3E}">
        <p14:creationId xmlns:p14="http://schemas.microsoft.com/office/powerpoint/2010/main" val="2786878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E35CE2-63CB-46E7-81A6-21F63830898B}" type="slidenum">
              <a:rPr lang="fr-FR" altLang="de-DE" smtClean="0"/>
              <a:pPr>
                <a:spcBef>
                  <a:spcPct val="0"/>
                </a:spcBef>
              </a:pPr>
              <a:t>71</a:t>
            </a:fld>
            <a:endParaRPr lang="fr-FR" altLang="de-DE"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369469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671A6-BB8B-435B-B4C6-A5D9817D00E6}" type="slidenum">
              <a:rPr lang="de-DE"/>
              <a:pPr/>
              <a:t>6</a:t>
            </a:fld>
            <a:endParaRPr lang="de-DE"/>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95028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671A6-BB8B-435B-B4C6-A5D9817D00E6}" type="slidenum">
              <a:rPr lang="de-DE"/>
              <a:pPr/>
              <a:t>7</a:t>
            </a:fld>
            <a:endParaRPr lang="de-DE"/>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2927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146CEE-F299-4B4F-875A-6E565B02E8CB}" type="slidenum">
              <a:rPr lang="fr-FR" altLang="de-DE" smtClean="0"/>
              <a:pPr>
                <a:spcBef>
                  <a:spcPct val="0"/>
                </a:spcBef>
              </a:pPr>
              <a:t>10</a:t>
            </a:fld>
            <a:endParaRPr lang="fr-FR" altLang="de-DE"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52044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145E2C-E91E-45A7-BC46-C9CB9DDE00E8}" type="slidenum">
              <a:rPr lang="fr-FR" altLang="de-DE" smtClean="0"/>
              <a:pPr>
                <a:spcBef>
                  <a:spcPct val="0"/>
                </a:spcBef>
              </a:pPr>
              <a:t>13</a:t>
            </a:fld>
            <a:endParaRPr lang="fr-FR" altLang="de-DE"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20036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4EF4BE-9A9E-425F-8E1B-7EF8A01F60DE}" type="slidenum">
              <a:rPr lang="fr-FR" altLang="de-DE" smtClean="0"/>
              <a:pPr>
                <a:spcBef>
                  <a:spcPct val="0"/>
                </a:spcBef>
              </a:pPr>
              <a:t>14</a:t>
            </a:fld>
            <a:endParaRPr lang="fr-FR" altLang="de-DE"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86680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34BF1B-2190-4FDF-BFE9-52FDF9021E54}" type="slidenum">
              <a:rPr lang="fr-FR" altLang="de-DE" smtClean="0"/>
              <a:pPr>
                <a:spcBef>
                  <a:spcPct val="0"/>
                </a:spcBef>
              </a:pPr>
              <a:t>15</a:t>
            </a:fld>
            <a:endParaRPr lang="fr-FR" altLang="de-DE"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360430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Diagonal liegende Ecken des Rechtecks abrunden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10" name="Datumsplatzhalter 9"/>
          <p:cNvSpPr>
            <a:spLocks noGrp="1"/>
          </p:cNvSpPr>
          <p:nvPr>
            <p:ph type="dt" sz="half" idx="10"/>
          </p:nvPr>
        </p:nvSpPr>
        <p:spPr>
          <a:xfrm>
            <a:off x="5562600" y="6509004"/>
            <a:ext cx="3002280" cy="274320"/>
          </a:xfrm>
        </p:spPr>
        <p:txBody>
          <a:bodyPr vert="horz" rtlCol="0"/>
          <a:lstStyle>
            <a:extLst/>
          </a:lstStyle>
          <a:p>
            <a:fld id="{4510AA0E-6FFD-4067-851B-B16456467175}" type="datetimeFigureOut">
              <a:rPr lang="de-DE" smtClean="0"/>
              <a:pPr/>
              <a:t>08.12.2015</a:t>
            </a:fld>
            <a:endParaRPr lang="de-DE"/>
          </a:p>
        </p:txBody>
      </p:sp>
      <p:sp>
        <p:nvSpPr>
          <p:cNvPr id="11" name="Foliennummernplatzhalt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A0D29F7-8F28-4D85-928B-73BA766D795B}" type="slidenum">
              <a:rPr lang="de-DE" smtClean="0"/>
              <a:pPr/>
              <a:t>‹Nr.›</a:t>
            </a:fld>
            <a:endParaRPr lang="de-DE"/>
          </a:p>
        </p:txBody>
      </p:sp>
      <p:sp>
        <p:nvSpPr>
          <p:cNvPr id="12" name="Fußzeilenplatzhalter 11"/>
          <p:cNvSpPr>
            <a:spLocks noGrp="1"/>
          </p:cNvSpPr>
          <p:nvPr>
            <p:ph type="ftr" sz="quarter" idx="12"/>
          </p:nvPr>
        </p:nvSpPr>
        <p:spPr>
          <a:xfrm>
            <a:off x="1600200" y="6509004"/>
            <a:ext cx="3907464" cy="274320"/>
          </a:xfrm>
        </p:spPr>
        <p:txBody>
          <a:bodyPr vert="horz" rtlCol="0"/>
          <a:lstStyle>
            <a:extLst/>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4510AA0E-6FFD-4067-851B-B16456467175}" type="datetimeFigureOut">
              <a:rPr lang="de-DE" smtClean="0"/>
              <a:pPr/>
              <a:t>08.12.2015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A0D29F7-8F28-4D85-928B-73BA766D795B}"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lvl1pPr algn="l">
              <a:defRPr/>
            </a:lvl1pPr>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4510AA0E-6FFD-4067-851B-B16456467175}" type="datetimeFigureOut">
              <a:rPr lang="de-DE" smtClean="0"/>
              <a:pPr/>
              <a:t>08.12.2015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A0D29F7-8F28-4D85-928B-73BA766D795B}"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43638"/>
            <a:ext cx="2133600" cy="457200"/>
          </a:xfrm>
        </p:spPr>
        <p:txBody>
          <a:bodyPr/>
          <a:lstStyle>
            <a:lvl1pPr>
              <a:defRPr/>
            </a:lvl1pPr>
          </a:lstStyle>
          <a:p>
            <a:endParaRPr lang="fr-FR"/>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Foliennummernplatzhalter 6"/>
          <p:cNvSpPr>
            <a:spLocks noGrp="1"/>
          </p:cNvSpPr>
          <p:nvPr>
            <p:ph type="sldNum" sz="quarter" idx="12"/>
          </p:nvPr>
        </p:nvSpPr>
        <p:spPr>
          <a:xfrm>
            <a:off x="6553200" y="6243638"/>
            <a:ext cx="2133600" cy="457200"/>
          </a:xfrm>
        </p:spPr>
        <p:txBody>
          <a:bodyPr/>
          <a:lstStyle>
            <a:lvl1pPr>
              <a:defRPr/>
            </a:lvl1pPr>
          </a:lstStyle>
          <a:p>
            <a:fld id="{926F9BDF-07EA-47B3-8A7E-8A82A82750D3}" type="slidenum">
              <a:rPr lang="fr-FR"/>
              <a:pP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4510AA0E-6FFD-4067-851B-B16456467175}" type="datetimeFigureOut">
              <a:rPr lang="de-DE" smtClean="0"/>
              <a:pPr/>
              <a:t>08.12.2015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A0D29F7-8F28-4D85-928B-73BA766D795B}"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7" name="Rechtec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8" name="Datumsplatzhalter 7"/>
          <p:cNvSpPr>
            <a:spLocks noGrp="1"/>
          </p:cNvSpPr>
          <p:nvPr>
            <p:ph type="dt" sz="half" idx="10"/>
          </p:nvPr>
        </p:nvSpPr>
        <p:spPr>
          <a:xfrm>
            <a:off x="5562600" y="6513670"/>
            <a:ext cx="3002280" cy="274320"/>
          </a:xfrm>
        </p:spPr>
        <p:txBody>
          <a:bodyPr vert="horz" rtlCol="0"/>
          <a:lstStyle>
            <a:extLst/>
          </a:lstStyle>
          <a:p>
            <a:fld id="{4510AA0E-6FFD-4067-851B-B16456467175}" type="datetimeFigureOut">
              <a:rPr lang="de-DE" smtClean="0"/>
              <a:pPr/>
              <a:t>08.12.2015</a:t>
            </a:fld>
            <a:endParaRPr lang="de-DE"/>
          </a:p>
        </p:txBody>
      </p:sp>
      <p:sp>
        <p:nvSpPr>
          <p:cNvPr id="9" name="Foliennummernplatzhalt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A0D29F7-8F28-4D85-928B-73BA766D795B}" type="slidenum">
              <a:rPr lang="de-DE" smtClean="0"/>
              <a:pPr/>
              <a:t>‹Nr.›</a:t>
            </a:fld>
            <a:endParaRPr lang="de-DE"/>
          </a:p>
        </p:txBody>
      </p:sp>
      <p:sp>
        <p:nvSpPr>
          <p:cNvPr id="10" name="Fußzeilenplatzhalter 9"/>
          <p:cNvSpPr>
            <a:spLocks noGrp="1"/>
          </p:cNvSpPr>
          <p:nvPr>
            <p:ph type="ftr" sz="quarter" idx="12"/>
          </p:nvPr>
        </p:nvSpPr>
        <p:spPr>
          <a:xfrm>
            <a:off x="1600200" y="6513670"/>
            <a:ext cx="3907464" cy="274320"/>
          </a:xfrm>
        </p:spPr>
        <p:txBody>
          <a:bodyPr vert="horz" rtlCol="0"/>
          <a:lstStyle>
            <a:extLst/>
          </a:lstStyle>
          <a:p>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4510AA0E-6FFD-4067-851B-B16456467175}" type="datetimeFigureOut">
              <a:rPr lang="de-DE" smtClean="0"/>
              <a:pPr/>
              <a:t>08.12.2015</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a:xfrm>
            <a:off x="8641080" y="6514568"/>
            <a:ext cx="464288" cy="274320"/>
          </a:xfrm>
        </p:spPr>
        <p:txBody>
          <a:bodyPr/>
          <a:lstStyle>
            <a:extLst/>
          </a:lstStyle>
          <a:p>
            <a:fld id="{4A0D29F7-8F28-4D85-928B-73BA766D795B}" type="slidenum">
              <a:rPr lang="de-DE" smtClean="0"/>
              <a:pPr/>
              <a:t>‹Nr.›</a:t>
            </a:fld>
            <a:endParaRPr lang="de-DE"/>
          </a:p>
        </p:txBody>
      </p:sp>
      <p:sp>
        <p:nvSpPr>
          <p:cNvPr id="10" name="Rechtec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Rechtec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htec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4510AA0E-6FFD-4067-851B-B16456467175}" type="datetimeFigureOut">
              <a:rPr lang="de-DE" smtClean="0"/>
              <a:pPr/>
              <a:t>08.12.2015</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a:xfrm>
            <a:off x="8641080" y="6514568"/>
            <a:ext cx="464288" cy="274320"/>
          </a:xfrm>
        </p:spPr>
        <p:txBody>
          <a:bodyPr/>
          <a:lstStyle>
            <a:extLst/>
          </a:lstStyle>
          <a:p>
            <a:fld id="{4A0D29F7-8F28-4D85-928B-73BA766D795B}"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4510AA0E-6FFD-4067-851B-B16456467175}" type="datetimeFigureOut">
              <a:rPr lang="de-DE" smtClean="0"/>
              <a:pPr/>
              <a:t>08.12.2015</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4A0D29F7-8F28-4D85-928B-73BA766D795B}" type="slidenum">
              <a:rPr lang="de-DE" smtClean="0"/>
              <a:pPr/>
              <a:t>‹Nr.›</a:t>
            </a:fld>
            <a:endParaRPr lang="de-DE"/>
          </a:p>
        </p:txBody>
      </p:sp>
      <p:sp>
        <p:nvSpPr>
          <p:cNvPr id="7" name="Rechtec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4510AA0E-6FFD-4067-851B-B16456467175}" type="datetimeFigureOut">
              <a:rPr lang="de-DE" smtClean="0"/>
              <a:pPr/>
              <a:t>08.12.2015</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4A0D29F7-8F28-4D85-928B-73BA766D795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2"/>
      </p:bgRef>
    </p:bg>
    <p:spTree>
      <p:nvGrpSpPr>
        <p:cNvPr id="1" name=""/>
        <p:cNvGrpSpPr/>
        <p:nvPr/>
      </p:nvGrpSpPr>
      <p:grpSpPr>
        <a:xfrm>
          <a:off x="0" y="0"/>
          <a:ext cx="0" cy="0"/>
          <a:chOff x="0" y="0"/>
          <a:chExt cx="0" cy="0"/>
        </a:xfrm>
      </p:grpSpPr>
      <p:sp>
        <p:nvSpPr>
          <p:cNvPr id="8" name="Rechtec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9" name="Datumsplatzhalter 8"/>
          <p:cNvSpPr>
            <a:spLocks noGrp="1"/>
          </p:cNvSpPr>
          <p:nvPr>
            <p:ph type="dt" sz="half" idx="10"/>
          </p:nvPr>
        </p:nvSpPr>
        <p:spPr>
          <a:xfrm>
            <a:off x="5562600" y="6513670"/>
            <a:ext cx="3002280" cy="274320"/>
          </a:xfrm>
        </p:spPr>
        <p:txBody>
          <a:bodyPr vert="horz" rtlCol="0"/>
          <a:lstStyle>
            <a:extLst/>
          </a:lstStyle>
          <a:p>
            <a:fld id="{4510AA0E-6FFD-4067-851B-B16456467175}" type="datetimeFigureOut">
              <a:rPr lang="de-DE" smtClean="0"/>
              <a:pPr/>
              <a:t>08.12.2015</a:t>
            </a:fld>
            <a:endParaRPr lang="de-DE"/>
          </a:p>
        </p:txBody>
      </p:sp>
      <p:sp>
        <p:nvSpPr>
          <p:cNvPr id="10" name="Foliennummernplatzhalt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A0D29F7-8F28-4D85-928B-73BA766D795B}" type="slidenum">
              <a:rPr lang="de-DE" smtClean="0"/>
              <a:pPr/>
              <a:t>‹Nr.›</a:t>
            </a:fld>
            <a:endParaRPr lang="de-DE"/>
          </a:p>
        </p:txBody>
      </p:sp>
      <p:sp>
        <p:nvSpPr>
          <p:cNvPr id="11" name="Fußzeilenplatzhalter 10"/>
          <p:cNvSpPr>
            <a:spLocks noGrp="1"/>
          </p:cNvSpPr>
          <p:nvPr>
            <p:ph type="ftr" sz="quarter" idx="12"/>
          </p:nvPr>
        </p:nvSpPr>
        <p:spPr>
          <a:xfrm>
            <a:off x="1600200" y="6513670"/>
            <a:ext cx="3907464" cy="274320"/>
          </a:xfrm>
        </p:spPr>
        <p:txBody>
          <a:bodyPr vert="horz" rtlCol="0"/>
          <a:lstStyle>
            <a:extLst/>
          </a:lstStyle>
          <a:p>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13" name="Bildplatzhalt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8" name="Datumsplatzhalter 7"/>
          <p:cNvSpPr>
            <a:spLocks noGrp="1"/>
          </p:cNvSpPr>
          <p:nvPr>
            <p:ph type="dt" sz="half" idx="10"/>
          </p:nvPr>
        </p:nvSpPr>
        <p:spPr>
          <a:xfrm>
            <a:off x="5562600" y="6509004"/>
            <a:ext cx="3002280" cy="274320"/>
          </a:xfrm>
        </p:spPr>
        <p:txBody>
          <a:bodyPr vert="horz" rtlCol="0"/>
          <a:lstStyle>
            <a:extLst/>
          </a:lstStyle>
          <a:p>
            <a:fld id="{4510AA0E-6FFD-4067-851B-B16456467175}" type="datetimeFigureOut">
              <a:rPr lang="de-DE" smtClean="0"/>
              <a:pPr/>
              <a:t>08.12.2015</a:t>
            </a:fld>
            <a:endParaRPr lang="de-DE"/>
          </a:p>
        </p:txBody>
      </p:sp>
      <p:sp>
        <p:nvSpPr>
          <p:cNvPr id="9" name="Foliennummernplatzhalt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A0D29F7-8F28-4D85-928B-73BA766D795B}" type="slidenum">
              <a:rPr lang="de-DE" smtClean="0"/>
              <a:pPr/>
              <a:t>‹Nr.›</a:t>
            </a:fld>
            <a:endParaRPr lang="de-DE"/>
          </a:p>
        </p:txBody>
      </p:sp>
      <p:sp>
        <p:nvSpPr>
          <p:cNvPr id="10" name="Fußzeilenplatzhalter 9"/>
          <p:cNvSpPr>
            <a:spLocks noGrp="1"/>
          </p:cNvSpPr>
          <p:nvPr>
            <p:ph type="ftr" sz="quarter" idx="12"/>
          </p:nvPr>
        </p:nvSpPr>
        <p:spPr>
          <a:xfrm>
            <a:off x="1600200" y="6509004"/>
            <a:ext cx="3907464" cy="274320"/>
          </a:xfrm>
        </p:spPr>
        <p:txBody>
          <a:bodyPr vert="horz" rtlCol="0"/>
          <a:lstStyle>
            <a:extLst/>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iagonal liegende Ecken des Rechtecks abrunden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ußzeilenplatzhalt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de-DE"/>
          </a:p>
        </p:txBody>
      </p:sp>
      <p:sp>
        <p:nvSpPr>
          <p:cNvPr id="14" name="Datumsplatzhalt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510AA0E-6FFD-4067-851B-B16456467175}" type="datetimeFigureOut">
              <a:rPr lang="de-DE" smtClean="0"/>
              <a:pPr/>
              <a:t>08.12.2015</a:t>
            </a:fld>
            <a:endParaRPr lang="de-DE"/>
          </a:p>
        </p:txBody>
      </p:sp>
      <p:sp>
        <p:nvSpPr>
          <p:cNvPr id="23" name="Foliennummernplatzhalt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A0D29F7-8F28-4D85-928B-73BA766D795B}" type="slidenum">
              <a:rPr lang="de-DE" smtClean="0"/>
              <a:pPr/>
              <a:t>‹Nr.›</a:t>
            </a:fld>
            <a:endParaRPr lang="de-DE"/>
          </a:p>
        </p:txBody>
      </p:sp>
      <p:sp>
        <p:nvSpPr>
          <p:cNvPr id="22" name="Titelplatzhalt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Tree>
  </p:cSld>
  <p:clrMap bg1="dk1" tx1="lt1" bg2="dk2" tx2="lt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6"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f/f1/Jerusalem_Kotel_night_9082.JP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commons/5/55/Near_east_lrg.jp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file:///R:\PPT\Offenbarung.ppt" TargetMode="External"/><Relationship Id="rId7" Type="http://schemas.openxmlformats.org/officeDocument/2006/relationships/hyperlink" Target="file:///R:\PPT\Nationen2.ppt"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file:///R:\PPT\Nationen.ppt" TargetMode="External"/><Relationship Id="rId5" Type="http://schemas.openxmlformats.org/officeDocument/2006/relationships/hyperlink" Target="file:///R:\PPT\Off21-22.ppt" TargetMode="External"/><Relationship Id="rId4" Type="http://schemas.openxmlformats.org/officeDocument/2006/relationships/hyperlink" Target="file:///R:\PPT\kirche.ppt"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commons/1/1a/Three_crosses.jpg"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commons/1/1a/Three_crosses.jpg" TargetMode="Externa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en.wikipedia.org/wiki/Creative_Comm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file:///R:\PPT\Nationen.pp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1"/>
          </a:solidFill>
        </p:spPr>
        <p:txBody>
          <a:bodyPr/>
          <a:lstStyle/>
          <a:p>
            <a:pPr algn="ctr"/>
            <a:r>
              <a:rPr lang="de-DE" sz="4000" b="1" dirty="0" smtClean="0">
                <a:solidFill>
                  <a:schemeClr val="tx1"/>
                </a:solidFill>
                <a:latin typeface="Arial" charset="0"/>
                <a:cs typeface="Arial" charset="0"/>
              </a:rPr>
              <a:t>Meine Homepage</a:t>
            </a:r>
            <a:r>
              <a:rPr lang="de-DE" sz="4000" dirty="0" smtClean="0">
                <a:solidFill>
                  <a:schemeClr val="tx1"/>
                </a:solidFill>
                <a:latin typeface="Arial" charset="0"/>
                <a:cs typeface="Arial" charset="0"/>
              </a:rPr>
              <a:t>:</a:t>
            </a:r>
          </a:p>
        </p:txBody>
      </p:sp>
      <p:sp>
        <p:nvSpPr>
          <p:cNvPr id="4099" name="Rectangle 3"/>
          <p:cNvSpPr>
            <a:spLocks noGrp="1" noChangeArrowheads="1"/>
          </p:cNvSpPr>
          <p:nvPr>
            <p:ph type="body" idx="1"/>
          </p:nvPr>
        </p:nvSpPr>
        <p:spPr>
          <a:xfrm>
            <a:off x="457200" y="1646236"/>
            <a:ext cx="8229600" cy="4879107"/>
          </a:xfrm>
        </p:spPr>
        <p:txBody>
          <a:bodyPr/>
          <a:lstStyle/>
          <a:p>
            <a:pPr algn="ctr">
              <a:buFontTx/>
              <a:buNone/>
            </a:pPr>
            <a:r>
              <a:rPr lang="de-DE" sz="2800" b="1" dirty="0" smtClean="0">
                <a:solidFill>
                  <a:srgbClr val="FF3300"/>
                </a:solidFill>
                <a:latin typeface="Arial" charset="0"/>
                <a:cs typeface="Arial" charset="0"/>
              </a:rPr>
              <a:t>Herzlich willkommen!</a:t>
            </a:r>
          </a:p>
          <a:p>
            <a:pPr>
              <a:buFontTx/>
              <a:buNone/>
            </a:pPr>
            <a:endParaRPr lang="de-DE" sz="2800" b="1" dirty="0" smtClean="0">
              <a:solidFill>
                <a:srgbClr val="FF3300"/>
              </a:solidFill>
              <a:latin typeface="Arial" charset="0"/>
              <a:cs typeface="Arial" charset="0"/>
            </a:endParaRPr>
          </a:p>
          <a:p>
            <a:pPr algn="ctr">
              <a:buFontTx/>
              <a:buNone/>
            </a:pPr>
            <a:r>
              <a:rPr lang="de-DE" sz="2800" b="1" dirty="0" smtClean="0">
                <a:solidFill>
                  <a:srgbClr val="FF0000"/>
                </a:solidFill>
                <a:effectLst>
                  <a:outerShdw blurRad="38100" dist="38100" dir="2700000" algn="tl">
                    <a:srgbClr val="000000">
                      <a:alpha val="43137"/>
                    </a:srgbClr>
                  </a:outerShdw>
                </a:effectLst>
                <a:latin typeface="Arial" charset="0"/>
                <a:cs typeface="Arial" charset="0"/>
                <a:hlinkClick r:id="rId2"/>
              </a:rPr>
              <a:t>www.rogerliebi.ch</a:t>
            </a:r>
            <a:endParaRPr lang="de-DE" sz="2800" b="1" dirty="0" smtClean="0">
              <a:solidFill>
                <a:srgbClr val="FF0000"/>
              </a:solidFill>
              <a:effectLst>
                <a:outerShdw blurRad="38100" dist="38100" dir="2700000" algn="tl">
                  <a:srgbClr val="000000">
                    <a:alpha val="43137"/>
                  </a:srgbClr>
                </a:outerShdw>
              </a:effectLst>
              <a:latin typeface="Arial" charset="0"/>
              <a:cs typeface="Arial" charset="0"/>
            </a:endParaRPr>
          </a:p>
          <a:p>
            <a:pPr>
              <a:buFontTx/>
              <a:buNone/>
            </a:pPr>
            <a:endParaRPr lang="de-DE" sz="2800" b="1" dirty="0" smtClean="0">
              <a:solidFill>
                <a:schemeClr val="bg1"/>
              </a:solidFill>
              <a:latin typeface="Arial" charset="0"/>
              <a:cs typeface="Arial" charset="0"/>
            </a:endParaRPr>
          </a:p>
          <a:p>
            <a:r>
              <a:rPr lang="de-DE" sz="2800" dirty="0" smtClean="0">
                <a:effectLst>
                  <a:outerShdw blurRad="38100" dist="38100" dir="2700000" algn="tl">
                    <a:srgbClr val="000000">
                      <a:alpha val="43137"/>
                    </a:srgbClr>
                  </a:outerShdw>
                </a:effectLst>
                <a:latin typeface="Arial" charset="0"/>
                <a:cs typeface="Arial" charset="0"/>
              </a:rPr>
              <a:t>Veranstaltungskalender</a:t>
            </a:r>
          </a:p>
          <a:p>
            <a:r>
              <a:rPr lang="de-DE" sz="2800" dirty="0" smtClean="0">
                <a:effectLst>
                  <a:outerShdw blurRad="38100" dist="38100" dir="2700000" algn="tl">
                    <a:srgbClr val="000000">
                      <a:alpha val="43137"/>
                    </a:srgbClr>
                  </a:outerShdw>
                </a:effectLst>
                <a:latin typeface="Arial" charset="0"/>
                <a:cs typeface="Arial" charset="0"/>
              </a:rPr>
              <a:t>Skripte zum Downloaden</a:t>
            </a:r>
          </a:p>
          <a:p>
            <a:r>
              <a:rPr lang="de-DE" sz="2800" dirty="0" smtClean="0">
                <a:effectLst>
                  <a:outerShdw blurRad="38100" dist="38100" dir="2700000" algn="tl">
                    <a:srgbClr val="000000">
                      <a:alpha val="43137"/>
                    </a:srgbClr>
                  </a:outerShdw>
                </a:effectLst>
                <a:latin typeface="Arial" charset="0"/>
                <a:cs typeface="Arial" charset="0"/>
              </a:rPr>
              <a:t>Shop: Kassetten, Bücher</a:t>
            </a:r>
          </a:p>
          <a:p>
            <a:r>
              <a:rPr lang="de-DE" sz="2800" dirty="0" smtClean="0">
                <a:effectLst>
                  <a:outerShdw blurRad="38100" dist="38100" dir="2700000" algn="tl">
                    <a:srgbClr val="000000">
                      <a:alpha val="43137"/>
                    </a:srgbClr>
                  </a:outerShdw>
                </a:effectLst>
                <a:latin typeface="Arial" charset="0"/>
                <a:cs typeface="Arial" charset="0"/>
              </a:rPr>
              <a:t>etc.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pPr eaLnBrk="1" hangingPunct="1">
              <a:defRPr/>
            </a:pPr>
            <a:r>
              <a:rPr lang="fr-FR" dirty="0" err="1" smtClean="0">
                <a:solidFill>
                  <a:srgbClr val="FFFF00"/>
                </a:solidFill>
              </a:rPr>
              <a:t>Erweckung</a:t>
            </a:r>
            <a:r>
              <a:rPr lang="fr-FR" dirty="0" smtClean="0">
                <a:solidFill>
                  <a:srgbClr val="FFFF00"/>
                </a:solidFill>
              </a:rPr>
              <a:t> in </a:t>
            </a:r>
            <a:r>
              <a:rPr lang="fr-FR" dirty="0" err="1" smtClean="0">
                <a:solidFill>
                  <a:srgbClr val="FFFF00"/>
                </a:solidFill>
              </a:rPr>
              <a:t>Israel</a:t>
            </a:r>
            <a:endParaRPr lang="fr-FR" dirty="0" smtClean="0">
              <a:solidFill>
                <a:srgbClr val="FFFF00"/>
              </a:solidFill>
            </a:endParaRPr>
          </a:p>
        </p:txBody>
      </p:sp>
      <p:sp>
        <p:nvSpPr>
          <p:cNvPr id="177158" name="Rectangle 6"/>
          <p:cNvSpPr>
            <a:spLocks noGrp="1" noChangeArrowheads="1"/>
          </p:cNvSpPr>
          <p:nvPr>
            <p:ph type="body" sz="half" idx="2"/>
          </p:nvPr>
        </p:nvSpPr>
        <p:spPr>
          <a:xfrm>
            <a:off x="4284663" y="1628775"/>
            <a:ext cx="4607817" cy="5229225"/>
          </a:xfrm>
        </p:spPr>
        <p:txBody>
          <a:bodyPr/>
          <a:lstStyle/>
          <a:p>
            <a:pPr eaLnBrk="1" hangingPunct="1">
              <a:lnSpc>
                <a:spcPct val="90000"/>
              </a:lnSpc>
              <a:buFont typeface="Wingdings" panose="05000000000000000000" pitchFamily="2" charset="2"/>
              <a:buNone/>
              <a:defRPr/>
            </a:pPr>
            <a:r>
              <a:rPr lang="fr-FR" dirty="0" smtClean="0">
                <a:solidFill>
                  <a:srgbClr val="FFCC00"/>
                </a:solidFill>
                <a:effectLst/>
              </a:rPr>
              <a:t>   </a:t>
            </a:r>
            <a:r>
              <a:rPr lang="fr-FR" dirty="0" err="1" smtClean="0">
                <a:effectLst/>
              </a:rPr>
              <a:t>Jes</a:t>
            </a:r>
            <a:r>
              <a:rPr lang="fr-FR" dirty="0" smtClean="0">
                <a:effectLst/>
              </a:rPr>
              <a:t> 10,21: </a:t>
            </a:r>
            <a:r>
              <a:rPr lang="de-DE" dirty="0" smtClean="0">
                <a:solidFill>
                  <a:srgbClr val="00FF00"/>
                </a:solidFill>
                <a:effectLst>
                  <a:outerShdw blurRad="38100" dist="38100" dir="2700000" algn="tl">
                    <a:srgbClr val="000000">
                      <a:alpha val="43137"/>
                    </a:srgbClr>
                  </a:outerShdw>
                </a:effectLst>
              </a:rPr>
              <a:t>Der Überrest wird umkehren</a:t>
            </a:r>
            <a:r>
              <a:rPr lang="de-DE" dirty="0" smtClean="0">
                <a:solidFill>
                  <a:srgbClr val="FFFF00"/>
                </a:solidFill>
                <a:effectLst>
                  <a:outerShdw blurRad="38100" dist="38100" dir="2700000" algn="tl">
                    <a:srgbClr val="000000">
                      <a:alpha val="43137"/>
                    </a:srgbClr>
                  </a:outerShdw>
                </a:effectLst>
              </a:rPr>
              <a:t>, der Überrest Jakobs zu dem starken Gott. </a:t>
            </a:r>
          </a:p>
          <a:p>
            <a:pPr eaLnBrk="1" hangingPunct="1">
              <a:lnSpc>
                <a:spcPct val="90000"/>
              </a:lnSpc>
              <a:buFont typeface="Wingdings" panose="05000000000000000000" pitchFamily="2" charset="2"/>
              <a:buNone/>
              <a:defRPr/>
            </a:pPr>
            <a:endParaRPr lang="de-DE" dirty="0" smtClean="0">
              <a:solidFill>
                <a:srgbClr val="FFFF00"/>
              </a:solidFill>
              <a:effectLst>
                <a:outerShdw blurRad="38100" dist="38100" dir="2700000" algn="tl">
                  <a:srgbClr val="000000">
                    <a:alpha val="43137"/>
                  </a:srgbClr>
                </a:outerShdw>
              </a:effectLst>
            </a:endParaRPr>
          </a:p>
          <a:p>
            <a:pPr eaLnBrk="1" hangingPunct="1">
              <a:lnSpc>
                <a:spcPct val="90000"/>
              </a:lnSpc>
              <a:buFont typeface="Wingdings" panose="05000000000000000000" pitchFamily="2" charset="2"/>
              <a:buNone/>
              <a:defRPr/>
            </a:pPr>
            <a:r>
              <a:rPr lang="de-DE" dirty="0" smtClean="0">
                <a:solidFill>
                  <a:srgbClr val="FFFF00"/>
                </a:solidFill>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Jes</a:t>
            </a:r>
            <a:r>
              <a:rPr lang="de-DE" dirty="0" smtClean="0">
                <a:effectLst>
                  <a:outerShdw blurRad="38100" dist="38100" dir="2700000" algn="tl">
                    <a:srgbClr val="000000">
                      <a:alpha val="43137"/>
                    </a:srgbClr>
                  </a:outerShdw>
                </a:effectLst>
              </a:rPr>
              <a:t> 37,32: </a:t>
            </a:r>
            <a:r>
              <a:rPr lang="de-DE" dirty="0" smtClean="0">
                <a:solidFill>
                  <a:srgbClr val="FFFF00"/>
                </a:solidFill>
                <a:effectLst>
                  <a:outerShdw blurRad="38100" dist="38100" dir="2700000" algn="tl">
                    <a:srgbClr val="000000">
                      <a:alpha val="43137"/>
                    </a:srgbClr>
                  </a:outerShdw>
                </a:effectLst>
              </a:rPr>
              <a:t>Denn von Jerusalem wird </a:t>
            </a:r>
            <a:r>
              <a:rPr lang="de-DE" dirty="0" smtClean="0">
                <a:solidFill>
                  <a:srgbClr val="00FF00"/>
                </a:solidFill>
                <a:effectLst>
                  <a:outerShdw blurRad="38100" dist="38100" dir="2700000" algn="tl">
                    <a:srgbClr val="000000">
                      <a:alpha val="43137"/>
                    </a:srgbClr>
                  </a:outerShdw>
                </a:effectLst>
              </a:rPr>
              <a:t>ein Überrest ausgehen</a:t>
            </a:r>
            <a:r>
              <a:rPr lang="de-DE" dirty="0" smtClean="0">
                <a:solidFill>
                  <a:srgbClr val="FFFF00"/>
                </a:solidFill>
                <a:effectLst>
                  <a:outerShdw blurRad="38100" dist="38100" dir="2700000" algn="tl">
                    <a:srgbClr val="000000">
                      <a:alpha val="43137"/>
                    </a:srgbClr>
                  </a:outerShdw>
                </a:effectLst>
              </a:rPr>
              <a:t>, ja, ein Entronnenes vom Berg Zion. Der Eifer des HERRN der Heerscharen wird solches tun. </a:t>
            </a:r>
            <a:endParaRPr lang="fr-FR" dirty="0" smtClean="0">
              <a:effectLst>
                <a:outerShdw blurRad="38100" dist="38100" dir="2700000" algn="tl">
                  <a:srgbClr val="000000">
                    <a:alpha val="43137"/>
                  </a:srgbClr>
                </a:outerShdw>
              </a:effectLst>
            </a:endParaRPr>
          </a:p>
        </p:txBody>
      </p:sp>
      <p:pic>
        <p:nvPicPr>
          <p:cNvPr id="247812" name="Picture 5" descr="Image:Jerusalem Kotel night 908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628775"/>
            <a:ext cx="4008438"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3" name="Text Box 6"/>
          <p:cNvSpPr txBox="1">
            <a:spLocks noChangeArrowheads="1"/>
          </p:cNvSpPr>
          <p:nvPr/>
        </p:nvSpPr>
        <p:spPr bwMode="auto">
          <a:xfrm>
            <a:off x="1906588" y="4667250"/>
            <a:ext cx="237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de-CH" altLang="de-DE" sz="1200" dirty="0" err="1">
                <a:latin typeface="Tahoma" panose="020B0604030504040204" pitchFamily="34" charset="0"/>
                <a:cs typeface="Arial" panose="020B0604020202020204" pitchFamily="34" charset="0"/>
              </a:rPr>
              <a:t>Hynek</a:t>
            </a:r>
            <a:r>
              <a:rPr lang="de-CH" altLang="de-DE" sz="1200" dirty="0">
                <a:latin typeface="Tahoma" panose="020B0604030504040204" pitchFamily="34" charset="0"/>
                <a:cs typeface="Arial" panose="020B0604020202020204" pitchFamily="34" charset="0"/>
              </a:rPr>
              <a:t> </a:t>
            </a:r>
            <a:r>
              <a:rPr lang="de-CH" altLang="de-DE" sz="1200" dirty="0" err="1">
                <a:latin typeface="Tahoma" panose="020B0604030504040204" pitchFamily="34" charset="0"/>
                <a:cs typeface="Arial" panose="020B0604020202020204" pitchFamily="34" charset="0"/>
              </a:rPr>
              <a:t>Moravec</a:t>
            </a:r>
            <a:r>
              <a:rPr lang="de-CH" altLang="de-DE" sz="1200" dirty="0">
                <a:latin typeface="Tahoma" panose="020B0604030504040204" pitchFamily="34" charset="0"/>
                <a:cs typeface="Arial" panose="020B0604020202020204" pitchFamily="34" charset="0"/>
              </a:rPr>
              <a:t> GNU 1.2 </a:t>
            </a:r>
            <a:r>
              <a:rPr lang="de-CH" altLang="de-DE" sz="1200" dirty="0" err="1">
                <a:latin typeface="Tahoma" panose="020B0604030504040204" pitchFamily="34" charset="0"/>
                <a:cs typeface="Arial" panose="020B0604020202020204" pitchFamily="34" charset="0"/>
              </a:rPr>
              <a:t>or</a:t>
            </a:r>
            <a:r>
              <a:rPr lang="de-CH" altLang="de-DE" sz="1200" dirty="0">
                <a:latin typeface="Tahoma" panose="020B0604030504040204" pitchFamily="34" charset="0"/>
                <a:cs typeface="Arial" panose="020B0604020202020204" pitchFamily="34" charset="0"/>
              </a:rPr>
              <a:t> </a:t>
            </a:r>
            <a:r>
              <a:rPr lang="de-CH" altLang="de-DE" sz="1200" dirty="0" err="1">
                <a:latin typeface="Tahoma" panose="020B0604030504040204" pitchFamily="34" charset="0"/>
                <a:cs typeface="Arial" panose="020B0604020202020204" pitchFamily="34" charset="0"/>
              </a:rPr>
              <a:t>later</a:t>
            </a:r>
            <a:endParaRPr lang="de-DE" altLang="de-DE" sz="1200" dirty="0">
              <a:latin typeface="Tahoma" panose="020B0604030504040204" pitchFamily="34" charset="0"/>
              <a:cs typeface="Arial" panose="020B0604020202020204" pitchFamily="34" charset="0"/>
            </a:endParaRPr>
          </a:p>
        </p:txBody>
      </p:sp>
      <p:sp>
        <p:nvSpPr>
          <p:cNvPr id="2" name="Textfeld 1"/>
          <p:cNvSpPr txBox="1"/>
          <p:nvPr/>
        </p:nvSpPr>
        <p:spPr>
          <a:xfrm>
            <a:off x="639610" y="5301208"/>
            <a:ext cx="3627916" cy="830997"/>
          </a:xfrm>
          <a:prstGeom prst="rect">
            <a:avLst/>
          </a:prstGeom>
          <a:noFill/>
        </p:spPr>
        <p:txBody>
          <a:bodyPr wrap="none" rtlCol="0">
            <a:spAutoFit/>
          </a:bodyPr>
          <a:lstStyle/>
          <a:p>
            <a:pPr marL="342900" indent="-342900">
              <a:buFont typeface="Arial" panose="020B0604020202020204" pitchFamily="34" charset="0"/>
              <a:buChar char="•"/>
            </a:pPr>
            <a:r>
              <a:rPr lang="de-DE" sz="2400" dirty="0" smtClean="0">
                <a:effectLst>
                  <a:outerShdw blurRad="38100" dist="38100" dir="2700000" algn="tl">
                    <a:srgbClr val="000000">
                      <a:alpha val="43137"/>
                    </a:srgbClr>
                  </a:outerShdw>
                </a:effectLst>
              </a:rPr>
              <a:t>144´000 (Off 7 / 14)</a:t>
            </a:r>
          </a:p>
          <a:p>
            <a:pPr marL="342900" indent="-342900">
              <a:buFont typeface="Arial" panose="020B0604020202020204" pitchFamily="34" charset="0"/>
              <a:buChar char="•"/>
            </a:pPr>
            <a:r>
              <a:rPr lang="de-DE" sz="2400" dirty="0" smtClean="0">
                <a:effectLst>
                  <a:outerShdw blurRad="38100" dist="38100" dir="2700000" algn="tl">
                    <a:srgbClr val="000000">
                      <a:alpha val="43137"/>
                    </a:srgbClr>
                  </a:outerShdw>
                </a:effectLst>
              </a:rPr>
              <a:t>1/3 Israels (</a:t>
            </a:r>
            <a:r>
              <a:rPr lang="de-DE" sz="2400" dirty="0" err="1" smtClean="0">
                <a:effectLst>
                  <a:outerShdw blurRad="38100" dist="38100" dir="2700000" algn="tl">
                    <a:srgbClr val="000000">
                      <a:alpha val="43137"/>
                    </a:srgbClr>
                  </a:outerShdw>
                </a:effectLst>
              </a:rPr>
              <a:t>Sach</a:t>
            </a:r>
            <a:r>
              <a:rPr lang="de-DE" sz="2400" dirty="0" smtClean="0">
                <a:effectLst>
                  <a:outerShdw blurRad="38100" dist="38100" dir="2700000" algn="tl">
                    <a:srgbClr val="000000">
                      <a:alpha val="43137"/>
                    </a:srgbClr>
                  </a:outerShdw>
                </a:effectLst>
              </a:rPr>
              <a:t> 13,8)</a:t>
            </a:r>
            <a:endParaRPr lang="de-D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365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rrowheads="1"/>
          </p:cNvSpPr>
          <p:nvPr>
            <p:ph type="title"/>
          </p:nvPr>
        </p:nvSpPr>
        <p:spPr/>
        <p:txBody>
          <a:bodyPr/>
          <a:lstStyle/>
          <a:p>
            <a:pPr eaLnBrk="1" hangingPunct="1">
              <a:defRPr/>
            </a:pPr>
            <a:r>
              <a:rPr lang="de-DE" dirty="0" smtClean="0">
                <a:solidFill>
                  <a:srgbClr val="FFC000"/>
                </a:solidFill>
                <a:latin typeface="Arial" charset="0"/>
                <a:cs typeface="Arial" charset="0"/>
              </a:rPr>
              <a:t>Der Dritte Tempel</a:t>
            </a:r>
          </a:p>
        </p:txBody>
      </p:sp>
      <p:pic>
        <p:nvPicPr>
          <p:cNvPr id="563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9038" y="1600200"/>
            <a:ext cx="6765925" cy="4525963"/>
          </a:xfrm>
          <a:noFill/>
          <a:extLst>
            <a:ext uri="{909E8E84-426E-40DD-AFC4-6F175D3DCCD1}">
              <a14:hiddenFill xmlns:a14="http://schemas.microsoft.com/office/drawing/2010/main">
                <a:solidFill>
                  <a:srgbClr val="FFFFFF"/>
                </a:solidFill>
              </a14:hiddenFill>
            </a:ext>
          </a:extLst>
        </p:spPr>
      </p:pic>
      <p:sp>
        <p:nvSpPr>
          <p:cNvPr id="56324" name="Text Box 4"/>
          <p:cNvSpPr txBox="1">
            <a:spLocks noChangeArrowheads="1"/>
          </p:cNvSpPr>
          <p:nvPr/>
        </p:nvSpPr>
        <p:spPr bwMode="auto">
          <a:xfrm>
            <a:off x="5940425" y="5805488"/>
            <a:ext cx="1790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b="1"/>
              <a:t>Atara Lejoshna /Roger Liebi</a:t>
            </a:r>
          </a:p>
        </p:txBody>
      </p:sp>
    </p:spTree>
    <p:extLst>
      <p:ext uri="{BB962C8B-B14F-4D97-AF65-F5344CB8AC3E}">
        <p14:creationId xmlns:p14="http://schemas.microsoft.com/office/powerpoint/2010/main" val="2478567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rrowheads="1"/>
          </p:cNvSpPr>
          <p:nvPr>
            <p:ph type="title"/>
          </p:nvPr>
        </p:nvSpPr>
        <p:spPr>
          <a:xfrm>
            <a:off x="-180528" y="198438"/>
            <a:ext cx="9144000" cy="1143000"/>
          </a:xfrm>
        </p:spPr>
        <p:txBody>
          <a:bodyPr/>
          <a:lstStyle/>
          <a:p>
            <a:pPr eaLnBrk="1" hangingPunct="1">
              <a:defRPr/>
            </a:pPr>
            <a:r>
              <a:rPr lang="de-DE" sz="4000" dirty="0" smtClean="0">
                <a:solidFill>
                  <a:srgbClr val="FFC000"/>
                </a:solidFill>
                <a:latin typeface="Arial" charset="0"/>
                <a:cs typeface="Arial" charset="0"/>
              </a:rPr>
              <a:t>Der Ort des Tempels</a:t>
            </a:r>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9038" y="1600200"/>
            <a:ext cx="6765925" cy="4525963"/>
          </a:xfrm>
          <a:noFill/>
          <a:extLst>
            <a:ext uri="{909E8E84-426E-40DD-AFC4-6F175D3DCCD1}">
              <a14:hiddenFill xmlns:a14="http://schemas.microsoft.com/office/drawing/2010/main">
                <a:solidFill>
                  <a:srgbClr val="FFFFFF"/>
                </a:solidFill>
              </a14:hiddenFill>
            </a:ext>
          </a:extLst>
        </p:spPr>
      </p:pic>
      <p:sp>
        <p:nvSpPr>
          <p:cNvPr id="57348" name="Textfeld 3"/>
          <p:cNvSpPr txBox="1">
            <a:spLocks noChangeArrowheads="1"/>
          </p:cNvSpPr>
          <p:nvPr/>
        </p:nvSpPr>
        <p:spPr bwMode="auto">
          <a:xfrm>
            <a:off x="7955734" y="5876065"/>
            <a:ext cx="352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a:t>RL</a:t>
            </a:r>
          </a:p>
        </p:txBody>
      </p:sp>
    </p:spTree>
    <p:extLst>
      <p:ext uri="{BB962C8B-B14F-4D97-AF65-F5344CB8AC3E}">
        <p14:creationId xmlns:p14="http://schemas.microsoft.com/office/powerpoint/2010/main" val="1652930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74437" y="260648"/>
            <a:ext cx="8229600" cy="1223963"/>
          </a:xfrm>
        </p:spPr>
        <p:txBody>
          <a:bodyPr>
            <a:normAutofit fontScale="90000"/>
          </a:bodyPr>
          <a:lstStyle/>
          <a:p>
            <a:pPr eaLnBrk="1" hangingPunct="1">
              <a:defRPr/>
            </a:pPr>
            <a:r>
              <a:rPr lang="de-DE" sz="4000" dirty="0" smtClean="0">
                <a:solidFill>
                  <a:srgbClr val="FFC000"/>
                </a:solidFill>
              </a:rPr>
              <a:t>Die Sehnsucht von 2000 Jahren:</a:t>
            </a:r>
            <a:br>
              <a:rPr lang="de-DE" sz="4000" dirty="0" smtClean="0">
                <a:solidFill>
                  <a:srgbClr val="FFC000"/>
                </a:solidFill>
              </a:rPr>
            </a:br>
            <a:r>
              <a:rPr lang="de-DE" sz="4000" dirty="0" smtClean="0">
                <a:solidFill>
                  <a:srgbClr val="FFC000"/>
                </a:solidFill>
              </a:rPr>
              <a:t>Bau des Dritten Tempels</a:t>
            </a:r>
          </a:p>
        </p:txBody>
      </p:sp>
      <p:pic>
        <p:nvPicPr>
          <p:cNvPr id="23654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2060575"/>
            <a:ext cx="8229600" cy="4530725"/>
          </a:xfrm>
        </p:spPr>
      </p:pic>
      <p:sp>
        <p:nvSpPr>
          <p:cNvPr id="236548" name="Textfeld 3"/>
          <p:cNvSpPr txBox="1">
            <a:spLocks noChangeArrowheads="1"/>
          </p:cNvSpPr>
          <p:nvPr/>
        </p:nvSpPr>
        <p:spPr bwMode="auto">
          <a:xfrm>
            <a:off x="7031038" y="6165850"/>
            <a:ext cx="1655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ASEBA </a:t>
            </a:r>
            <a:r>
              <a:rPr lang="de-DE" altLang="de-DE" sz="1200" dirty="0" err="1"/>
              <a:t>Bollodingen</a:t>
            </a:r>
            <a:endParaRPr lang="de-DE" altLang="de-DE" sz="1200" dirty="0"/>
          </a:p>
        </p:txBody>
      </p:sp>
    </p:spTree>
    <p:extLst>
      <p:ext uri="{BB962C8B-B14F-4D97-AF65-F5344CB8AC3E}">
        <p14:creationId xmlns:p14="http://schemas.microsoft.com/office/powerpoint/2010/main" val="1210443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de-DE" dirty="0" smtClean="0">
                <a:solidFill>
                  <a:srgbClr val="FFC000"/>
                </a:solidFill>
              </a:rPr>
              <a:t>Bereit zum Wiederaufbau</a:t>
            </a:r>
          </a:p>
        </p:txBody>
      </p:sp>
      <p:sp>
        <p:nvSpPr>
          <p:cNvPr id="238595" name="Text Box 4"/>
          <p:cNvSpPr txBox="1">
            <a:spLocks noChangeArrowheads="1"/>
          </p:cNvSpPr>
          <p:nvPr/>
        </p:nvSpPr>
        <p:spPr bwMode="auto">
          <a:xfrm>
            <a:off x="755576" y="5877272"/>
            <a:ext cx="8270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de-DE" altLang="de-DE" sz="1800" dirty="0"/>
              <a:t>Israel Ariel, Soldat, der den Tempelberg erobert hat, Rabbiner und Gründer des Tempelinstituts in Ost-Jerusalem</a:t>
            </a:r>
          </a:p>
        </p:txBody>
      </p:sp>
      <p:pic>
        <p:nvPicPr>
          <p:cNvPr id="238596" name="Picture 6" descr="http://upload.wikimedia.org/wikipedia/commons/thumb/6/65/Yisrael_Ariel.jpg/640px-Yisrael_Ar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63" y="1614882"/>
            <a:ext cx="376555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7" name="Textfeld 6"/>
          <p:cNvSpPr txBox="1">
            <a:spLocks noChangeArrowheads="1"/>
          </p:cNvSpPr>
          <p:nvPr/>
        </p:nvSpPr>
        <p:spPr bwMode="auto">
          <a:xfrm>
            <a:off x="6161088" y="5473564"/>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FB</a:t>
            </a:r>
          </a:p>
        </p:txBody>
      </p:sp>
    </p:spTree>
    <p:extLst>
      <p:ext uri="{BB962C8B-B14F-4D97-AF65-F5344CB8AC3E}">
        <p14:creationId xmlns:p14="http://schemas.microsoft.com/office/powerpoint/2010/main" val="4228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title"/>
          </p:nvPr>
        </p:nvSpPr>
        <p:spPr/>
        <p:txBody>
          <a:bodyPr/>
          <a:lstStyle/>
          <a:p>
            <a:pPr eaLnBrk="1" hangingPunct="1">
              <a:defRPr/>
            </a:pPr>
            <a:r>
              <a:rPr lang="de-DE" dirty="0" smtClean="0">
                <a:solidFill>
                  <a:srgbClr val="FFC000"/>
                </a:solidFill>
              </a:rPr>
              <a:t>Bereit zum Wiederaufbau</a:t>
            </a:r>
            <a:r>
              <a:rPr lang="fr-FR" dirty="0" smtClean="0">
                <a:solidFill>
                  <a:srgbClr val="FFC000"/>
                </a:solidFill>
              </a:rPr>
              <a:t> </a:t>
            </a:r>
          </a:p>
        </p:txBody>
      </p:sp>
      <p:sp>
        <p:nvSpPr>
          <p:cNvPr id="165893" name="Rectangle 5"/>
          <p:cNvSpPr>
            <a:spLocks noGrp="1" noChangeArrowheads="1"/>
          </p:cNvSpPr>
          <p:nvPr>
            <p:ph type="body" sz="half" idx="1"/>
          </p:nvPr>
        </p:nvSpPr>
        <p:spPr/>
        <p:txBody>
          <a:bodyPr/>
          <a:lstStyle/>
          <a:p>
            <a:pPr eaLnBrk="1" hangingPunct="1">
              <a:defRPr/>
            </a:pPr>
            <a:r>
              <a:rPr lang="de-DE" dirty="0" smtClean="0">
                <a:effectLst>
                  <a:outerShdw blurRad="38100" dist="38100" dir="2700000" algn="tl">
                    <a:srgbClr val="000000">
                      <a:alpha val="43137"/>
                    </a:srgbClr>
                  </a:outerShdw>
                </a:effectLst>
              </a:rPr>
              <a:t>Der siebenarmige Leuchter aus Gold, bereit für den Dienst im Dritten Tempel</a:t>
            </a:r>
          </a:p>
          <a:p>
            <a:pPr eaLnBrk="1" hangingPunct="1">
              <a:defRPr/>
            </a:pPr>
            <a:r>
              <a:rPr lang="de-DE" dirty="0" smtClean="0">
                <a:effectLst>
                  <a:outerShdw blurRad="38100" dist="38100" dir="2700000" algn="tl">
                    <a:srgbClr val="000000">
                      <a:alpha val="43137"/>
                    </a:srgbClr>
                  </a:outerShdw>
                </a:effectLst>
              </a:rPr>
              <a:t>Der erste goldene Leuchter Israels seit dem Jahr 70 n. Chr.</a:t>
            </a:r>
          </a:p>
        </p:txBody>
      </p:sp>
      <p:pic>
        <p:nvPicPr>
          <p:cNvPr id="240644" name="Picture 6"/>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643438" y="1700213"/>
            <a:ext cx="4038600" cy="4530725"/>
          </a:xfrm>
        </p:spPr>
      </p:pic>
      <p:sp>
        <p:nvSpPr>
          <p:cNvPr id="240645" name="Textfeld 4"/>
          <p:cNvSpPr txBox="1">
            <a:spLocks noChangeArrowheads="1"/>
          </p:cNvSpPr>
          <p:nvPr/>
        </p:nvSpPr>
        <p:spPr bwMode="auto">
          <a:xfrm>
            <a:off x="4643438" y="5954713"/>
            <a:ext cx="376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a:t>RL</a:t>
            </a:r>
          </a:p>
        </p:txBody>
      </p:sp>
    </p:spTree>
    <p:extLst>
      <p:ext uri="{BB962C8B-B14F-4D97-AF65-F5344CB8AC3E}">
        <p14:creationId xmlns:p14="http://schemas.microsoft.com/office/powerpoint/2010/main" val="3449471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007329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7350" y="1556792"/>
            <a:ext cx="4248150" cy="3101975"/>
          </a:xfrm>
        </p:spPr>
      </p:pic>
      <p:sp>
        <p:nvSpPr>
          <p:cNvPr id="185346" name="Rectangle 2"/>
          <p:cNvSpPr>
            <a:spLocks noGrp="1" noChangeArrowheads="1"/>
          </p:cNvSpPr>
          <p:nvPr>
            <p:ph type="title"/>
          </p:nvPr>
        </p:nvSpPr>
        <p:spPr>
          <a:xfrm>
            <a:off x="457200" y="253536"/>
            <a:ext cx="8229600" cy="943216"/>
          </a:xfrm>
        </p:spPr>
        <p:txBody>
          <a:bodyPr/>
          <a:lstStyle/>
          <a:p>
            <a:pPr eaLnBrk="1" hangingPunct="1">
              <a:defRPr/>
            </a:pPr>
            <a:r>
              <a:rPr lang="de-DE" sz="4000" dirty="0" smtClean="0">
                <a:solidFill>
                  <a:srgbClr val="FFC000"/>
                </a:solidFill>
              </a:rPr>
              <a:t>Beginn der 70. Jahrwoche: Bund</a:t>
            </a:r>
          </a:p>
        </p:txBody>
      </p:sp>
      <p:sp>
        <p:nvSpPr>
          <p:cNvPr id="185349" name="Rectangle 5"/>
          <p:cNvSpPr>
            <a:spLocks noGrp="1" noChangeArrowheads="1"/>
          </p:cNvSpPr>
          <p:nvPr>
            <p:ph type="body" sz="half" idx="2"/>
          </p:nvPr>
        </p:nvSpPr>
        <p:spPr>
          <a:xfrm>
            <a:off x="4868884" y="1498203"/>
            <a:ext cx="4284662" cy="5373687"/>
          </a:xfrm>
        </p:spPr>
        <p:txBody>
          <a:bodyPr>
            <a:normAutofit fontScale="92500" lnSpcReduction="20000"/>
          </a:bodyPr>
          <a:lstStyle/>
          <a:p>
            <a:pPr>
              <a:buNone/>
              <a:defRPr/>
            </a:pPr>
            <a:r>
              <a:rPr lang="de-DE" dirty="0" smtClean="0">
                <a:solidFill>
                  <a:srgbClr val="FFCC00"/>
                </a:solidFill>
                <a:effectLst/>
              </a:rPr>
              <a:t>   </a:t>
            </a:r>
            <a:r>
              <a:rPr lang="de-DE" dirty="0" smtClean="0">
                <a:effectLst>
                  <a:outerShdw blurRad="38100" dist="38100" dir="2700000" algn="tl">
                    <a:srgbClr val="000000">
                      <a:alpha val="43137"/>
                    </a:srgbClr>
                  </a:outerShdw>
                </a:effectLst>
              </a:rPr>
              <a:t>Daniel 9:</a:t>
            </a:r>
            <a:r>
              <a:rPr lang="de-DE" dirty="0" smtClean="0">
                <a:solidFill>
                  <a:srgbClr val="FFCC00"/>
                </a:solidFill>
                <a:effectLst>
                  <a:outerShdw blurRad="38100" dist="38100" dir="2700000" algn="tl">
                    <a:srgbClr val="000000">
                      <a:alpha val="43137"/>
                    </a:srgbClr>
                  </a:outerShdw>
                </a:effectLst>
              </a:rPr>
              <a:t> </a:t>
            </a:r>
            <a:r>
              <a:rPr lang="de-DE" baseline="30000" dirty="0" smtClean="0">
                <a:solidFill>
                  <a:srgbClr val="FFFF00"/>
                </a:solidFill>
                <a:effectLst>
                  <a:outerShdw blurRad="38100" dist="38100" dir="2700000" algn="tl">
                    <a:srgbClr val="000000">
                      <a:alpha val="43137"/>
                    </a:srgbClr>
                  </a:outerShdw>
                </a:effectLst>
              </a:rPr>
              <a:t>27</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Und </a:t>
            </a:r>
            <a:r>
              <a:rPr lang="de-DE" dirty="0">
                <a:solidFill>
                  <a:srgbClr val="66FF33"/>
                </a:solidFill>
                <a:effectLst>
                  <a:outerShdw blurRad="38100" dist="38100" dir="2700000" algn="tl">
                    <a:srgbClr val="000000">
                      <a:alpha val="43137"/>
                    </a:srgbClr>
                  </a:outerShdw>
                </a:effectLst>
              </a:rPr>
              <a:t>er</a:t>
            </a:r>
            <a:r>
              <a:rPr lang="de-DE" dirty="0">
                <a:solidFill>
                  <a:srgbClr val="FFFF00"/>
                </a:solidFill>
                <a:effectLst>
                  <a:outerShdw blurRad="38100" dist="38100" dir="2700000" algn="tl">
                    <a:srgbClr val="000000">
                      <a:alpha val="43137"/>
                    </a:srgbClr>
                  </a:outerShdw>
                </a:effectLst>
              </a:rPr>
              <a:t> wird einen festen </a:t>
            </a:r>
            <a:r>
              <a:rPr lang="de-DE" dirty="0">
                <a:solidFill>
                  <a:srgbClr val="66FF33"/>
                </a:solidFill>
                <a:effectLst>
                  <a:outerShdw blurRad="38100" dist="38100" dir="2700000" algn="tl">
                    <a:srgbClr val="000000">
                      <a:alpha val="43137"/>
                    </a:srgbClr>
                  </a:outerShdw>
                </a:effectLst>
              </a:rPr>
              <a:t>Bund</a:t>
            </a:r>
            <a:r>
              <a:rPr lang="de-DE" dirty="0">
                <a:solidFill>
                  <a:srgbClr val="FFFF00"/>
                </a:solidFill>
                <a:effectLst>
                  <a:outerShdw blurRad="38100" dist="38100" dir="2700000" algn="tl">
                    <a:srgbClr val="000000">
                      <a:alpha val="43137"/>
                    </a:srgbClr>
                  </a:outerShdw>
                </a:effectLst>
              </a:rPr>
              <a:t> mit den </a:t>
            </a:r>
            <a:r>
              <a:rPr lang="de-DE" dirty="0">
                <a:solidFill>
                  <a:srgbClr val="66FF33"/>
                </a:solidFill>
                <a:effectLst>
                  <a:outerShdw blurRad="38100" dist="38100" dir="2700000" algn="tl">
                    <a:srgbClr val="000000">
                      <a:alpha val="43137"/>
                    </a:srgbClr>
                  </a:outerShdw>
                </a:effectLst>
              </a:rPr>
              <a:t>Vielen</a:t>
            </a:r>
            <a:r>
              <a:rPr lang="de-DE" dirty="0">
                <a:solidFill>
                  <a:srgbClr val="FFFF00"/>
                </a:solidFill>
                <a:effectLst>
                  <a:outerShdw blurRad="38100" dist="38100" dir="2700000" algn="tl">
                    <a:srgbClr val="000000">
                      <a:alpha val="43137"/>
                    </a:srgbClr>
                  </a:outerShdw>
                </a:effectLst>
              </a:rPr>
              <a:t> schließen für </a:t>
            </a:r>
            <a:r>
              <a:rPr lang="de-DE" dirty="0">
                <a:solidFill>
                  <a:srgbClr val="66FF33"/>
                </a:solidFill>
                <a:effectLst>
                  <a:outerShdw blurRad="38100" dist="38100" dir="2700000" algn="tl">
                    <a:srgbClr val="000000">
                      <a:alpha val="43137"/>
                    </a:srgbClr>
                  </a:outerShdw>
                </a:effectLst>
              </a:rPr>
              <a:t>eine </a:t>
            </a:r>
            <a:r>
              <a:rPr lang="de-DE" dirty="0" smtClean="0">
                <a:solidFill>
                  <a:srgbClr val="66FF33"/>
                </a:solidFill>
                <a:effectLst>
                  <a:outerShdw blurRad="38100" dist="38100" dir="2700000" algn="tl">
                    <a:srgbClr val="000000">
                      <a:alpha val="43137"/>
                    </a:srgbClr>
                  </a:outerShdw>
                </a:effectLst>
              </a:rPr>
              <a:t>Jahrwoche</a:t>
            </a:r>
            <a:r>
              <a:rPr lang="de-DE" dirty="0">
                <a:solidFill>
                  <a:srgbClr val="FFFF00"/>
                </a:solidFill>
                <a:effectLst>
                  <a:outerShdw blurRad="38100" dist="38100" dir="2700000" algn="tl">
                    <a:srgbClr val="000000">
                      <a:alpha val="43137"/>
                    </a:srgbClr>
                  </a:outerShdw>
                </a:effectLst>
              </a:rPr>
              <a:t>; und zur Hälfte der </a:t>
            </a:r>
            <a:r>
              <a:rPr lang="de-DE" dirty="0" smtClean="0">
                <a:solidFill>
                  <a:srgbClr val="FFFF00"/>
                </a:solidFill>
                <a:effectLst>
                  <a:outerShdw blurRad="38100" dist="38100" dir="2700000" algn="tl">
                    <a:srgbClr val="000000">
                      <a:alpha val="43137"/>
                    </a:srgbClr>
                  </a:outerShdw>
                </a:effectLst>
              </a:rPr>
              <a:t>Jahrwoche </a:t>
            </a:r>
            <a:r>
              <a:rPr lang="de-DE" dirty="0">
                <a:solidFill>
                  <a:srgbClr val="FFFF00"/>
                </a:solidFill>
                <a:effectLst>
                  <a:outerShdw blurRad="38100" dist="38100" dir="2700000" algn="tl">
                    <a:srgbClr val="000000">
                      <a:alpha val="43137"/>
                    </a:srgbClr>
                  </a:outerShdw>
                </a:effectLst>
              </a:rPr>
              <a:t>wird er Schlachtopfer und Speisopfer aufhören lassen. Und wegen der Beschirmung der </a:t>
            </a:r>
            <a:r>
              <a:rPr lang="de-DE" dirty="0" smtClean="0">
                <a:solidFill>
                  <a:srgbClr val="FFFF00"/>
                </a:solidFill>
                <a:effectLst>
                  <a:outerShdw blurRad="38100" dist="38100" dir="2700000" algn="tl">
                    <a:srgbClr val="000000">
                      <a:alpha val="43137"/>
                    </a:srgbClr>
                  </a:outerShdw>
                </a:effectLst>
              </a:rPr>
              <a:t>Gräuel </a:t>
            </a:r>
            <a:r>
              <a:rPr lang="de-DE" dirty="0">
                <a:solidFill>
                  <a:srgbClr val="FFFF00"/>
                </a:solidFill>
                <a:effectLst>
                  <a:outerShdw blurRad="38100" dist="38100" dir="2700000" algn="tl">
                    <a:srgbClr val="000000">
                      <a:alpha val="43137"/>
                    </a:srgbClr>
                  </a:outerShdw>
                </a:effectLst>
              </a:rPr>
              <a:t>wird ein Verwüster kommen, und zwar bis Vernichtung und Festbeschlossenes über das Verwüstete ausgegossen werden. </a:t>
            </a:r>
            <a:endParaRPr lang="fr-FR" sz="2400" dirty="0" smtClean="0">
              <a:solidFill>
                <a:srgbClr val="FFFF00"/>
              </a:solidFill>
              <a:effectLst>
                <a:outerShdw blurRad="38100" dist="38100" dir="2700000" algn="tl">
                  <a:srgbClr val="000000">
                    <a:alpha val="43137"/>
                  </a:srgbClr>
                </a:outerShdw>
              </a:effectLst>
            </a:endParaRPr>
          </a:p>
          <a:p>
            <a:pPr eaLnBrk="1" hangingPunct="1">
              <a:defRPr/>
            </a:pPr>
            <a:endParaRPr lang="fr-FR" sz="2400" dirty="0" smtClean="0">
              <a:effectLst/>
            </a:endParaRPr>
          </a:p>
          <a:p>
            <a:pPr eaLnBrk="1" hangingPunct="1">
              <a:defRPr/>
            </a:pPr>
            <a:endParaRPr lang="fr-FR" sz="2400" dirty="0" smtClean="0"/>
          </a:p>
        </p:txBody>
      </p:sp>
      <p:sp>
        <p:nvSpPr>
          <p:cNvPr id="8" name="Textfeld 7"/>
          <p:cNvSpPr txBox="1"/>
          <p:nvPr/>
        </p:nvSpPr>
        <p:spPr>
          <a:xfrm>
            <a:off x="4344381" y="4412546"/>
            <a:ext cx="524503" cy="246221"/>
          </a:xfrm>
          <a:prstGeom prst="rect">
            <a:avLst/>
          </a:prstGeom>
          <a:noFill/>
        </p:spPr>
        <p:txBody>
          <a:bodyPr wrap="none" rtlCol="0">
            <a:spAutoFit/>
          </a:bodyPr>
          <a:lstStyle/>
          <a:p>
            <a:r>
              <a:rPr lang="de-DE" sz="1000" dirty="0" smtClean="0"/>
              <a:t>NASA</a:t>
            </a:r>
            <a:endParaRPr lang="de-DE" sz="1000" dirty="0"/>
          </a:p>
        </p:txBody>
      </p:sp>
      <p:sp>
        <p:nvSpPr>
          <p:cNvPr id="10" name="AutoShape 6"/>
          <p:cNvSpPr>
            <a:spLocks noChangeArrowheads="1"/>
          </p:cNvSpPr>
          <p:nvPr/>
        </p:nvSpPr>
        <p:spPr bwMode="auto">
          <a:xfrm rot="1156306">
            <a:off x="1200128" y="1707850"/>
            <a:ext cx="3766527" cy="1091573"/>
          </a:xfrm>
          <a:prstGeom prst="curvedDownArrow">
            <a:avLst>
              <a:gd name="adj1" fmla="val 20000"/>
              <a:gd name="adj2" fmla="val 40000"/>
              <a:gd name="adj3" fmla="val 37466"/>
            </a:avLst>
          </a:prstGeom>
          <a:solidFill>
            <a:srgbClr val="FF3300"/>
          </a:solidFill>
          <a:ln w="9525">
            <a:solidFill>
              <a:schemeClr val="tx1"/>
            </a:solidFill>
            <a:miter lim="800000"/>
            <a:headEnd/>
            <a:tailEnd/>
          </a:ln>
        </p:spPr>
        <p:txBody>
          <a:bodyPr wrap="none" anchor="ctr"/>
          <a:lstStyle/>
          <a:p>
            <a:endParaRPr lang="de-DE"/>
          </a:p>
        </p:txBody>
      </p:sp>
    </p:spTree>
    <p:extLst>
      <p:ext uri="{BB962C8B-B14F-4D97-AF65-F5344CB8AC3E}">
        <p14:creationId xmlns:p14="http://schemas.microsoft.com/office/powerpoint/2010/main" val="1645077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de-DE" dirty="0" smtClean="0">
                <a:solidFill>
                  <a:srgbClr val="FFC000"/>
                </a:solidFill>
              </a:rPr>
              <a:t>Der Antichrist kommt</a:t>
            </a:r>
          </a:p>
        </p:txBody>
      </p:sp>
      <p:sp>
        <p:nvSpPr>
          <p:cNvPr id="143363" name="Rectangle 3"/>
          <p:cNvSpPr>
            <a:spLocks noGrp="1" noChangeArrowheads="1"/>
          </p:cNvSpPr>
          <p:nvPr>
            <p:ph type="body" sz="half" idx="1"/>
          </p:nvPr>
        </p:nvSpPr>
        <p:spPr>
          <a:xfrm>
            <a:off x="457200" y="1600200"/>
            <a:ext cx="8219256" cy="5257800"/>
          </a:xfrm>
        </p:spPr>
        <p:txBody>
          <a:bodyPr>
            <a:normAutofit/>
          </a:bodyPr>
          <a:lstStyle/>
          <a:p>
            <a:pPr eaLnBrk="1" hangingPunct="1">
              <a:lnSpc>
                <a:spcPct val="90000"/>
              </a:lnSpc>
            </a:pPr>
            <a:r>
              <a:rPr lang="de-DE" dirty="0" smtClean="0">
                <a:effectLst>
                  <a:outerShdw blurRad="38100" dist="38100" dir="2700000" algn="tl">
                    <a:srgbClr val="000000">
                      <a:alpha val="43137"/>
                    </a:srgbClr>
                  </a:outerShdw>
                </a:effectLst>
              </a:rPr>
              <a:t>«Antichrist» = Der, welcher gegen den Christus (= Messias) ist</a:t>
            </a:r>
          </a:p>
          <a:p>
            <a:pPr eaLnBrk="1" hangingPunct="1">
              <a:lnSpc>
                <a:spcPct val="90000"/>
              </a:lnSpc>
            </a:pPr>
            <a:r>
              <a:rPr lang="de-DE" dirty="0" smtClean="0">
                <a:effectLst>
                  <a:outerShdw blurRad="38100" dist="38100" dir="2700000" algn="tl">
                    <a:srgbClr val="000000">
                      <a:alpha val="43137"/>
                    </a:srgbClr>
                  </a:outerShdw>
                </a:effectLst>
              </a:rPr>
              <a:t>«Antichrist» = Der, welcher sich an die Stelle des Christus (= Messias) setzt</a:t>
            </a:r>
          </a:p>
          <a:p>
            <a:pPr eaLnBrk="1" hangingPunct="1">
              <a:lnSpc>
                <a:spcPct val="90000"/>
              </a:lnSpc>
              <a:buFont typeface="Wingdings" pitchFamily="2" charset="2"/>
              <a:buNone/>
            </a:pPr>
            <a:endParaRPr lang="de-DE" dirty="0" smtClean="0">
              <a:effectLst>
                <a:outerShdw blurRad="38100" dist="38100" dir="2700000" algn="tl">
                  <a:srgbClr val="000000">
                    <a:alpha val="43137"/>
                  </a:srgbClr>
                </a:outerShdw>
              </a:effectLst>
            </a:endParaRPr>
          </a:p>
          <a:p>
            <a:pPr eaLnBrk="1" hangingPunct="1">
              <a:lnSpc>
                <a:spcPct val="90000"/>
              </a:lnSpc>
              <a:buFont typeface="Wingdings" pitchFamily="2" charset="2"/>
              <a:buNone/>
            </a:pPr>
            <a:r>
              <a:rPr lang="de-DE" dirty="0" smtClean="0">
                <a:solidFill>
                  <a:srgbClr val="FFCC00"/>
                </a:solidFill>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Kindlein, es ist letzte Stunde, und wie ihr gehört habt, dass </a:t>
            </a:r>
            <a:r>
              <a:rPr lang="de-DE" dirty="0" smtClean="0">
                <a:solidFill>
                  <a:srgbClr val="66FF33"/>
                </a:solidFill>
                <a:effectLst>
                  <a:outerShdw blurRad="38100" dist="38100" dir="2700000" algn="tl">
                    <a:srgbClr val="000000">
                      <a:alpha val="43137"/>
                    </a:srgbClr>
                  </a:outerShdw>
                </a:effectLst>
              </a:rPr>
              <a:t>der Antichrist kommt</a:t>
            </a:r>
            <a:r>
              <a:rPr lang="de-DE" dirty="0" smtClean="0">
                <a:solidFill>
                  <a:srgbClr val="FFFF00"/>
                </a:solidFill>
                <a:effectLst>
                  <a:outerShdw blurRad="38100" dist="38100" dir="2700000" algn="tl">
                    <a:srgbClr val="000000">
                      <a:alpha val="43137"/>
                    </a:srgbClr>
                  </a:outerShdw>
                </a:effectLst>
              </a:rPr>
              <a:t>, … (1Joh 2,18)</a:t>
            </a:r>
          </a:p>
          <a:p>
            <a:pPr eaLnBrk="1" hangingPunct="1">
              <a:lnSpc>
                <a:spcPct val="90000"/>
              </a:lnSpc>
              <a:buFont typeface="Wingdings" pitchFamily="2" charset="2"/>
              <a:buNone/>
            </a:pPr>
            <a:endParaRPr lang="de-DE" dirty="0">
              <a:solidFill>
                <a:srgbClr val="FFFF00"/>
              </a:solidFill>
              <a:effectLst>
                <a:outerShdw blurRad="38100" dist="38100" dir="2700000" algn="tl">
                  <a:srgbClr val="000000">
                    <a:alpha val="43137"/>
                  </a:srgbClr>
                </a:outerShdw>
              </a:effectLst>
            </a:endParaRPr>
          </a:p>
          <a:p>
            <a:pPr eaLnBrk="1" hangingPunct="1">
              <a:lnSpc>
                <a:spcPct val="90000"/>
              </a:lnSpc>
              <a:buFont typeface="Wingdings" pitchFamily="2" charset="2"/>
              <a:buNone/>
            </a:pPr>
            <a:r>
              <a:rPr lang="de-DE" dirty="0" smtClean="0">
                <a:solidFill>
                  <a:srgbClr val="FFFF00"/>
                </a:solidFill>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Dan 11,36-39; </a:t>
            </a:r>
            <a:r>
              <a:rPr lang="de-DE" dirty="0" err="1" smtClean="0">
                <a:effectLst>
                  <a:outerShdw blurRad="38100" dist="38100" dir="2700000" algn="tl">
                    <a:srgbClr val="000000">
                      <a:alpha val="43137"/>
                    </a:srgbClr>
                  </a:outerShdw>
                </a:effectLst>
              </a:rPr>
              <a:t>Jes</a:t>
            </a:r>
            <a:r>
              <a:rPr lang="de-DE" dirty="0" smtClean="0">
                <a:effectLst>
                  <a:outerShdw blurRad="38100" dist="38100" dir="2700000" algn="tl">
                    <a:srgbClr val="000000">
                      <a:alpha val="43137"/>
                    </a:srgbClr>
                  </a:outerShdw>
                </a:effectLst>
              </a:rPr>
              <a:t> 30,33; </a:t>
            </a:r>
            <a:r>
              <a:rPr lang="de-DE" dirty="0" err="1" smtClean="0">
                <a:effectLst>
                  <a:outerShdw blurRad="38100" dist="38100" dir="2700000" algn="tl">
                    <a:srgbClr val="000000">
                      <a:alpha val="43137"/>
                    </a:srgbClr>
                  </a:outerShdw>
                </a:effectLst>
              </a:rPr>
              <a:t>Sach</a:t>
            </a:r>
            <a:r>
              <a:rPr lang="de-DE" dirty="0" smtClean="0">
                <a:effectLst>
                  <a:outerShdw blurRad="38100" dist="38100" dir="2700000" algn="tl">
                    <a:srgbClr val="000000">
                      <a:alpha val="43137"/>
                    </a:srgbClr>
                  </a:outerShdw>
                </a:effectLst>
              </a:rPr>
              <a:t> 11,15-17; </a:t>
            </a:r>
            <a:r>
              <a:rPr lang="de-DE" dirty="0" err="1" smtClean="0">
                <a:effectLst>
                  <a:outerShdw blurRad="38100" dist="38100" dir="2700000" algn="tl">
                    <a:srgbClr val="000000">
                      <a:alpha val="43137"/>
                    </a:srgbClr>
                  </a:outerShdw>
                </a:effectLst>
              </a:rPr>
              <a:t>Joh</a:t>
            </a:r>
            <a:r>
              <a:rPr lang="de-DE" dirty="0" smtClean="0">
                <a:effectLst>
                  <a:outerShdw blurRad="38100" dist="38100" dir="2700000" algn="tl">
                    <a:srgbClr val="000000">
                      <a:alpha val="43137"/>
                    </a:srgbClr>
                  </a:outerShdw>
                </a:effectLst>
              </a:rPr>
              <a:t> 5,43; 2Thess 2,3-12; 1Joh 2,18; Off 6,1-2; Off 13,11-18; 16,13; 19,19-20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007329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7350" y="1556792"/>
            <a:ext cx="4248150" cy="3101975"/>
          </a:xfrm>
        </p:spPr>
      </p:pic>
      <p:sp>
        <p:nvSpPr>
          <p:cNvPr id="185346" name="Rectangle 2"/>
          <p:cNvSpPr>
            <a:spLocks noGrp="1" noChangeArrowheads="1"/>
          </p:cNvSpPr>
          <p:nvPr>
            <p:ph type="title"/>
          </p:nvPr>
        </p:nvSpPr>
        <p:spPr>
          <a:xfrm>
            <a:off x="457200" y="253536"/>
            <a:ext cx="8229600" cy="943216"/>
          </a:xfrm>
        </p:spPr>
        <p:txBody>
          <a:bodyPr/>
          <a:lstStyle/>
          <a:p>
            <a:pPr eaLnBrk="1" hangingPunct="1">
              <a:defRPr/>
            </a:pPr>
            <a:r>
              <a:rPr lang="de-DE" sz="4000" dirty="0" smtClean="0">
                <a:solidFill>
                  <a:srgbClr val="FFC000"/>
                </a:solidFill>
              </a:rPr>
              <a:t>Verunreinigung des Tempels</a:t>
            </a:r>
          </a:p>
        </p:txBody>
      </p:sp>
      <p:sp>
        <p:nvSpPr>
          <p:cNvPr id="185349" name="Rectangle 5"/>
          <p:cNvSpPr>
            <a:spLocks noGrp="1" noChangeArrowheads="1"/>
          </p:cNvSpPr>
          <p:nvPr>
            <p:ph type="body" sz="half" idx="2"/>
          </p:nvPr>
        </p:nvSpPr>
        <p:spPr>
          <a:xfrm>
            <a:off x="4868884" y="1498203"/>
            <a:ext cx="4284662" cy="5373687"/>
          </a:xfrm>
        </p:spPr>
        <p:txBody>
          <a:bodyPr>
            <a:normAutofit fontScale="92500" lnSpcReduction="20000"/>
          </a:bodyPr>
          <a:lstStyle/>
          <a:p>
            <a:pPr>
              <a:buNone/>
              <a:defRPr/>
            </a:pPr>
            <a:r>
              <a:rPr lang="de-DE" dirty="0" smtClean="0">
                <a:solidFill>
                  <a:srgbClr val="FFCC00"/>
                </a:solidFill>
                <a:effectLst/>
              </a:rPr>
              <a:t>   </a:t>
            </a:r>
            <a:r>
              <a:rPr lang="de-DE" dirty="0" smtClean="0">
                <a:effectLst>
                  <a:outerShdw blurRad="38100" dist="38100" dir="2700000" algn="tl">
                    <a:srgbClr val="000000">
                      <a:alpha val="43137"/>
                    </a:srgbClr>
                  </a:outerShdw>
                </a:effectLst>
              </a:rPr>
              <a:t>Daniel 9:</a:t>
            </a:r>
            <a:r>
              <a:rPr lang="de-DE" dirty="0" smtClean="0">
                <a:solidFill>
                  <a:srgbClr val="FFCC00"/>
                </a:solidFill>
                <a:effectLst>
                  <a:outerShdw blurRad="38100" dist="38100" dir="2700000" algn="tl">
                    <a:srgbClr val="000000">
                      <a:alpha val="43137"/>
                    </a:srgbClr>
                  </a:outerShdw>
                </a:effectLst>
              </a:rPr>
              <a:t> </a:t>
            </a:r>
            <a:r>
              <a:rPr lang="de-DE" baseline="30000" dirty="0" smtClean="0">
                <a:solidFill>
                  <a:srgbClr val="FFFF00"/>
                </a:solidFill>
                <a:effectLst>
                  <a:outerShdw blurRad="38100" dist="38100" dir="2700000" algn="tl">
                    <a:srgbClr val="000000">
                      <a:alpha val="43137"/>
                    </a:srgbClr>
                  </a:outerShdw>
                </a:effectLst>
              </a:rPr>
              <a:t>27</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Und er wird einen festen Bund mit den Vielen schließen für eine </a:t>
            </a:r>
            <a:r>
              <a:rPr lang="de-DE" dirty="0" smtClean="0">
                <a:solidFill>
                  <a:srgbClr val="FFFF00"/>
                </a:solidFill>
                <a:effectLst>
                  <a:outerShdw blurRad="38100" dist="38100" dir="2700000" algn="tl">
                    <a:srgbClr val="000000">
                      <a:alpha val="43137"/>
                    </a:srgbClr>
                  </a:outerShdw>
                </a:effectLst>
              </a:rPr>
              <a:t>Jahrwoche</a:t>
            </a:r>
            <a:r>
              <a:rPr lang="de-DE" dirty="0">
                <a:solidFill>
                  <a:srgbClr val="FFFF00"/>
                </a:solidFill>
                <a:effectLst>
                  <a:outerShdw blurRad="38100" dist="38100" dir="2700000" algn="tl">
                    <a:srgbClr val="000000">
                      <a:alpha val="43137"/>
                    </a:srgbClr>
                  </a:outerShdw>
                </a:effectLst>
              </a:rPr>
              <a:t>; und </a:t>
            </a:r>
            <a:r>
              <a:rPr lang="de-DE" dirty="0">
                <a:solidFill>
                  <a:srgbClr val="66FF33"/>
                </a:solidFill>
                <a:effectLst>
                  <a:outerShdw blurRad="38100" dist="38100" dir="2700000" algn="tl">
                    <a:srgbClr val="000000">
                      <a:alpha val="43137"/>
                    </a:srgbClr>
                  </a:outerShdw>
                </a:effectLst>
              </a:rPr>
              <a:t>zur Hälfte der </a:t>
            </a:r>
            <a:r>
              <a:rPr lang="de-DE" dirty="0" smtClean="0">
                <a:solidFill>
                  <a:srgbClr val="66FF33"/>
                </a:solidFill>
                <a:effectLst>
                  <a:outerShdw blurRad="38100" dist="38100" dir="2700000" algn="tl">
                    <a:srgbClr val="000000">
                      <a:alpha val="43137"/>
                    </a:srgbClr>
                  </a:outerShdw>
                </a:effectLst>
              </a:rPr>
              <a:t>Jahrwoche </a:t>
            </a:r>
            <a:r>
              <a:rPr lang="de-DE" dirty="0">
                <a:solidFill>
                  <a:srgbClr val="FFFF00"/>
                </a:solidFill>
                <a:effectLst>
                  <a:outerShdw blurRad="38100" dist="38100" dir="2700000" algn="tl">
                    <a:srgbClr val="000000">
                      <a:alpha val="43137"/>
                    </a:srgbClr>
                  </a:outerShdw>
                </a:effectLst>
              </a:rPr>
              <a:t>wird er </a:t>
            </a:r>
            <a:r>
              <a:rPr lang="de-DE" dirty="0">
                <a:solidFill>
                  <a:srgbClr val="66FF33"/>
                </a:solidFill>
                <a:effectLst>
                  <a:outerShdw blurRad="38100" dist="38100" dir="2700000" algn="tl">
                    <a:srgbClr val="000000">
                      <a:alpha val="43137"/>
                    </a:srgbClr>
                  </a:outerShdw>
                </a:effectLst>
              </a:rPr>
              <a:t>Schlachtopfer und Speisopfer aufhören lassen</a:t>
            </a:r>
            <a:r>
              <a:rPr lang="de-DE" dirty="0">
                <a:solidFill>
                  <a:srgbClr val="FFFF00"/>
                </a:solidFill>
                <a:effectLst>
                  <a:outerShdw blurRad="38100" dist="38100" dir="2700000" algn="tl">
                    <a:srgbClr val="000000">
                      <a:alpha val="43137"/>
                    </a:srgbClr>
                  </a:outerShdw>
                </a:effectLst>
              </a:rPr>
              <a:t>. Und </a:t>
            </a:r>
            <a:r>
              <a:rPr lang="de-DE" dirty="0">
                <a:solidFill>
                  <a:srgbClr val="66FF33"/>
                </a:solidFill>
                <a:effectLst>
                  <a:outerShdw blurRad="38100" dist="38100" dir="2700000" algn="tl">
                    <a:srgbClr val="000000">
                      <a:alpha val="43137"/>
                    </a:srgbClr>
                  </a:outerShdw>
                </a:effectLst>
              </a:rPr>
              <a:t>wegen der Beschirmung der </a:t>
            </a:r>
            <a:r>
              <a:rPr lang="de-DE" dirty="0" smtClean="0">
                <a:solidFill>
                  <a:srgbClr val="66FF33"/>
                </a:solidFill>
                <a:effectLst>
                  <a:outerShdw blurRad="38100" dist="38100" dir="2700000" algn="tl">
                    <a:srgbClr val="000000">
                      <a:alpha val="43137"/>
                    </a:srgbClr>
                  </a:outerShdw>
                </a:effectLst>
              </a:rPr>
              <a:t>Gräuel </a:t>
            </a:r>
            <a:r>
              <a:rPr lang="de-DE" dirty="0">
                <a:solidFill>
                  <a:srgbClr val="FFFF00"/>
                </a:solidFill>
                <a:effectLst>
                  <a:outerShdw blurRad="38100" dist="38100" dir="2700000" algn="tl">
                    <a:srgbClr val="000000">
                      <a:alpha val="43137"/>
                    </a:srgbClr>
                  </a:outerShdw>
                </a:effectLst>
              </a:rPr>
              <a:t>wird ein Verwüster kommen, und zwar bis Vernichtung und Festbeschlossenes über das Verwüstete ausgegossen werden. </a:t>
            </a:r>
            <a:endParaRPr lang="fr-FR" sz="2400" dirty="0" smtClean="0">
              <a:solidFill>
                <a:srgbClr val="FFFF00"/>
              </a:solidFill>
              <a:effectLst>
                <a:outerShdw blurRad="38100" dist="38100" dir="2700000" algn="tl">
                  <a:srgbClr val="000000">
                    <a:alpha val="43137"/>
                  </a:srgbClr>
                </a:outerShdw>
              </a:effectLst>
            </a:endParaRPr>
          </a:p>
          <a:p>
            <a:pPr eaLnBrk="1" hangingPunct="1">
              <a:defRPr/>
            </a:pPr>
            <a:endParaRPr lang="fr-FR" sz="2400" dirty="0" smtClean="0">
              <a:effectLst/>
            </a:endParaRPr>
          </a:p>
          <a:p>
            <a:pPr eaLnBrk="1" hangingPunct="1">
              <a:defRPr/>
            </a:pPr>
            <a:endParaRPr lang="fr-FR" sz="2400" dirty="0" smtClean="0"/>
          </a:p>
        </p:txBody>
      </p:sp>
      <p:sp>
        <p:nvSpPr>
          <p:cNvPr id="8" name="Textfeld 7"/>
          <p:cNvSpPr txBox="1"/>
          <p:nvPr/>
        </p:nvSpPr>
        <p:spPr>
          <a:xfrm>
            <a:off x="4344381" y="4412546"/>
            <a:ext cx="524503" cy="246221"/>
          </a:xfrm>
          <a:prstGeom prst="rect">
            <a:avLst/>
          </a:prstGeom>
          <a:noFill/>
        </p:spPr>
        <p:txBody>
          <a:bodyPr wrap="none" rtlCol="0">
            <a:spAutoFit/>
          </a:bodyPr>
          <a:lstStyle/>
          <a:p>
            <a:r>
              <a:rPr lang="de-DE" sz="1000" dirty="0" smtClean="0"/>
              <a:t>NASA</a:t>
            </a:r>
            <a:endParaRPr lang="de-DE" sz="1000" dirty="0"/>
          </a:p>
        </p:txBody>
      </p:sp>
      <p:sp>
        <p:nvSpPr>
          <p:cNvPr id="10" name="AutoShape 6"/>
          <p:cNvSpPr>
            <a:spLocks noChangeArrowheads="1"/>
          </p:cNvSpPr>
          <p:nvPr/>
        </p:nvSpPr>
        <p:spPr bwMode="auto">
          <a:xfrm rot="1156306">
            <a:off x="1200128" y="1707850"/>
            <a:ext cx="3766527" cy="1091573"/>
          </a:xfrm>
          <a:prstGeom prst="curvedDownArrow">
            <a:avLst>
              <a:gd name="adj1" fmla="val 20000"/>
              <a:gd name="adj2" fmla="val 40000"/>
              <a:gd name="adj3" fmla="val 37466"/>
            </a:avLst>
          </a:prstGeom>
          <a:solidFill>
            <a:srgbClr val="FF3300"/>
          </a:solidFill>
          <a:ln w="9525">
            <a:solidFill>
              <a:schemeClr val="tx1"/>
            </a:solidFill>
            <a:miter lim="800000"/>
            <a:headEnd/>
            <a:tailEnd/>
          </a:ln>
        </p:spPr>
        <p:txBody>
          <a:bodyPr wrap="none" anchor="ctr"/>
          <a:lstStyle/>
          <a:p>
            <a:endParaRPr lang="de-DE"/>
          </a:p>
        </p:txBody>
      </p:sp>
    </p:spTree>
    <p:extLst>
      <p:ext uri="{BB962C8B-B14F-4D97-AF65-F5344CB8AC3E}">
        <p14:creationId xmlns:p14="http://schemas.microsoft.com/office/powerpoint/2010/main" val="2252002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normAutofit fontScale="90000"/>
          </a:bodyPr>
          <a:lstStyle/>
          <a:p>
            <a:pPr eaLnBrk="1" hangingPunct="1">
              <a:defRPr/>
            </a:pPr>
            <a:r>
              <a:rPr lang="de-DE" sz="4000" dirty="0" smtClean="0">
                <a:solidFill>
                  <a:srgbClr val="FFC000"/>
                </a:solidFill>
              </a:rPr>
              <a:t>Das Zeichen für die </a:t>
            </a:r>
            <a:r>
              <a:rPr lang="de-DE" sz="4000" dirty="0" err="1" smtClean="0">
                <a:solidFill>
                  <a:srgbClr val="FFC000"/>
                </a:solidFill>
              </a:rPr>
              <a:t>grosse</a:t>
            </a:r>
            <a:r>
              <a:rPr lang="de-DE" sz="4000" dirty="0" smtClean="0">
                <a:solidFill>
                  <a:srgbClr val="FFC000"/>
                </a:solidFill>
              </a:rPr>
              <a:t> Drangsal</a:t>
            </a:r>
          </a:p>
        </p:txBody>
      </p:sp>
      <p:sp>
        <p:nvSpPr>
          <p:cNvPr id="182278" name="Rectangle 6"/>
          <p:cNvSpPr>
            <a:spLocks noGrp="1" noChangeArrowheads="1"/>
          </p:cNvSpPr>
          <p:nvPr>
            <p:ph type="body" sz="half" idx="2"/>
          </p:nvPr>
        </p:nvSpPr>
        <p:spPr>
          <a:xfrm>
            <a:off x="457200" y="1600200"/>
            <a:ext cx="4834880" cy="5257800"/>
          </a:xfrm>
        </p:spPr>
        <p:txBody>
          <a:bodyPr>
            <a:normAutofit/>
          </a:bodyPr>
          <a:lstStyle/>
          <a:p>
            <a:pPr eaLnBrk="1" hangingPunct="1">
              <a:lnSpc>
                <a:spcPct val="90000"/>
              </a:lnSpc>
              <a:defRPr/>
            </a:pPr>
            <a:r>
              <a:rPr lang="de-DE" dirty="0" smtClean="0">
                <a:effectLst>
                  <a:outerShdw blurRad="38100" dist="38100" dir="2700000" algn="tl">
                    <a:srgbClr val="000000">
                      <a:alpha val="43137"/>
                    </a:srgbClr>
                  </a:outerShdw>
                </a:effectLst>
              </a:rPr>
              <a:t>Das sprechende Götzenbild des Antichristen (Off 13,14-15)</a:t>
            </a:r>
          </a:p>
          <a:p>
            <a:pPr eaLnBrk="1" hangingPunct="1">
              <a:lnSpc>
                <a:spcPct val="90000"/>
              </a:lnSpc>
              <a:defRPr/>
            </a:pPr>
            <a:endParaRPr lang="de-DE" dirty="0" smtClean="0"/>
          </a:p>
          <a:p>
            <a:pPr eaLnBrk="1" hangingPunct="1">
              <a:lnSpc>
                <a:spcPct val="90000"/>
              </a:lnSpc>
              <a:buFont typeface="Wingdings" pitchFamily="2" charset="2"/>
              <a:buNone/>
              <a:defRPr/>
            </a:pPr>
            <a:r>
              <a:rPr lang="de-DE" dirty="0" smtClean="0">
                <a:solidFill>
                  <a:srgbClr val="FFCC00"/>
                </a:solidFill>
                <a:effectLst/>
              </a:rPr>
              <a:t>   </a:t>
            </a:r>
            <a:r>
              <a:rPr lang="de-DE" dirty="0" smtClean="0">
                <a:solidFill>
                  <a:srgbClr val="FFFF00"/>
                </a:solidFill>
                <a:effectLst>
                  <a:outerShdw blurRad="38100" dist="38100" dir="2700000" algn="tl">
                    <a:srgbClr val="000000">
                      <a:alpha val="43137"/>
                    </a:srgbClr>
                  </a:outerShdw>
                </a:effectLst>
              </a:rPr>
              <a:t>Wenn ihr nun das Verwüstung bringende Götzenbild, von dem durch Daniel, den Propheten, geredet ist, stehen seht an heiligem Ort (wer es liest, der beachte es), … (Mat 24,15)</a:t>
            </a:r>
          </a:p>
          <a:p>
            <a:pPr eaLnBrk="1" hangingPunct="1">
              <a:lnSpc>
                <a:spcPct val="90000"/>
              </a:lnSpc>
              <a:defRPr/>
            </a:pPr>
            <a:endParaRPr lang="de-DE" dirty="0" smtClean="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18563"/>
            <a:ext cx="3025775"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8"/>
          <p:cNvSpPr txBox="1">
            <a:spLocks noChangeArrowheads="1"/>
          </p:cNvSpPr>
          <p:nvPr/>
        </p:nvSpPr>
        <p:spPr bwMode="auto">
          <a:xfrm>
            <a:off x="7885113" y="1700213"/>
            <a:ext cx="33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a:t>FB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7/7f/ISIS_expansi%C3%B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 y="0"/>
            <a:ext cx="9128997" cy="5157192"/>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613491" y="1556207"/>
            <a:ext cx="8494633" cy="1200329"/>
          </a:xfrm>
          <a:prstGeom prst="rect">
            <a:avLst/>
          </a:prstGeom>
          <a:noFill/>
        </p:spPr>
        <p:txBody>
          <a:bodyPr wrap="none" lIns="91440" tIns="45720" rIns="91440" bIns="45720">
            <a:spAutoFit/>
          </a:bodyPr>
          <a:lstStyle/>
          <a:p>
            <a:pPr algn="ctr"/>
            <a:r>
              <a:rPr lang="de-DE"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Die Zukunft des IS</a:t>
            </a:r>
            <a:endParaRPr lang="de-DE"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hteck 5"/>
          <p:cNvSpPr/>
          <p:nvPr/>
        </p:nvSpPr>
        <p:spPr>
          <a:xfrm>
            <a:off x="-108520" y="5157192"/>
            <a:ext cx="9540552" cy="830997"/>
          </a:xfrm>
          <a:prstGeom prst="rect">
            <a:avLst/>
          </a:prstGeom>
          <a:noFill/>
        </p:spPr>
        <p:txBody>
          <a:bodyPr wrap="square" lIns="91440" tIns="45720" rIns="91440" bIns="45720">
            <a:spAutoFit/>
          </a:bodyPr>
          <a:lstStyle/>
          <a:p>
            <a:pPr algn="ctr"/>
            <a:r>
              <a:rPr lang="de-DE"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Der Assyrer</a:t>
            </a:r>
            <a:endParaRPr lang="de-DE"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feld 3"/>
          <p:cNvSpPr txBox="1"/>
          <p:nvPr/>
        </p:nvSpPr>
        <p:spPr>
          <a:xfrm>
            <a:off x="5292080" y="4880193"/>
            <a:ext cx="2191497" cy="276999"/>
          </a:xfrm>
          <a:prstGeom prst="rect">
            <a:avLst/>
          </a:prstGeom>
          <a:noFill/>
        </p:spPr>
        <p:txBody>
          <a:bodyPr wrap="none" rtlCol="0">
            <a:spAutoFit/>
          </a:bodyPr>
          <a:lstStyle/>
          <a:p>
            <a:r>
              <a:rPr lang="de-DE" sz="1200" dirty="0" smtClean="0"/>
              <a:t>Débora Cabral CC-BY-SA 4.0</a:t>
            </a:r>
            <a:endParaRPr lang="de-DE" sz="1200" dirty="0"/>
          </a:p>
        </p:txBody>
      </p:sp>
    </p:spTree>
    <p:extLst>
      <p:ext uri="{BB962C8B-B14F-4D97-AF65-F5344CB8AC3E}">
        <p14:creationId xmlns:p14="http://schemas.microsoft.com/office/powerpoint/2010/main" val="1135466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907704" y="1556792"/>
            <a:ext cx="5328592" cy="3996444"/>
          </a:xfrm>
          <a:prstGeom prst="rect">
            <a:avLst/>
          </a:prstGeom>
          <a:noFill/>
          <a:ln w="9525">
            <a:noFill/>
            <a:miter lim="800000"/>
            <a:headEnd/>
            <a:tailEnd/>
          </a:ln>
        </p:spPr>
      </p:pic>
      <p:sp>
        <p:nvSpPr>
          <p:cNvPr id="184322" name="Rectangle 2"/>
          <p:cNvSpPr>
            <a:spLocks noGrp="1" noChangeArrowheads="1"/>
          </p:cNvSpPr>
          <p:nvPr>
            <p:ph type="title"/>
          </p:nvPr>
        </p:nvSpPr>
        <p:spPr>
          <a:xfrm>
            <a:off x="539750" y="332656"/>
            <a:ext cx="8147050" cy="1152128"/>
          </a:xfrm>
        </p:spPr>
        <p:txBody>
          <a:bodyPr>
            <a:normAutofit fontScale="90000"/>
          </a:bodyPr>
          <a:lstStyle/>
          <a:p>
            <a:pPr eaLnBrk="1" hangingPunct="1">
              <a:defRPr/>
            </a:pPr>
            <a:r>
              <a:rPr lang="de-DE" sz="4000" dirty="0" smtClean="0">
                <a:solidFill>
                  <a:srgbClr val="FFC000"/>
                </a:solidFill>
              </a:rPr>
              <a:t>Das Zeichen für </a:t>
            </a:r>
            <a:br>
              <a:rPr lang="de-DE" sz="4000" dirty="0" smtClean="0">
                <a:solidFill>
                  <a:srgbClr val="FFC000"/>
                </a:solidFill>
              </a:rPr>
            </a:br>
            <a:r>
              <a:rPr lang="de-DE" sz="4000" dirty="0" smtClean="0">
                <a:solidFill>
                  <a:srgbClr val="FFC000"/>
                </a:solidFill>
              </a:rPr>
              <a:t>die </a:t>
            </a:r>
            <a:r>
              <a:rPr lang="de-DE" sz="4000" dirty="0" err="1" smtClean="0">
                <a:solidFill>
                  <a:srgbClr val="FFC000"/>
                </a:solidFill>
              </a:rPr>
              <a:t>grosse</a:t>
            </a:r>
            <a:r>
              <a:rPr lang="de-DE" sz="4000" dirty="0" smtClean="0">
                <a:solidFill>
                  <a:srgbClr val="FFC000"/>
                </a:solidFill>
              </a:rPr>
              <a:t> Drangsal</a:t>
            </a:r>
            <a:r>
              <a:rPr lang="fr-FR" sz="4000" dirty="0" smtClean="0">
                <a:solidFill>
                  <a:srgbClr val="FFC000"/>
                </a:solidFill>
              </a:rPr>
              <a:t> </a:t>
            </a:r>
          </a:p>
        </p:txBody>
      </p:sp>
      <p:sp>
        <p:nvSpPr>
          <p:cNvPr id="146436" name="Text Box 4"/>
          <p:cNvSpPr txBox="1">
            <a:spLocks noChangeArrowheads="1"/>
          </p:cNvSpPr>
          <p:nvPr/>
        </p:nvSpPr>
        <p:spPr bwMode="auto">
          <a:xfrm>
            <a:off x="250825" y="5625244"/>
            <a:ext cx="8656637" cy="1250950"/>
          </a:xfrm>
          <a:prstGeom prst="rect">
            <a:avLst/>
          </a:prstGeom>
          <a:noFill/>
          <a:ln w="9525">
            <a:noFill/>
            <a:miter lim="800000"/>
            <a:headEnd/>
            <a:tailEnd/>
          </a:ln>
        </p:spPr>
        <p:txBody>
          <a:bodyPr wrap="square">
            <a:spAutoFit/>
          </a:bodyPr>
          <a:lstStyle/>
          <a:p>
            <a:pPr algn="l"/>
            <a:r>
              <a:rPr lang="de-DE" sz="1800" dirty="0" smtClean="0">
                <a:solidFill>
                  <a:srgbClr val="FFFF00"/>
                </a:solidFill>
                <a:effectLst>
                  <a:outerShdw blurRad="38100" dist="38100" dir="2700000" algn="tl">
                    <a:srgbClr val="000000">
                      <a:alpha val="43137"/>
                    </a:srgbClr>
                  </a:outerShdw>
                </a:effectLst>
              </a:rPr>
              <a:t>Wenn </a:t>
            </a:r>
            <a:r>
              <a:rPr lang="de-DE" sz="1800" dirty="0">
                <a:solidFill>
                  <a:srgbClr val="FFFF00"/>
                </a:solidFill>
                <a:effectLst>
                  <a:outerShdw blurRad="38100" dist="38100" dir="2700000" algn="tl">
                    <a:srgbClr val="000000">
                      <a:alpha val="43137"/>
                    </a:srgbClr>
                  </a:outerShdw>
                </a:effectLst>
              </a:rPr>
              <a:t>ihr nun das Verwüstung bringende Götzenbild, von dem durch Daniel, den Propheten, geredet ist, stehen seht an heiligem Orte (wer es liest, der beachte es), </a:t>
            </a:r>
            <a:r>
              <a:rPr lang="de-DE" sz="1800" dirty="0" smtClean="0">
                <a:solidFill>
                  <a:srgbClr val="FFFF00"/>
                </a:solidFill>
                <a:effectLst>
                  <a:outerShdw blurRad="38100" dist="38100" dir="2700000" algn="tl">
                    <a:srgbClr val="000000">
                      <a:alpha val="43137"/>
                    </a:srgbClr>
                  </a:outerShdw>
                </a:effectLst>
              </a:rPr>
              <a:t>… (</a:t>
            </a:r>
            <a:r>
              <a:rPr lang="de-DE" sz="1800" dirty="0">
                <a:solidFill>
                  <a:srgbClr val="FFFF00"/>
                </a:solidFill>
                <a:effectLst>
                  <a:outerShdw blurRad="38100" dist="38100" dir="2700000" algn="tl">
                    <a:srgbClr val="000000">
                      <a:alpha val="43137"/>
                    </a:srgbClr>
                  </a:outerShdw>
                </a:effectLst>
              </a:rPr>
              <a:t>Mat 24,15)</a:t>
            </a:r>
          </a:p>
          <a:p>
            <a:pPr algn="l"/>
            <a:r>
              <a:rPr lang="fr-FR" sz="2000" dirty="0">
                <a:solidFill>
                  <a:srgbClr val="FFFF00"/>
                </a:solidFill>
              </a:rPr>
              <a:t> </a:t>
            </a:r>
          </a:p>
        </p:txBody>
      </p:sp>
      <p:sp>
        <p:nvSpPr>
          <p:cNvPr id="146437" name="Line 5"/>
          <p:cNvSpPr>
            <a:spLocks noChangeShapeType="1"/>
          </p:cNvSpPr>
          <p:nvPr/>
        </p:nvSpPr>
        <p:spPr bwMode="auto">
          <a:xfrm>
            <a:off x="250825" y="1125538"/>
            <a:ext cx="4537199" cy="2807518"/>
          </a:xfrm>
          <a:prstGeom prst="line">
            <a:avLst/>
          </a:prstGeom>
          <a:noFill/>
          <a:ln w="38100">
            <a:solidFill>
              <a:srgbClr val="00FF00"/>
            </a:solidFill>
            <a:round/>
            <a:headEnd/>
            <a:tailEnd type="triangle" w="med" len="med"/>
          </a:ln>
        </p:spPr>
        <p:txBody>
          <a:bodyPr/>
          <a:lstStyle/>
          <a:p>
            <a:endParaRPr lang="de-DE"/>
          </a:p>
        </p:txBody>
      </p:sp>
      <p:sp>
        <p:nvSpPr>
          <p:cNvPr id="9" name="Rechteck 8"/>
          <p:cNvSpPr/>
          <p:nvPr/>
        </p:nvSpPr>
        <p:spPr>
          <a:xfrm>
            <a:off x="5580112" y="5229200"/>
            <a:ext cx="1645002" cy="246221"/>
          </a:xfrm>
          <a:prstGeom prst="rect">
            <a:avLst/>
          </a:prstGeom>
        </p:spPr>
        <p:txBody>
          <a:bodyPr wrap="none">
            <a:spAutoFit/>
          </a:bodyPr>
          <a:lstStyle/>
          <a:p>
            <a:pPr lvl="0"/>
            <a:r>
              <a:rPr lang="de-DE" sz="1000" dirty="0" err="1" smtClean="0">
                <a:solidFill>
                  <a:prstClr val="white"/>
                </a:solidFill>
              </a:rPr>
              <a:t>Z.Asaph</a:t>
            </a:r>
            <a:r>
              <a:rPr lang="de-DE" sz="1000" dirty="0" smtClean="0">
                <a:solidFill>
                  <a:prstClr val="white"/>
                </a:solidFill>
              </a:rPr>
              <a:t> GNU 1.2 </a:t>
            </a:r>
            <a:r>
              <a:rPr lang="de-DE" sz="1000" dirty="0" err="1" smtClean="0">
                <a:solidFill>
                  <a:prstClr val="white"/>
                </a:solidFill>
              </a:rPr>
              <a:t>or</a:t>
            </a:r>
            <a:r>
              <a:rPr lang="de-DE" sz="1000" dirty="0" smtClean="0">
                <a:solidFill>
                  <a:prstClr val="white"/>
                </a:solidFill>
              </a:rPr>
              <a:t> </a:t>
            </a:r>
            <a:r>
              <a:rPr lang="de-DE" sz="1000" dirty="0" err="1" smtClean="0">
                <a:solidFill>
                  <a:prstClr val="white"/>
                </a:solidFill>
              </a:rPr>
              <a:t>later</a:t>
            </a:r>
            <a:endParaRPr lang="de-DE" sz="1000"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MiddleEast"/>
          <p:cNvPicPr>
            <a:picLocks noGrp="1" noChangeAspect="1" noChangeArrowheads="1"/>
          </p:cNvPicPr>
          <p:nvPr>
            <p:ph sz="half" idx="2"/>
          </p:nvPr>
        </p:nvPicPr>
        <p:blipFill>
          <a:blip r:embed="rId3" cstate="print"/>
          <a:srcRect/>
          <a:stretch>
            <a:fillRect/>
          </a:stretch>
        </p:blipFill>
        <p:spPr>
          <a:xfrm>
            <a:off x="971600" y="1628800"/>
            <a:ext cx="3816424" cy="4856244"/>
          </a:xfrm>
          <a:noFill/>
        </p:spPr>
      </p:pic>
      <p:sp>
        <p:nvSpPr>
          <p:cNvPr id="185346" name="Rectangle 2"/>
          <p:cNvSpPr>
            <a:spLocks noGrp="1" noChangeArrowheads="1"/>
          </p:cNvSpPr>
          <p:nvPr>
            <p:ph type="title"/>
          </p:nvPr>
        </p:nvSpPr>
        <p:spPr/>
        <p:txBody>
          <a:bodyPr/>
          <a:lstStyle/>
          <a:p>
            <a:pPr eaLnBrk="1" hangingPunct="1">
              <a:defRPr/>
            </a:pPr>
            <a:r>
              <a:rPr lang="de-DE" sz="4000" dirty="0" smtClean="0">
                <a:solidFill>
                  <a:srgbClr val="FFC000"/>
                </a:solidFill>
              </a:rPr>
              <a:t>Die Flucht des treuen Überrestes</a:t>
            </a:r>
          </a:p>
        </p:txBody>
      </p:sp>
      <p:sp>
        <p:nvSpPr>
          <p:cNvPr id="185349" name="Rectangle 5"/>
          <p:cNvSpPr>
            <a:spLocks noGrp="1" noChangeArrowheads="1"/>
          </p:cNvSpPr>
          <p:nvPr>
            <p:ph type="body" sz="half" idx="2"/>
          </p:nvPr>
        </p:nvSpPr>
        <p:spPr>
          <a:xfrm>
            <a:off x="4859338" y="1484313"/>
            <a:ext cx="4284662" cy="5373687"/>
          </a:xfrm>
        </p:spPr>
        <p:txBody>
          <a:bodyPr/>
          <a:lstStyle/>
          <a:p>
            <a:pPr eaLnBrk="1" hangingPunct="1">
              <a:buFont typeface="Wingdings" pitchFamily="2" charset="2"/>
              <a:buNone/>
              <a:defRPr/>
            </a:pPr>
            <a:r>
              <a:rPr lang="de-DE" dirty="0" smtClean="0">
                <a:solidFill>
                  <a:srgbClr val="FFCC00"/>
                </a:solidFill>
                <a:effectLst/>
              </a:rPr>
              <a:t>   </a:t>
            </a:r>
            <a:r>
              <a:rPr lang="de-DE" dirty="0" smtClean="0">
                <a:solidFill>
                  <a:srgbClr val="FFFF00"/>
                </a:solidFill>
                <a:effectLst>
                  <a:outerShdw blurRad="38100" dist="38100" dir="2700000" algn="tl">
                    <a:srgbClr val="000000">
                      <a:alpha val="43137"/>
                    </a:srgbClr>
                  </a:outerShdw>
                </a:effectLst>
              </a:rPr>
              <a:t>… dass alsdann die in Judäa sind, auf die Berge fliehen; … denn alsdann wird </a:t>
            </a:r>
            <a:r>
              <a:rPr lang="de-DE" dirty="0" err="1" smtClean="0">
                <a:solidFill>
                  <a:srgbClr val="66FF33"/>
                </a:solidFill>
                <a:effectLst>
                  <a:outerShdw blurRad="38100" dist="38100" dir="2700000" algn="tl">
                    <a:srgbClr val="000000">
                      <a:alpha val="43137"/>
                    </a:srgbClr>
                  </a:outerShdw>
                </a:effectLst>
              </a:rPr>
              <a:t>grosse</a:t>
            </a:r>
            <a:r>
              <a:rPr lang="de-DE" dirty="0" smtClean="0">
                <a:solidFill>
                  <a:srgbClr val="66FF33"/>
                </a:solidFill>
                <a:effectLst>
                  <a:outerShdw blurRad="38100" dist="38100" dir="2700000" algn="tl">
                    <a:srgbClr val="000000">
                      <a:alpha val="43137"/>
                    </a:srgbClr>
                  </a:outerShdw>
                </a:effectLst>
              </a:rPr>
              <a:t> Drangsal</a:t>
            </a:r>
            <a:r>
              <a:rPr lang="de-DE" dirty="0" smtClean="0">
                <a:solidFill>
                  <a:srgbClr val="FFFF00"/>
                </a:solidFill>
                <a:effectLst>
                  <a:outerShdw blurRad="38100" dist="38100" dir="2700000" algn="tl">
                    <a:srgbClr val="000000">
                      <a:alpha val="43137"/>
                    </a:srgbClr>
                  </a:outerShdw>
                </a:effectLst>
              </a:rPr>
              <a:t> sein, dergleichen von Anfang der Welt bis </a:t>
            </a:r>
            <a:r>
              <a:rPr lang="de-DE" dirty="0" err="1" smtClean="0">
                <a:solidFill>
                  <a:srgbClr val="FFFF00"/>
                </a:solidFill>
                <a:effectLst>
                  <a:outerShdw blurRad="38100" dist="38100" dir="2700000" algn="tl">
                    <a:srgbClr val="000000">
                      <a:alpha val="43137"/>
                    </a:srgbClr>
                  </a:outerShdw>
                </a:effectLst>
              </a:rPr>
              <a:t>jetzthin</a:t>
            </a:r>
            <a:r>
              <a:rPr lang="de-DE" dirty="0" smtClean="0">
                <a:solidFill>
                  <a:srgbClr val="FFFF00"/>
                </a:solidFill>
                <a:effectLst>
                  <a:outerShdw blurRad="38100" dist="38100" dir="2700000" algn="tl">
                    <a:srgbClr val="000000">
                      <a:alpha val="43137"/>
                    </a:srgbClr>
                  </a:outerShdw>
                </a:effectLst>
              </a:rPr>
              <a:t> nicht gewesen ist, noch je sein wird; … (Mat 24,16.21)</a:t>
            </a:r>
          </a:p>
          <a:p>
            <a:pPr eaLnBrk="1" hangingPunct="1">
              <a:defRPr/>
            </a:pPr>
            <a:endParaRPr lang="de-DE" dirty="0" smtClean="0">
              <a:solidFill>
                <a:srgbClr val="FFFF00"/>
              </a:solidFill>
              <a:effectLst/>
            </a:endParaRPr>
          </a:p>
          <a:p>
            <a:pPr eaLnBrk="1" hangingPunct="1">
              <a:defRPr/>
            </a:pPr>
            <a:endParaRPr lang="fr-FR" sz="2400" dirty="0" smtClean="0">
              <a:effectLst/>
            </a:endParaRPr>
          </a:p>
          <a:p>
            <a:pPr eaLnBrk="1" hangingPunct="1">
              <a:defRPr/>
            </a:pPr>
            <a:endParaRPr lang="fr-FR" sz="2400" dirty="0" smtClean="0">
              <a:effectLst/>
            </a:endParaRPr>
          </a:p>
          <a:p>
            <a:pPr eaLnBrk="1" hangingPunct="1">
              <a:defRPr/>
            </a:pPr>
            <a:endParaRPr lang="fr-FR" sz="2400" dirty="0" smtClean="0"/>
          </a:p>
        </p:txBody>
      </p:sp>
      <p:sp>
        <p:nvSpPr>
          <p:cNvPr id="147461" name="AutoShape 6"/>
          <p:cNvSpPr>
            <a:spLocks noChangeArrowheads="1"/>
          </p:cNvSpPr>
          <p:nvPr/>
        </p:nvSpPr>
        <p:spPr bwMode="auto">
          <a:xfrm>
            <a:off x="2051720" y="3645024"/>
            <a:ext cx="576263" cy="647700"/>
          </a:xfrm>
          <a:prstGeom prst="curvedDownArrow">
            <a:avLst>
              <a:gd name="adj1" fmla="val 20000"/>
              <a:gd name="adj2" fmla="val 40000"/>
              <a:gd name="adj3" fmla="val 37466"/>
            </a:avLst>
          </a:prstGeom>
          <a:solidFill>
            <a:srgbClr val="FF3300"/>
          </a:solidFill>
          <a:ln w="9525">
            <a:solidFill>
              <a:schemeClr val="tx1"/>
            </a:solidFill>
            <a:miter lim="800000"/>
            <a:headEnd/>
            <a:tailEnd/>
          </a:ln>
        </p:spPr>
        <p:txBody>
          <a:bodyPr wrap="none" anchor="ctr"/>
          <a:lstStyle/>
          <a:p>
            <a:endParaRPr lang="de-DE"/>
          </a:p>
        </p:txBody>
      </p:sp>
      <p:sp>
        <p:nvSpPr>
          <p:cNvPr id="8" name="Textfeld 7"/>
          <p:cNvSpPr txBox="1"/>
          <p:nvPr/>
        </p:nvSpPr>
        <p:spPr>
          <a:xfrm>
            <a:off x="3779912" y="6165304"/>
            <a:ext cx="524503" cy="246221"/>
          </a:xfrm>
          <a:prstGeom prst="rect">
            <a:avLst/>
          </a:prstGeom>
          <a:noFill/>
        </p:spPr>
        <p:txBody>
          <a:bodyPr wrap="none" rtlCol="0">
            <a:spAutoFit/>
          </a:bodyPr>
          <a:lstStyle/>
          <a:p>
            <a:r>
              <a:rPr lang="de-DE" sz="1000" dirty="0" smtClean="0"/>
              <a:t>NASA</a:t>
            </a:r>
            <a:endParaRPr lang="de-DE"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457200" y="1556792"/>
            <a:ext cx="4546848" cy="5472608"/>
          </a:xfrm>
        </p:spPr>
        <p:txBody>
          <a:bodyPr>
            <a:normAutofit/>
          </a:bodyPr>
          <a:lstStyle/>
          <a:p>
            <a:pPr marL="0" indent="0">
              <a:buNone/>
            </a:pPr>
            <a:r>
              <a:rPr lang="en-US" dirty="0" smtClean="0">
                <a:effectLst>
                  <a:outerShdw blurRad="38100" dist="38100" dir="2700000" algn="tl">
                    <a:srgbClr val="000000">
                      <a:alpha val="43137"/>
                    </a:srgbClr>
                  </a:outerShdw>
                </a:effectLst>
              </a:rPr>
              <a:t>Dan 11,40-45 :</a:t>
            </a:r>
            <a:endParaRPr lang="de-DE" dirty="0" smtClean="0">
              <a:effectLst>
                <a:outerShdw blurRad="38100" dist="38100" dir="2700000" algn="tl">
                  <a:srgbClr val="000000">
                    <a:alpha val="43137"/>
                  </a:srgbClr>
                </a:outerShdw>
              </a:effectLst>
            </a:endParaRPr>
          </a:p>
          <a:p>
            <a:pPr marL="0" indent="0">
              <a:buNone/>
            </a:pPr>
            <a:r>
              <a:rPr lang="de-DE" baseline="30000" dirty="0" smtClean="0">
                <a:solidFill>
                  <a:srgbClr val="FFFF00"/>
                </a:solidFill>
                <a:effectLst>
                  <a:outerShdw blurRad="38100" dist="38100" dir="2700000" algn="tl">
                    <a:srgbClr val="000000">
                      <a:alpha val="43137"/>
                    </a:srgbClr>
                  </a:outerShdw>
                </a:effectLst>
              </a:rPr>
              <a:t>40</a:t>
            </a:r>
            <a:r>
              <a:rPr lang="de-DE" dirty="0" smtClean="0">
                <a:solidFill>
                  <a:srgbClr val="FFFF00"/>
                </a:solidFill>
                <a:effectLst>
                  <a:outerShdw blurRad="38100" dist="38100" dir="2700000" algn="tl">
                    <a:srgbClr val="000000">
                      <a:alpha val="43137"/>
                    </a:srgbClr>
                  </a:outerShdw>
                </a:effectLst>
              </a:rPr>
              <a:t> Und zur Zeit des Endes wird </a:t>
            </a:r>
            <a:r>
              <a:rPr lang="de-DE" dirty="0" smtClean="0">
                <a:solidFill>
                  <a:srgbClr val="66FF33"/>
                </a:solidFill>
                <a:effectLst>
                  <a:outerShdw blurRad="38100" dist="38100" dir="2700000" algn="tl">
                    <a:srgbClr val="000000">
                      <a:alpha val="43137"/>
                    </a:srgbClr>
                  </a:outerShdw>
                </a:effectLst>
              </a:rPr>
              <a:t>der König des Südens </a:t>
            </a:r>
            <a:r>
              <a:rPr lang="de-DE" dirty="0" smtClean="0">
                <a:solidFill>
                  <a:srgbClr val="FFFF00"/>
                </a:solidFill>
                <a:effectLst>
                  <a:outerShdw blurRad="38100" dist="38100" dir="2700000" algn="tl">
                    <a:srgbClr val="000000">
                      <a:alpha val="43137"/>
                    </a:srgbClr>
                  </a:outerShdw>
                </a:effectLst>
              </a:rPr>
              <a:t>mit </a:t>
            </a:r>
            <a:r>
              <a:rPr lang="de-DE" dirty="0" smtClean="0">
                <a:solidFill>
                  <a:srgbClr val="66FF33"/>
                </a:solidFill>
                <a:effectLst>
                  <a:outerShdw blurRad="38100" dist="38100" dir="2700000" algn="tl">
                    <a:srgbClr val="000000">
                      <a:alpha val="43137"/>
                    </a:srgbClr>
                  </a:outerShdw>
                </a:effectLst>
              </a:rPr>
              <a:t>ihm</a:t>
            </a:r>
            <a:r>
              <a:rPr lang="de-DE" dirty="0" smtClean="0">
                <a:solidFill>
                  <a:srgbClr val="FFFF00"/>
                </a:solidFill>
                <a:effectLst>
                  <a:outerShdw blurRad="38100" dist="38100" dir="2700000" algn="tl">
                    <a:srgbClr val="000000">
                      <a:alpha val="43137"/>
                    </a:srgbClr>
                  </a:outerShdw>
                </a:effectLst>
              </a:rPr>
              <a:t> zusammenstoßen, und </a:t>
            </a:r>
            <a:r>
              <a:rPr lang="de-DE" dirty="0" smtClean="0">
                <a:solidFill>
                  <a:srgbClr val="66FF33"/>
                </a:solidFill>
                <a:effectLst>
                  <a:outerShdw blurRad="38100" dist="38100" dir="2700000" algn="tl">
                    <a:srgbClr val="000000">
                      <a:alpha val="43137"/>
                    </a:srgbClr>
                  </a:outerShdw>
                </a:effectLst>
              </a:rPr>
              <a:t>der König des Nordens </a:t>
            </a:r>
            <a:r>
              <a:rPr lang="de-DE" dirty="0" smtClean="0">
                <a:solidFill>
                  <a:srgbClr val="FFFF00"/>
                </a:solidFill>
                <a:effectLst>
                  <a:outerShdw blurRad="38100" dist="38100" dir="2700000" algn="tl">
                    <a:srgbClr val="000000">
                      <a:alpha val="43137"/>
                    </a:srgbClr>
                  </a:outerShdw>
                </a:effectLst>
              </a:rPr>
              <a:t>wird gegen ihn anstürmen …</a:t>
            </a:r>
            <a:endParaRPr lang="de-DE" dirty="0">
              <a:solidFill>
                <a:srgbClr val="FFFF00"/>
              </a:solidFill>
              <a:effectLst>
                <a:outerShdw blurRad="38100" dist="38100" dir="2700000" algn="tl">
                  <a:srgbClr val="000000">
                    <a:alpha val="43137"/>
                  </a:srgbClr>
                </a:outerShdw>
              </a:effectLst>
            </a:endParaRPr>
          </a:p>
        </p:txBody>
      </p:sp>
      <p:pic>
        <p:nvPicPr>
          <p:cNvPr id="3"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00808"/>
            <a:ext cx="2771775"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352" y="1422125"/>
            <a:ext cx="9151016" cy="4392488"/>
          </a:xfrm>
          <a:prstGeom prst="rect">
            <a:avLst/>
          </a:prstGeom>
          <a:noFill/>
          <a:ln w="9525">
            <a:noFill/>
            <a:miter lim="800000"/>
            <a:headEnd/>
            <a:tailEnd/>
          </a:ln>
        </p:spPr>
      </p:pic>
      <p:sp>
        <p:nvSpPr>
          <p:cNvPr id="5" name="Textfeld 4"/>
          <p:cNvSpPr txBox="1"/>
          <p:nvPr/>
        </p:nvSpPr>
        <p:spPr>
          <a:xfrm>
            <a:off x="6732240" y="5733256"/>
            <a:ext cx="1999265" cy="246221"/>
          </a:xfrm>
          <a:prstGeom prst="rect">
            <a:avLst/>
          </a:prstGeom>
          <a:noFill/>
        </p:spPr>
        <p:txBody>
          <a:bodyPr wrap="none" rtlCol="0">
            <a:spAutoFit/>
          </a:bodyPr>
          <a:lstStyle/>
          <a:p>
            <a:r>
              <a:rPr lang="de-DE" sz="1000" dirty="0" err="1" smtClean="0"/>
              <a:t>Captain</a:t>
            </a:r>
            <a:r>
              <a:rPr lang="de-DE" sz="1000" dirty="0" smtClean="0"/>
              <a:t> Blood GNU 1.2 </a:t>
            </a:r>
            <a:r>
              <a:rPr lang="de-DE" sz="1000" dirty="0" err="1" smtClean="0"/>
              <a:t>or</a:t>
            </a:r>
            <a:r>
              <a:rPr lang="de-DE" sz="1000" dirty="0" smtClean="0"/>
              <a:t> </a:t>
            </a:r>
            <a:r>
              <a:rPr lang="de-DE" sz="1000" dirty="0" err="1" smtClean="0"/>
              <a:t>later</a:t>
            </a:r>
            <a:endParaRPr lang="de-DE" sz="1000" dirty="0"/>
          </a:p>
        </p:txBody>
      </p:sp>
      <p:sp>
        <p:nvSpPr>
          <p:cNvPr id="6" name="Line 3"/>
          <p:cNvSpPr>
            <a:spLocks noChangeShapeType="1"/>
          </p:cNvSpPr>
          <p:nvPr/>
        </p:nvSpPr>
        <p:spPr bwMode="auto">
          <a:xfrm flipV="1">
            <a:off x="1619672" y="4725145"/>
            <a:ext cx="792088" cy="1152127"/>
          </a:xfrm>
          <a:prstGeom prst="line">
            <a:avLst/>
          </a:prstGeom>
          <a:noFill/>
          <a:ln w="76200">
            <a:solidFill>
              <a:srgbClr val="FF0000"/>
            </a:solidFill>
            <a:round/>
            <a:headEnd/>
            <a:tailEnd type="triangle" w="med" len="med"/>
          </a:ln>
          <a:effectLst/>
        </p:spPr>
        <p:txBody>
          <a:bodyPr/>
          <a:lstStyle/>
          <a:p>
            <a:endParaRPr lang="de-DE"/>
          </a:p>
        </p:txBody>
      </p:sp>
      <p:sp>
        <p:nvSpPr>
          <p:cNvPr id="7" name="Line 3"/>
          <p:cNvSpPr>
            <a:spLocks noChangeShapeType="1"/>
          </p:cNvSpPr>
          <p:nvPr/>
        </p:nvSpPr>
        <p:spPr bwMode="auto">
          <a:xfrm flipH="1">
            <a:off x="4139952" y="836711"/>
            <a:ext cx="1368152" cy="2664297"/>
          </a:xfrm>
          <a:prstGeom prst="line">
            <a:avLst/>
          </a:prstGeom>
          <a:noFill/>
          <a:ln w="76200">
            <a:solidFill>
              <a:srgbClr val="FF0000"/>
            </a:solidFill>
            <a:round/>
            <a:headEnd/>
            <a:tailEnd type="triangle" w="med" len="med"/>
          </a:ln>
          <a:effectLst/>
        </p:spPr>
        <p:txBody>
          <a:bodyPr/>
          <a:lstStyle/>
          <a:p>
            <a:endParaRPr lang="de-DE"/>
          </a:p>
        </p:txBody>
      </p:sp>
      <p:sp>
        <p:nvSpPr>
          <p:cNvPr id="8" name="Textfeld 7"/>
          <p:cNvSpPr txBox="1"/>
          <p:nvPr/>
        </p:nvSpPr>
        <p:spPr>
          <a:xfrm>
            <a:off x="467544" y="6093296"/>
            <a:ext cx="3304110" cy="461665"/>
          </a:xfrm>
          <a:prstGeom prst="rect">
            <a:avLst/>
          </a:prstGeom>
          <a:noFill/>
        </p:spPr>
        <p:txBody>
          <a:bodyPr wrap="none" rtlCol="0">
            <a:spAutoFit/>
          </a:bodyPr>
          <a:lstStyle/>
          <a:p>
            <a:r>
              <a:rPr lang="de-DE" sz="2400" dirty="0" smtClean="0">
                <a:effectLst>
                  <a:outerShdw blurRad="38100" dist="38100" dir="2700000" algn="tl">
                    <a:srgbClr val="000000">
                      <a:alpha val="43137"/>
                    </a:srgbClr>
                  </a:outerShdw>
                </a:effectLst>
              </a:rPr>
              <a:t>Der König des Südens</a:t>
            </a:r>
            <a:endParaRPr lang="de-DE" sz="2400" dirty="0">
              <a:effectLst>
                <a:outerShdw blurRad="38100" dist="38100" dir="2700000" algn="tl">
                  <a:srgbClr val="000000">
                    <a:alpha val="43137"/>
                  </a:srgbClr>
                </a:outerShdw>
              </a:effectLst>
            </a:endParaRPr>
          </a:p>
        </p:txBody>
      </p:sp>
      <p:sp>
        <p:nvSpPr>
          <p:cNvPr id="9" name="Textfeld 8"/>
          <p:cNvSpPr txBox="1"/>
          <p:nvPr/>
        </p:nvSpPr>
        <p:spPr>
          <a:xfrm>
            <a:off x="5148064" y="260648"/>
            <a:ext cx="3480953" cy="461665"/>
          </a:xfrm>
          <a:prstGeom prst="rect">
            <a:avLst/>
          </a:prstGeom>
          <a:noFill/>
        </p:spPr>
        <p:txBody>
          <a:bodyPr wrap="none" rtlCol="0">
            <a:spAutoFit/>
          </a:bodyPr>
          <a:lstStyle/>
          <a:p>
            <a:r>
              <a:rPr lang="de-DE" sz="2400" dirty="0" smtClean="0">
                <a:effectLst>
                  <a:outerShdw blurRad="38100" dist="38100" dir="2700000" algn="tl">
                    <a:srgbClr val="000000">
                      <a:alpha val="43137"/>
                    </a:srgbClr>
                  </a:outerShdw>
                </a:effectLst>
              </a:rPr>
              <a:t>Der König des Nordens</a:t>
            </a:r>
            <a:endParaRPr lang="de-DE" sz="2400" dirty="0">
              <a:effectLst>
                <a:outerShdw blurRad="38100" dist="38100" dir="2700000" algn="tl">
                  <a:srgbClr val="000000">
                    <a:alpha val="43137"/>
                  </a:srgbClr>
                </a:outerShdw>
              </a:effectLst>
            </a:endParaRPr>
          </a:p>
        </p:txBody>
      </p:sp>
      <p:sp>
        <p:nvSpPr>
          <p:cNvPr id="10" name="Oval 13"/>
          <p:cNvSpPr>
            <a:spLocks noChangeArrowheads="1"/>
          </p:cNvSpPr>
          <p:nvPr/>
        </p:nvSpPr>
        <p:spPr bwMode="auto">
          <a:xfrm rot="-4857145">
            <a:off x="3830089" y="3026925"/>
            <a:ext cx="908623" cy="948166"/>
          </a:xfrm>
          <a:prstGeom prst="ellipse">
            <a:avLst/>
          </a:prstGeom>
          <a:noFill/>
          <a:ln w="38100">
            <a:solidFill>
              <a:srgbClr val="FF0000"/>
            </a:solidFill>
            <a:round/>
            <a:headEnd/>
            <a:tailEnd/>
          </a:ln>
          <a:effec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572" y="1353312"/>
            <a:ext cx="9151016" cy="4392488"/>
          </a:xfrm>
          <a:prstGeom prst="rect">
            <a:avLst/>
          </a:prstGeom>
          <a:noFill/>
          <a:ln w="9525">
            <a:noFill/>
            <a:miter lim="800000"/>
            <a:headEnd/>
            <a:tailEnd/>
          </a:ln>
        </p:spPr>
      </p:pic>
      <p:sp>
        <p:nvSpPr>
          <p:cNvPr id="5" name="Textfeld 4"/>
          <p:cNvSpPr txBox="1"/>
          <p:nvPr/>
        </p:nvSpPr>
        <p:spPr>
          <a:xfrm>
            <a:off x="6804248" y="5733256"/>
            <a:ext cx="1999265" cy="246221"/>
          </a:xfrm>
          <a:prstGeom prst="rect">
            <a:avLst/>
          </a:prstGeom>
          <a:noFill/>
        </p:spPr>
        <p:txBody>
          <a:bodyPr wrap="none" rtlCol="0">
            <a:spAutoFit/>
          </a:bodyPr>
          <a:lstStyle/>
          <a:p>
            <a:r>
              <a:rPr lang="de-DE" sz="1000" dirty="0" err="1" smtClean="0"/>
              <a:t>Captain</a:t>
            </a:r>
            <a:r>
              <a:rPr lang="de-DE" sz="1000" dirty="0" smtClean="0"/>
              <a:t> Blood GNU 1.2 </a:t>
            </a:r>
            <a:r>
              <a:rPr lang="de-DE" sz="1000" dirty="0" err="1" smtClean="0"/>
              <a:t>or</a:t>
            </a:r>
            <a:r>
              <a:rPr lang="de-DE" sz="1000" dirty="0" smtClean="0"/>
              <a:t> </a:t>
            </a:r>
            <a:r>
              <a:rPr lang="de-DE" sz="1000" dirty="0" err="1" smtClean="0"/>
              <a:t>later</a:t>
            </a:r>
            <a:endParaRPr lang="de-DE" sz="1000" dirty="0"/>
          </a:p>
        </p:txBody>
      </p:sp>
      <p:sp>
        <p:nvSpPr>
          <p:cNvPr id="6" name="Line 3"/>
          <p:cNvSpPr>
            <a:spLocks noChangeShapeType="1"/>
          </p:cNvSpPr>
          <p:nvPr/>
        </p:nvSpPr>
        <p:spPr bwMode="auto">
          <a:xfrm flipV="1">
            <a:off x="1619672" y="4725145"/>
            <a:ext cx="792088" cy="1152127"/>
          </a:xfrm>
          <a:prstGeom prst="line">
            <a:avLst/>
          </a:prstGeom>
          <a:noFill/>
          <a:ln w="76200">
            <a:solidFill>
              <a:srgbClr val="FF0000"/>
            </a:solidFill>
            <a:round/>
            <a:headEnd/>
            <a:tailEnd type="triangle" w="med" len="med"/>
          </a:ln>
          <a:effectLst/>
        </p:spPr>
        <p:txBody>
          <a:bodyPr/>
          <a:lstStyle/>
          <a:p>
            <a:endParaRPr lang="de-DE"/>
          </a:p>
        </p:txBody>
      </p:sp>
      <p:sp>
        <p:nvSpPr>
          <p:cNvPr id="7" name="Line 3"/>
          <p:cNvSpPr>
            <a:spLocks noChangeShapeType="1"/>
          </p:cNvSpPr>
          <p:nvPr/>
        </p:nvSpPr>
        <p:spPr bwMode="auto">
          <a:xfrm flipH="1">
            <a:off x="4139952" y="1124744"/>
            <a:ext cx="1080120" cy="2376264"/>
          </a:xfrm>
          <a:prstGeom prst="line">
            <a:avLst/>
          </a:prstGeom>
          <a:noFill/>
          <a:ln w="76200">
            <a:solidFill>
              <a:srgbClr val="FF0000"/>
            </a:solidFill>
            <a:round/>
            <a:headEnd/>
            <a:tailEnd type="triangle" w="med" len="med"/>
          </a:ln>
          <a:effectLst/>
        </p:spPr>
        <p:txBody>
          <a:bodyPr/>
          <a:lstStyle/>
          <a:p>
            <a:endParaRPr lang="de-DE"/>
          </a:p>
        </p:txBody>
      </p:sp>
      <p:sp>
        <p:nvSpPr>
          <p:cNvPr id="8" name="Textfeld 7"/>
          <p:cNvSpPr txBox="1"/>
          <p:nvPr/>
        </p:nvSpPr>
        <p:spPr>
          <a:xfrm>
            <a:off x="467544" y="6093296"/>
            <a:ext cx="3467616" cy="369332"/>
          </a:xfrm>
          <a:prstGeom prst="rect">
            <a:avLst/>
          </a:prstGeom>
          <a:noFill/>
        </p:spPr>
        <p:txBody>
          <a:bodyPr wrap="none" rtlCol="0">
            <a:spAutoFit/>
          </a:bodyPr>
          <a:lstStyle/>
          <a:p>
            <a:r>
              <a:rPr lang="de-DE" dirty="0" smtClean="0"/>
              <a:t>Der König des Südens: Ägypten</a:t>
            </a:r>
            <a:endParaRPr lang="de-DE" dirty="0"/>
          </a:p>
        </p:txBody>
      </p:sp>
      <p:sp>
        <p:nvSpPr>
          <p:cNvPr id="9" name="Textfeld 8"/>
          <p:cNvSpPr txBox="1"/>
          <p:nvPr/>
        </p:nvSpPr>
        <p:spPr>
          <a:xfrm>
            <a:off x="467544" y="260648"/>
            <a:ext cx="8425468" cy="1446550"/>
          </a:xfrm>
          <a:prstGeom prst="rect">
            <a:avLst/>
          </a:prstGeom>
          <a:noFill/>
        </p:spPr>
        <p:txBody>
          <a:bodyPr wrap="square" rtlCol="0">
            <a:spAutoFit/>
          </a:bodyPr>
          <a:lstStyle/>
          <a:p>
            <a:r>
              <a:rPr lang="de-DE" sz="2200" dirty="0" smtClean="0"/>
              <a:t>Der König des Nordens: </a:t>
            </a:r>
            <a:r>
              <a:rPr lang="de-DE" sz="2200" dirty="0"/>
              <a:t>Libanon, Syrien, </a:t>
            </a:r>
            <a:r>
              <a:rPr lang="de-DE" sz="2200" dirty="0" smtClean="0"/>
              <a:t>Türkei, </a:t>
            </a:r>
            <a:r>
              <a:rPr lang="de-DE" sz="2200" dirty="0" err="1" smtClean="0"/>
              <a:t>Azerbaidschan</a:t>
            </a:r>
            <a:r>
              <a:rPr lang="de-DE" sz="2200" dirty="0" smtClean="0"/>
              <a:t>, Turkmenistan, Usbekistan, Kirgistan, Tadschikistan, Pakistan, Irak, Iran</a:t>
            </a:r>
          </a:p>
          <a:p>
            <a:r>
              <a:rPr lang="de-DE" sz="2200" dirty="0" smtClean="0"/>
              <a:t> </a:t>
            </a:r>
            <a:endParaRPr lang="de-DE"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457200" y="1556792"/>
            <a:ext cx="4546848" cy="5472608"/>
          </a:xfrm>
        </p:spPr>
        <p:txBody>
          <a:bodyPr>
            <a:normAutofit/>
          </a:bodyPr>
          <a:lstStyle/>
          <a:p>
            <a:pPr marL="0" indent="0">
              <a:buNone/>
            </a:pPr>
            <a:r>
              <a:rPr lang="en-US" sz="2800" dirty="0" smtClean="0">
                <a:effectLst>
                  <a:outerShdw blurRad="38100" dist="38100" dir="2700000" algn="tl">
                    <a:srgbClr val="000000">
                      <a:alpha val="43137"/>
                    </a:srgbClr>
                  </a:outerShdw>
                </a:effectLst>
              </a:rPr>
              <a:t>Daniel: </a:t>
            </a:r>
          </a:p>
          <a:p>
            <a:pPr marL="0" indent="0">
              <a:buNone/>
            </a:pPr>
            <a:r>
              <a:rPr lang="en-US" sz="2800" dirty="0" err="1" smtClean="0">
                <a:solidFill>
                  <a:srgbClr val="66FF33"/>
                </a:solidFill>
                <a:effectLst>
                  <a:outerShdw blurRad="38100" dist="38100" dir="2700000" algn="tl">
                    <a:srgbClr val="000000">
                      <a:alpha val="43137"/>
                    </a:srgbClr>
                  </a:outerShdw>
                </a:effectLst>
              </a:rPr>
              <a:t>König</a:t>
            </a:r>
            <a:r>
              <a:rPr lang="en-US" sz="2800" dirty="0" smtClean="0">
                <a:solidFill>
                  <a:srgbClr val="66FF33"/>
                </a:solidFill>
                <a:effectLst>
                  <a:outerShdw blurRad="38100" dist="38100" dir="2700000" algn="tl">
                    <a:srgbClr val="000000">
                      <a:alpha val="43137"/>
                    </a:srgbClr>
                  </a:outerShdw>
                </a:effectLst>
              </a:rPr>
              <a:t> des </a:t>
            </a:r>
            <a:r>
              <a:rPr lang="en-US" sz="2800" dirty="0" err="1" smtClean="0">
                <a:solidFill>
                  <a:srgbClr val="66FF33"/>
                </a:solidFill>
                <a:effectLst>
                  <a:outerShdw blurRad="38100" dist="38100" dir="2700000" algn="tl">
                    <a:srgbClr val="000000">
                      <a:alpha val="43137"/>
                    </a:srgbClr>
                  </a:outerShdw>
                </a:effectLst>
              </a:rPr>
              <a:t>Nordens</a:t>
            </a:r>
            <a:r>
              <a:rPr lang="en-US" sz="2800" dirty="0" smtClean="0">
                <a:effectLst>
                  <a:outerShdw blurRad="38100" dist="38100" dir="2700000" algn="tl">
                    <a:srgbClr val="000000">
                      <a:alpha val="43137"/>
                    </a:srgbClr>
                  </a:outerShdw>
                </a:effectLst>
              </a:rPr>
              <a:t> = Gross-</a:t>
            </a:r>
            <a:r>
              <a:rPr lang="en-US" sz="2800" dirty="0" err="1" smtClean="0">
                <a:effectLst>
                  <a:outerShdw blurRad="38100" dist="38100" dir="2700000" algn="tl">
                    <a:srgbClr val="000000">
                      <a:alpha val="43137"/>
                    </a:srgbClr>
                  </a:outerShdw>
                </a:effectLst>
              </a:rPr>
              <a:t>Syrien</a:t>
            </a:r>
            <a:endParaRPr lang="en-US" sz="2800" dirty="0" smtClean="0">
              <a:effectLst>
                <a:outerShdw blurRad="38100" dist="38100" dir="2700000" algn="tl">
                  <a:srgbClr val="000000">
                    <a:alpha val="43137"/>
                  </a:srgbClr>
                </a:outerShdw>
              </a:effectLst>
            </a:endParaRPr>
          </a:p>
          <a:p>
            <a:pPr marL="0" indent="0">
              <a:buNone/>
            </a:pPr>
            <a:endParaRPr lang="en-US" sz="2800" dirty="0">
              <a:effectLst>
                <a:outerShdw blurRad="38100" dist="38100" dir="2700000" algn="tl">
                  <a:srgbClr val="000000">
                    <a:alpha val="43137"/>
                  </a:srgbClr>
                </a:outerShdw>
              </a:effectLst>
            </a:endParaRPr>
          </a:p>
          <a:p>
            <a:pPr marL="0" indent="0">
              <a:buNone/>
            </a:pPr>
            <a:r>
              <a:rPr lang="en-US" sz="2800" dirty="0" err="1" smtClean="0">
                <a:effectLst>
                  <a:outerShdw blurRad="38100" dist="38100" dir="2700000" algn="tl">
                    <a:srgbClr val="000000">
                      <a:alpha val="43137"/>
                    </a:srgbClr>
                  </a:outerShdw>
                </a:effectLst>
              </a:rPr>
              <a:t>Jesaja</a:t>
            </a:r>
            <a:r>
              <a:rPr lang="en-US" sz="2800" dirty="0" smtClean="0">
                <a:effectLst>
                  <a:outerShdw blurRad="38100" dist="38100" dir="2700000" algn="tl">
                    <a:srgbClr val="000000">
                      <a:alpha val="43137"/>
                    </a:srgbClr>
                  </a:outerShdw>
                </a:effectLst>
              </a:rPr>
              <a:t>, Micha: </a:t>
            </a:r>
          </a:p>
          <a:p>
            <a:pPr marL="0" indent="0">
              <a:buNone/>
            </a:pPr>
            <a:r>
              <a:rPr lang="en-US" sz="2800" dirty="0" err="1" smtClean="0">
                <a:solidFill>
                  <a:srgbClr val="66FF33"/>
                </a:solidFill>
                <a:effectLst>
                  <a:outerShdw blurRad="38100" dist="38100" dir="2700000" algn="tl">
                    <a:srgbClr val="000000">
                      <a:alpha val="43137"/>
                    </a:srgbClr>
                  </a:outerShdw>
                </a:effectLst>
              </a:rPr>
              <a:t>Assyrien</a:t>
            </a:r>
            <a:r>
              <a:rPr lang="en-US" sz="2800" dirty="0" smtClean="0">
                <a:solidFill>
                  <a:srgbClr val="66FF33"/>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Nordirak</a:t>
            </a:r>
            <a:r>
              <a:rPr lang="en-US" sz="2800" dirty="0" smtClean="0">
                <a:effectLst>
                  <a:outerShdw blurRad="38100" dist="38100" dir="2700000" algn="tl">
                    <a:srgbClr val="000000">
                      <a:alpha val="43137"/>
                    </a:srgbClr>
                  </a:outerShdw>
                </a:effectLst>
              </a:rPr>
              <a:t>/</a:t>
            </a:r>
            <a:r>
              <a:rPr lang="en-US" sz="2800" dirty="0" err="1" smtClean="0">
                <a:effectLst>
                  <a:outerShdw blurRad="38100" dist="38100" dir="2700000" algn="tl">
                    <a:srgbClr val="000000">
                      <a:alpha val="43137"/>
                    </a:srgbClr>
                  </a:outerShdw>
                </a:effectLst>
              </a:rPr>
              <a:t>Syrien</a:t>
            </a:r>
            <a:endParaRPr lang="en-US" sz="2800" dirty="0" smtClean="0">
              <a:effectLst>
                <a:outerShdw blurRad="38100" dist="38100" dir="2700000" algn="tl">
                  <a:srgbClr val="000000">
                    <a:alpha val="43137"/>
                  </a:srgbClr>
                </a:outerShdw>
              </a:effectLst>
            </a:endParaRPr>
          </a:p>
          <a:p>
            <a:pPr marL="0" indent="0">
              <a:buNone/>
            </a:pPr>
            <a:endParaRPr lang="en-US" sz="2800" dirty="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Joel:</a:t>
            </a:r>
          </a:p>
          <a:p>
            <a:pPr marL="0" indent="0">
              <a:buNone/>
            </a:pPr>
            <a:r>
              <a:rPr lang="en-US" sz="2800" dirty="0" smtClean="0">
                <a:solidFill>
                  <a:srgbClr val="66FF33"/>
                </a:solidFill>
                <a:effectLst>
                  <a:outerShdw blurRad="38100" dist="38100" dir="2700000" algn="tl">
                    <a:srgbClr val="000000">
                      <a:alpha val="43137"/>
                    </a:srgbClr>
                  </a:outerShdw>
                </a:effectLst>
              </a:rPr>
              <a:t>Der von </a:t>
            </a:r>
            <a:r>
              <a:rPr lang="en-US" sz="2800" dirty="0" err="1" smtClean="0">
                <a:solidFill>
                  <a:srgbClr val="66FF33"/>
                </a:solidFill>
                <a:effectLst>
                  <a:outerShdw blurRad="38100" dist="38100" dir="2700000" algn="tl">
                    <a:srgbClr val="000000">
                      <a:alpha val="43137"/>
                    </a:srgbClr>
                  </a:outerShdw>
                </a:effectLst>
              </a:rPr>
              <a:t>Norden</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Kommende</a:t>
            </a:r>
            <a:endParaRPr lang="de-DE" sz="2800" dirty="0" smtClean="0">
              <a:solidFill>
                <a:srgbClr val="66FF33"/>
              </a:solidFill>
              <a:effectLst>
                <a:outerShdw blurRad="38100" dist="38100" dir="2700000" algn="tl">
                  <a:srgbClr val="000000">
                    <a:alpha val="43137"/>
                  </a:srgbClr>
                </a:outerShdw>
              </a:effectLst>
            </a:endParaRPr>
          </a:p>
        </p:txBody>
      </p:sp>
      <p:pic>
        <p:nvPicPr>
          <p:cNvPr id="3"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00808"/>
            <a:ext cx="2771775"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8139500" y="3500508"/>
            <a:ext cx="380232" cy="276999"/>
          </a:xfrm>
          <a:prstGeom prst="rect">
            <a:avLst/>
          </a:prstGeom>
          <a:noFill/>
        </p:spPr>
        <p:txBody>
          <a:bodyPr wrap="none" rtlCol="0">
            <a:spAutoFit/>
          </a:bodyPr>
          <a:lstStyle/>
          <a:p>
            <a:r>
              <a:rPr lang="de-DE" sz="1200" dirty="0" smtClean="0"/>
              <a:t>RL</a:t>
            </a:r>
            <a:endParaRPr lang="de-DE" sz="1200" dirty="0"/>
          </a:p>
        </p:txBody>
      </p:sp>
    </p:spTree>
    <p:extLst>
      <p:ext uri="{BB962C8B-B14F-4D97-AF65-F5344CB8AC3E}">
        <p14:creationId xmlns:p14="http://schemas.microsoft.com/office/powerpoint/2010/main" val="2548406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808658" y="-171400"/>
            <a:ext cx="4546848" cy="1656184"/>
          </a:xfrm>
        </p:spPr>
        <p:txBody>
          <a:bodyPr>
            <a:normAutofit/>
          </a:bodyPr>
          <a:lstStyle/>
          <a:p>
            <a:pPr marL="0" indent="0">
              <a:buNone/>
            </a:pPr>
            <a:endParaRPr lang="en-US" dirty="0">
              <a:effectLst>
                <a:outerShdw blurRad="38100" dist="38100" dir="2700000" algn="tl">
                  <a:srgbClr val="000000">
                    <a:alpha val="43137"/>
                  </a:srgbClr>
                </a:outerShdw>
              </a:effectLst>
            </a:endParaRPr>
          </a:p>
          <a:p>
            <a:pPr marL="0" indent="0">
              <a:buNone/>
            </a:pPr>
            <a:r>
              <a:rPr lang="en-US" dirty="0" err="1" smtClean="0">
                <a:effectLst>
                  <a:outerShdw blurRad="38100" dist="38100" dir="2700000" algn="tl">
                    <a:srgbClr val="000000">
                      <a:alpha val="43137"/>
                    </a:srgbClr>
                  </a:outerShdw>
                </a:effectLst>
              </a:rPr>
              <a:t>Jesaja</a:t>
            </a:r>
            <a:r>
              <a:rPr lang="en-US" dirty="0" smtClean="0">
                <a:effectLst>
                  <a:outerShdw blurRad="38100" dist="38100" dir="2700000" algn="tl">
                    <a:srgbClr val="000000">
                      <a:alpha val="43137"/>
                    </a:srgbClr>
                  </a:outerShdw>
                </a:effectLst>
              </a:rPr>
              <a:t>, Micha: </a:t>
            </a:r>
            <a:r>
              <a:rPr lang="en-US" dirty="0" err="1" smtClean="0">
                <a:solidFill>
                  <a:srgbClr val="66FF33"/>
                </a:solidFill>
                <a:effectLst>
                  <a:outerShdw blurRad="38100" dist="38100" dir="2700000" algn="tl">
                    <a:srgbClr val="000000">
                      <a:alpha val="43137"/>
                    </a:srgbClr>
                  </a:outerShdw>
                </a:effectLst>
              </a:rPr>
              <a:t>Assyrien</a:t>
            </a:r>
            <a:r>
              <a:rPr lang="en-US" dirty="0">
                <a:solidFill>
                  <a:srgbClr val="66FF33"/>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Nordirak</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Syrien</a:t>
            </a:r>
            <a:endParaRPr lang="de-DE" dirty="0" smtClean="0">
              <a:effectLst>
                <a:outerShdw blurRad="38100" dist="38100" dir="2700000" algn="tl">
                  <a:srgbClr val="000000">
                    <a:alpha val="43137"/>
                  </a:srgbClr>
                </a:outerShdw>
              </a:effectLst>
            </a:endParaRPr>
          </a:p>
        </p:txBody>
      </p:sp>
      <p:pic>
        <p:nvPicPr>
          <p:cNvPr id="1026" name="Picture 2" descr="http://upload.wikimedia.org/wikipedia/commons/8/81/Empire_neo_assyri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143829"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4977924" y="6303983"/>
            <a:ext cx="2353529" cy="276999"/>
          </a:xfrm>
          <a:prstGeom prst="rect">
            <a:avLst/>
          </a:prstGeom>
          <a:noFill/>
        </p:spPr>
        <p:txBody>
          <a:bodyPr wrap="none" rtlCol="0">
            <a:spAutoFit/>
          </a:bodyPr>
          <a:lstStyle/>
          <a:p>
            <a:r>
              <a:rPr lang="de-DE" sz="1200" dirty="0" err="1" smtClean="0"/>
              <a:t>Semhur</a:t>
            </a:r>
            <a:r>
              <a:rPr lang="de-DE" sz="1200" dirty="0" smtClean="0"/>
              <a:t>/</a:t>
            </a:r>
            <a:r>
              <a:rPr lang="de-DE" sz="1200" dirty="0" err="1" smtClean="0"/>
              <a:t>Zunkir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
        <p:nvSpPr>
          <p:cNvPr id="7" name="Line 3"/>
          <p:cNvSpPr>
            <a:spLocks noChangeShapeType="1"/>
          </p:cNvSpPr>
          <p:nvPr/>
        </p:nvSpPr>
        <p:spPr bwMode="auto">
          <a:xfrm flipH="1">
            <a:off x="5220072" y="656692"/>
            <a:ext cx="1080120" cy="2376264"/>
          </a:xfrm>
          <a:prstGeom prst="line">
            <a:avLst/>
          </a:prstGeom>
          <a:noFill/>
          <a:ln w="76200">
            <a:solidFill>
              <a:srgbClr val="FF0000"/>
            </a:solidFill>
            <a:round/>
            <a:headEnd/>
            <a:tailEnd type="triangle" w="med" len="med"/>
          </a:ln>
          <a:effectLst/>
        </p:spPr>
        <p:txBody>
          <a:bodyPr/>
          <a:lstStyle/>
          <a:p>
            <a:endParaRPr lang="de-DE"/>
          </a:p>
        </p:txBody>
      </p:sp>
      <p:sp>
        <p:nvSpPr>
          <p:cNvPr id="8" name="Line 3"/>
          <p:cNvSpPr>
            <a:spLocks noChangeShapeType="1"/>
          </p:cNvSpPr>
          <p:nvPr/>
        </p:nvSpPr>
        <p:spPr bwMode="auto">
          <a:xfrm flipH="1">
            <a:off x="4572000" y="576168"/>
            <a:ext cx="1080120" cy="2376264"/>
          </a:xfrm>
          <a:prstGeom prst="line">
            <a:avLst/>
          </a:prstGeom>
          <a:noFill/>
          <a:ln w="76200">
            <a:solidFill>
              <a:srgbClr val="FF0000"/>
            </a:solidFill>
            <a:round/>
            <a:headEnd/>
            <a:tailEnd type="triangle" w="med" len="med"/>
          </a:ln>
          <a:effectLst/>
        </p:spPr>
        <p:txBody>
          <a:bodyPr/>
          <a:lstStyle/>
          <a:p>
            <a:endParaRPr lang="de-DE"/>
          </a:p>
        </p:txBody>
      </p:sp>
    </p:spTree>
    <p:extLst>
      <p:ext uri="{BB962C8B-B14F-4D97-AF65-F5344CB8AC3E}">
        <p14:creationId xmlns:p14="http://schemas.microsoft.com/office/powerpoint/2010/main" val="42028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C000"/>
                </a:solidFill>
              </a:rPr>
              <a:t>Der IS</a:t>
            </a:r>
            <a:endParaRPr lang="de-DE" dirty="0">
              <a:solidFill>
                <a:srgbClr val="FFC000"/>
              </a:solidFill>
            </a:endParaRPr>
          </a:p>
        </p:txBody>
      </p:sp>
      <p:pic>
        <p:nvPicPr>
          <p:cNvPr id="2050" name="Picture 2" descr="http://upload.wikimedia.org/wikipedia/commons/thumb/d/de/Territorial_control_of_the_ISIS.svg/1024px-Territorial_control_of_the_ISI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656090" cy="5082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8889" y="5661248"/>
            <a:ext cx="1152751" cy="461665"/>
          </a:xfrm>
          <a:prstGeom prst="rect">
            <a:avLst/>
          </a:prstGeom>
          <a:noFill/>
        </p:spPr>
        <p:txBody>
          <a:bodyPr wrap="none" rtlCol="0">
            <a:spAutoFit/>
          </a:bodyPr>
          <a:lstStyle/>
          <a:p>
            <a:r>
              <a:rPr lang="de-DE" sz="1200" dirty="0" smtClean="0"/>
              <a:t>Spesh531 </a:t>
            </a:r>
          </a:p>
          <a:p>
            <a:r>
              <a:rPr lang="de-DE" sz="1200" dirty="0" smtClean="0"/>
              <a:t>CC-BY-SA 3.0</a:t>
            </a:r>
            <a:endParaRPr lang="de-DE" sz="1200" dirty="0"/>
          </a:p>
        </p:txBody>
      </p:sp>
      <p:sp>
        <p:nvSpPr>
          <p:cNvPr id="5" name="Textfeld 4"/>
          <p:cNvSpPr txBox="1"/>
          <p:nvPr/>
        </p:nvSpPr>
        <p:spPr>
          <a:xfrm>
            <a:off x="827584" y="253536"/>
            <a:ext cx="3226076" cy="646331"/>
          </a:xfrm>
          <a:prstGeom prst="rect">
            <a:avLst/>
          </a:prstGeom>
          <a:noFill/>
        </p:spPr>
        <p:txBody>
          <a:bodyPr wrap="none" rtlCol="0">
            <a:spAutoFit/>
          </a:bodyPr>
          <a:lstStyle/>
          <a:p>
            <a:r>
              <a:rPr lang="de-DE" dirty="0" smtClean="0"/>
              <a:t>dunkelrot = erobert Nov. 2014</a:t>
            </a:r>
          </a:p>
          <a:p>
            <a:r>
              <a:rPr lang="de-DE" dirty="0"/>
              <a:t>h</a:t>
            </a:r>
            <a:r>
              <a:rPr lang="de-DE" dirty="0" smtClean="0"/>
              <a:t>ellrot = nächstes Ziel</a:t>
            </a:r>
            <a:endParaRPr lang="de-DE" dirty="0"/>
          </a:p>
        </p:txBody>
      </p:sp>
    </p:spTree>
    <p:extLst>
      <p:ext uri="{BB962C8B-B14F-4D97-AF65-F5344CB8AC3E}">
        <p14:creationId xmlns:p14="http://schemas.microsoft.com/office/powerpoint/2010/main" val="4044753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7/7f/ISIS_expansi%C3%B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 y="0"/>
            <a:ext cx="9128997" cy="5157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292080" y="4880193"/>
            <a:ext cx="2191497" cy="276999"/>
          </a:xfrm>
          <a:prstGeom prst="rect">
            <a:avLst/>
          </a:prstGeom>
          <a:noFill/>
        </p:spPr>
        <p:txBody>
          <a:bodyPr wrap="none" rtlCol="0">
            <a:spAutoFit/>
          </a:bodyPr>
          <a:lstStyle/>
          <a:p>
            <a:r>
              <a:rPr lang="de-DE" sz="1200" dirty="0" smtClean="0"/>
              <a:t>Débora Cabral CC-BY-SA 4.0</a:t>
            </a:r>
            <a:endParaRPr lang="de-DE" sz="1200" dirty="0"/>
          </a:p>
        </p:txBody>
      </p:sp>
    </p:spTree>
    <p:extLst>
      <p:ext uri="{BB962C8B-B14F-4D97-AF65-F5344CB8AC3E}">
        <p14:creationId xmlns:p14="http://schemas.microsoft.com/office/powerpoint/2010/main" val="4201736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MiddleEast"/>
          <p:cNvPicPr>
            <a:picLocks noGrp="1" noChangeAspect="1" noChangeArrowheads="1"/>
          </p:cNvPicPr>
          <p:nvPr>
            <p:ph sz="half" idx="2"/>
          </p:nvPr>
        </p:nvPicPr>
        <p:blipFill>
          <a:blip r:embed="rId3" cstate="print"/>
          <a:srcRect/>
          <a:stretch>
            <a:fillRect/>
          </a:stretch>
        </p:blipFill>
        <p:spPr>
          <a:xfrm>
            <a:off x="683568" y="1772816"/>
            <a:ext cx="3816424" cy="4856244"/>
          </a:xfrm>
          <a:noFill/>
        </p:spPr>
      </p:pic>
      <p:sp>
        <p:nvSpPr>
          <p:cNvPr id="187394" name="Rectangle 2"/>
          <p:cNvSpPr>
            <a:spLocks noGrp="1" noChangeArrowheads="1"/>
          </p:cNvSpPr>
          <p:nvPr>
            <p:ph type="title"/>
          </p:nvPr>
        </p:nvSpPr>
        <p:spPr/>
        <p:txBody>
          <a:bodyPr>
            <a:normAutofit/>
          </a:bodyPr>
          <a:lstStyle/>
          <a:p>
            <a:pPr eaLnBrk="1" hangingPunct="1">
              <a:defRPr/>
            </a:pPr>
            <a:r>
              <a:rPr lang="de-DE" sz="4000" dirty="0" smtClean="0">
                <a:solidFill>
                  <a:srgbClr val="FFC000"/>
                </a:solidFill>
              </a:rPr>
              <a:t>Ablenkung im Süden</a:t>
            </a:r>
          </a:p>
        </p:txBody>
      </p:sp>
      <p:sp>
        <p:nvSpPr>
          <p:cNvPr id="148488" name="Line 10"/>
          <p:cNvSpPr>
            <a:spLocks noChangeShapeType="1"/>
          </p:cNvSpPr>
          <p:nvPr/>
        </p:nvSpPr>
        <p:spPr bwMode="auto">
          <a:xfrm flipV="1">
            <a:off x="539552" y="5157192"/>
            <a:ext cx="864097" cy="72008"/>
          </a:xfrm>
          <a:prstGeom prst="line">
            <a:avLst/>
          </a:prstGeom>
          <a:noFill/>
          <a:ln w="57150">
            <a:solidFill>
              <a:srgbClr val="FF3300"/>
            </a:solidFill>
            <a:round/>
            <a:headEnd/>
            <a:tailEnd type="triangle" w="med" len="med"/>
          </a:ln>
        </p:spPr>
        <p:txBody>
          <a:bodyPr/>
          <a:lstStyle/>
          <a:p>
            <a:endParaRPr lang="de-DE"/>
          </a:p>
        </p:txBody>
      </p:sp>
      <p:sp>
        <p:nvSpPr>
          <p:cNvPr id="8" name="Textfeld 7"/>
          <p:cNvSpPr txBox="1"/>
          <p:nvPr/>
        </p:nvSpPr>
        <p:spPr>
          <a:xfrm>
            <a:off x="3779912" y="6165304"/>
            <a:ext cx="524503" cy="246221"/>
          </a:xfrm>
          <a:prstGeom prst="rect">
            <a:avLst/>
          </a:prstGeom>
          <a:noFill/>
        </p:spPr>
        <p:txBody>
          <a:bodyPr wrap="none" rtlCol="0">
            <a:spAutoFit/>
          </a:bodyPr>
          <a:lstStyle/>
          <a:p>
            <a:r>
              <a:rPr lang="de-DE" sz="1000" dirty="0" smtClean="0"/>
              <a:t>NASA</a:t>
            </a:r>
            <a:endParaRPr lang="de-DE" sz="1000" dirty="0"/>
          </a:p>
        </p:txBody>
      </p:sp>
      <p:sp>
        <p:nvSpPr>
          <p:cNvPr id="3" name="Rechteck 2"/>
          <p:cNvSpPr/>
          <p:nvPr/>
        </p:nvSpPr>
        <p:spPr>
          <a:xfrm>
            <a:off x="4860032" y="1925702"/>
            <a:ext cx="3600400" cy="2246769"/>
          </a:xfrm>
          <a:prstGeom prst="rect">
            <a:avLst/>
          </a:prstGeom>
        </p:spPr>
        <p:txBody>
          <a:bodyPr wrap="square">
            <a:spAutoFit/>
          </a:bodyPr>
          <a:lstStyle/>
          <a:p>
            <a:r>
              <a:rPr lang="en-US" sz="2800" dirty="0">
                <a:effectLst>
                  <a:outerShdw blurRad="38100" dist="38100" dir="2700000" algn="tl">
                    <a:srgbClr val="000000">
                      <a:alpha val="43137"/>
                    </a:srgbClr>
                  </a:outerShdw>
                </a:effectLst>
              </a:rPr>
              <a:t>Dan </a:t>
            </a:r>
            <a:r>
              <a:rPr lang="en-US" sz="2800" dirty="0" smtClean="0">
                <a:effectLst>
                  <a:outerShdw blurRad="38100" dist="38100" dir="2700000" algn="tl">
                    <a:srgbClr val="000000">
                      <a:alpha val="43137"/>
                    </a:srgbClr>
                  </a:outerShdw>
                </a:effectLst>
              </a:rPr>
              <a:t>11,40:</a:t>
            </a:r>
            <a:endParaRPr lang="de-DE" sz="2800" dirty="0">
              <a:effectLst>
                <a:outerShdw blurRad="38100" dist="38100" dir="2700000" algn="tl">
                  <a:srgbClr val="000000">
                    <a:alpha val="43137"/>
                  </a:srgbClr>
                </a:outerShdw>
              </a:effectLst>
            </a:endParaRPr>
          </a:p>
          <a:p>
            <a:r>
              <a:rPr lang="de-DE" sz="2800" baseline="30000" dirty="0">
                <a:solidFill>
                  <a:srgbClr val="FFFF00"/>
                </a:solidFill>
                <a:effectLst>
                  <a:outerShdw blurRad="38100" dist="38100" dir="2700000" algn="tl">
                    <a:srgbClr val="000000">
                      <a:alpha val="43137"/>
                    </a:srgbClr>
                  </a:outerShdw>
                </a:effectLst>
              </a:rPr>
              <a:t>40</a:t>
            </a:r>
            <a:r>
              <a:rPr lang="de-DE" sz="2800" dirty="0">
                <a:solidFill>
                  <a:srgbClr val="FFFF00"/>
                </a:solidFill>
                <a:effectLst>
                  <a:outerShdw blurRad="38100" dist="38100" dir="2700000" algn="tl">
                    <a:srgbClr val="000000">
                      <a:alpha val="43137"/>
                    </a:srgbClr>
                  </a:outerShdw>
                </a:effectLst>
              </a:rPr>
              <a:t> Und zur Zeit des Endes wird </a:t>
            </a:r>
            <a:r>
              <a:rPr lang="de-DE" sz="2800" dirty="0">
                <a:solidFill>
                  <a:srgbClr val="66FF33"/>
                </a:solidFill>
                <a:effectLst>
                  <a:outerShdw blurRad="38100" dist="38100" dir="2700000" algn="tl">
                    <a:srgbClr val="000000">
                      <a:alpha val="43137"/>
                    </a:srgbClr>
                  </a:outerShdw>
                </a:effectLst>
              </a:rPr>
              <a:t>der König des Südens</a:t>
            </a:r>
            <a:r>
              <a:rPr lang="de-DE" sz="2800" dirty="0">
                <a:solidFill>
                  <a:srgbClr val="FFFF00"/>
                </a:solidFill>
                <a:effectLst>
                  <a:outerShdw blurRad="38100" dist="38100" dir="2700000" algn="tl">
                    <a:srgbClr val="000000">
                      <a:alpha val="43137"/>
                    </a:srgbClr>
                  </a:outerShdw>
                </a:effectLst>
              </a:rPr>
              <a:t> mit </a:t>
            </a:r>
            <a:r>
              <a:rPr lang="de-DE" sz="2800" dirty="0">
                <a:solidFill>
                  <a:srgbClr val="66FF33"/>
                </a:solidFill>
                <a:effectLst>
                  <a:outerShdw blurRad="38100" dist="38100" dir="2700000" algn="tl">
                    <a:srgbClr val="000000">
                      <a:alpha val="43137"/>
                    </a:srgbClr>
                  </a:outerShdw>
                </a:effectLst>
              </a:rPr>
              <a:t>ihm</a:t>
            </a:r>
            <a:r>
              <a:rPr lang="de-DE" sz="2800" dirty="0">
                <a:solidFill>
                  <a:srgbClr val="FFFF00"/>
                </a:solidFill>
                <a:effectLst>
                  <a:outerShdw blurRad="38100" dist="38100" dir="2700000" algn="tl">
                    <a:srgbClr val="000000">
                      <a:alpha val="43137"/>
                    </a:srgbClr>
                  </a:outerShdw>
                </a:effectLst>
              </a:rPr>
              <a:t> </a:t>
            </a:r>
            <a:r>
              <a:rPr lang="de-DE" sz="2800" dirty="0" smtClean="0">
                <a:solidFill>
                  <a:srgbClr val="FFFF00"/>
                </a:solidFill>
                <a:effectLst>
                  <a:outerShdw blurRad="38100" dist="38100" dir="2700000" algn="tl">
                    <a:srgbClr val="000000">
                      <a:alpha val="43137"/>
                    </a:srgbClr>
                  </a:outerShdw>
                </a:effectLst>
              </a:rPr>
              <a:t>zusammenstoßen</a:t>
            </a:r>
            <a:r>
              <a:rPr lang="de-DE" sz="2800" dirty="0">
                <a:solidFill>
                  <a:srgbClr val="FFFF00"/>
                </a:solidFill>
                <a:effectLst>
                  <a:outerShdw blurRad="38100" dist="38100" dir="2700000" algn="tl">
                    <a:srgbClr val="000000">
                      <a:alpha val="43137"/>
                    </a:srgbClr>
                  </a:outerShdw>
                </a:effectLst>
              </a:rPr>
              <a:t>, </a:t>
            </a:r>
            <a:r>
              <a:rPr lang="de-DE" sz="2800" dirty="0" smtClean="0">
                <a:solidFill>
                  <a:srgbClr val="FFFF00"/>
                </a:solidFill>
                <a:effectLst>
                  <a:outerShdw blurRad="38100" dist="38100" dir="2700000" algn="tl">
                    <a:srgbClr val="000000">
                      <a:alpha val="43137"/>
                    </a:srgbClr>
                  </a:outerShdw>
                </a:effectLst>
              </a:rPr>
              <a:t>…</a:t>
            </a:r>
            <a:endParaRPr lang="de-DE"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a:effectLst/>
        </p:spPr>
        <p:txBody>
          <a:bodyPr wrap="none" anchor="ctr"/>
          <a:lstStyle/>
          <a:p>
            <a:pPr algn="ctr" eaLnBrk="1" hangingPunct="1"/>
            <a:endParaRPr lang="de-CH" sz="3600" b="0" dirty="0">
              <a:solidFill>
                <a:schemeClr val="bg1"/>
              </a:solidFill>
            </a:endParaRPr>
          </a:p>
        </p:txBody>
      </p:sp>
      <p:sp>
        <p:nvSpPr>
          <p:cNvPr id="130051"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ffectLst/>
        </p:spPr>
        <p:txBody>
          <a:bodyPr/>
          <a:lstStyle/>
          <a:p>
            <a:endParaRPr lang="de-CH" dirty="0"/>
          </a:p>
        </p:txBody>
      </p:sp>
      <p:sp>
        <p:nvSpPr>
          <p:cNvPr id="130052" name="Line 4"/>
          <p:cNvSpPr>
            <a:spLocks noChangeShapeType="1"/>
          </p:cNvSpPr>
          <p:nvPr/>
        </p:nvSpPr>
        <p:spPr bwMode="auto">
          <a:xfrm>
            <a:off x="8532813" y="3068638"/>
            <a:ext cx="0" cy="1801812"/>
          </a:xfrm>
          <a:prstGeom prst="line">
            <a:avLst/>
          </a:prstGeom>
          <a:noFill/>
          <a:ln w="76200">
            <a:solidFill>
              <a:srgbClr val="FF0000"/>
            </a:solidFill>
            <a:round/>
            <a:headEnd/>
            <a:tailEnd type="triangle" w="med" len="med"/>
          </a:ln>
          <a:effectLst/>
        </p:spPr>
        <p:txBody>
          <a:bodyPr/>
          <a:lstStyle/>
          <a:p>
            <a:endParaRPr lang="de-CH" dirty="0"/>
          </a:p>
        </p:txBody>
      </p:sp>
      <p:sp>
        <p:nvSpPr>
          <p:cNvPr id="130053" name="Text Box 5"/>
          <p:cNvSpPr txBox="1">
            <a:spLocks noChangeArrowheads="1"/>
          </p:cNvSpPr>
          <p:nvPr/>
        </p:nvSpPr>
        <p:spPr bwMode="auto">
          <a:xfrm>
            <a:off x="251520" y="2204864"/>
            <a:ext cx="4067175" cy="707886"/>
          </a:xfrm>
          <a:prstGeom prst="rect">
            <a:avLst/>
          </a:prstGeom>
          <a:noFill/>
          <a:ln w="9525">
            <a:noFill/>
            <a:miter lim="800000"/>
            <a:headEnd/>
            <a:tailEnd/>
          </a:ln>
          <a:effectLst/>
        </p:spPr>
        <p:txBody>
          <a:bodyPr>
            <a:spAutoFit/>
          </a:bodyPr>
          <a:lstStyle/>
          <a:p>
            <a:r>
              <a:rPr lang="de-CH" sz="2000" b="1" dirty="0" smtClean="0"/>
              <a:t>1. Kommen: </a:t>
            </a:r>
          </a:p>
          <a:p>
            <a:r>
              <a:rPr lang="de-CH" sz="2000" b="1" dirty="0" smtClean="0"/>
              <a:t>Der leidende Messias</a:t>
            </a:r>
            <a:endParaRPr lang="de-CH" sz="2000" b="1" dirty="0"/>
          </a:p>
        </p:txBody>
      </p:sp>
      <p:sp>
        <p:nvSpPr>
          <p:cNvPr id="130054" name="Text Box 6"/>
          <p:cNvSpPr txBox="1">
            <a:spLocks noChangeArrowheads="1"/>
          </p:cNvSpPr>
          <p:nvPr/>
        </p:nvSpPr>
        <p:spPr bwMode="auto">
          <a:xfrm>
            <a:off x="5076825" y="2133600"/>
            <a:ext cx="4067175" cy="707886"/>
          </a:xfrm>
          <a:prstGeom prst="rect">
            <a:avLst/>
          </a:prstGeom>
          <a:noFill/>
          <a:ln w="9525">
            <a:noFill/>
            <a:miter lim="800000"/>
            <a:headEnd/>
            <a:tailEnd/>
          </a:ln>
          <a:effectLst/>
        </p:spPr>
        <p:txBody>
          <a:bodyPr>
            <a:spAutoFit/>
          </a:bodyPr>
          <a:lstStyle/>
          <a:p>
            <a:r>
              <a:rPr lang="de-CH" sz="2000" b="1" dirty="0" smtClean="0"/>
              <a:t>2. Kommen:</a:t>
            </a:r>
          </a:p>
          <a:p>
            <a:r>
              <a:rPr lang="de-CH" sz="2000" b="1" dirty="0" smtClean="0"/>
              <a:t>Der herrschende Messias</a:t>
            </a:r>
            <a:endParaRPr lang="de-CH" sz="2000" b="1" dirty="0"/>
          </a:p>
        </p:txBody>
      </p:sp>
      <p:sp>
        <p:nvSpPr>
          <p:cNvPr id="130055" name="Rectangle 7"/>
          <p:cNvSpPr>
            <a:spLocks noGrp="1" noChangeArrowheads="1"/>
          </p:cNvSpPr>
          <p:nvPr>
            <p:ph type="title"/>
          </p:nvPr>
        </p:nvSpPr>
        <p:spPr>
          <a:xfrm>
            <a:off x="251520" y="260648"/>
            <a:ext cx="8711952" cy="1143000"/>
          </a:xfrm>
        </p:spPr>
        <p:txBody>
          <a:bodyPr>
            <a:normAutofit fontScale="90000"/>
          </a:bodyPr>
          <a:lstStyle/>
          <a:p>
            <a:r>
              <a:rPr lang="de-CH" sz="4000" dirty="0" smtClean="0">
                <a:solidFill>
                  <a:schemeClr val="accent4">
                    <a:lumMod val="20000"/>
                    <a:lumOff val="80000"/>
                  </a:schemeClr>
                </a:solidFill>
                <a:effectLst>
                  <a:outerShdw blurRad="38100" dist="38100" dir="2700000" algn="tl">
                    <a:srgbClr val="000000">
                      <a:alpha val="43137"/>
                    </a:srgbClr>
                  </a:outerShdw>
                </a:effectLst>
                <a:latin typeface="Arial" charset="0"/>
              </a:rPr>
              <a:t>Einführung in die </a:t>
            </a:r>
            <a:br>
              <a:rPr lang="de-CH" sz="4000" dirty="0" smtClean="0">
                <a:solidFill>
                  <a:schemeClr val="accent4">
                    <a:lumMod val="20000"/>
                    <a:lumOff val="80000"/>
                  </a:schemeClr>
                </a:solidFill>
                <a:effectLst>
                  <a:outerShdw blurRad="38100" dist="38100" dir="2700000" algn="tl">
                    <a:srgbClr val="000000">
                      <a:alpha val="43137"/>
                    </a:srgbClr>
                  </a:outerShdw>
                </a:effectLst>
                <a:latin typeface="Arial" charset="0"/>
              </a:rPr>
            </a:br>
            <a:r>
              <a:rPr lang="de-CH" sz="4000" dirty="0" smtClean="0">
                <a:solidFill>
                  <a:schemeClr val="accent4">
                    <a:lumMod val="20000"/>
                    <a:lumOff val="80000"/>
                  </a:schemeClr>
                </a:solidFill>
                <a:effectLst>
                  <a:outerShdw blurRad="38100" dist="38100" dir="2700000" algn="tl">
                    <a:srgbClr val="000000">
                      <a:alpha val="43137"/>
                    </a:srgbClr>
                  </a:outerShdw>
                </a:effectLst>
                <a:latin typeface="Arial" charset="0"/>
              </a:rPr>
              <a:t>biblische Prophetie</a:t>
            </a:r>
            <a:endParaRPr lang="de-CH" sz="4000" dirty="0">
              <a:solidFill>
                <a:schemeClr val="accent4">
                  <a:lumMod val="20000"/>
                  <a:lumOff val="80000"/>
                </a:schemeClr>
              </a:solidFill>
              <a:effectLst>
                <a:outerShdw blurRad="38100" dist="38100" dir="2700000" algn="tl">
                  <a:srgbClr val="000000">
                    <a:alpha val="43137"/>
                  </a:srgbClr>
                </a:outerShdw>
              </a:effectLst>
              <a:latin typeface="Arial" charset="0"/>
            </a:endParaRPr>
          </a:p>
        </p:txBody>
      </p:sp>
      <p:sp>
        <p:nvSpPr>
          <p:cNvPr id="130056"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a:effectLst/>
        </p:spPr>
        <p:txBody>
          <a:bodyPr wrap="none" anchor="ctr"/>
          <a:lstStyle/>
          <a:p>
            <a:endParaRPr lang="de-CH" dirty="0"/>
          </a:p>
        </p:txBody>
      </p:sp>
      <p:sp>
        <p:nvSpPr>
          <p:cNvPr id="130057" name="AutoShape 9"/>
          <p:cNvSpPr>
            <a:spLocks noChangeArrowheads="1"/>
          </p:cNvSpPr>
          <p:nvPr/>
        </p:nvSpPr>
        <p:spPr bwMode="auto">
          <a:xfrm rot="21300862" flipV="1">
            <a:off x="7451725" y="4292600"/>
            <a:ext cx="933450" cy="2089150"/>
          </a:xfrm>
          <a:prstGeom prst="curvedLeftArrow">
            <a:avLst>
              <a:gd name="adj1" fmla="val 44762"/>
              <a:gd name="adj2" fmla="val 89524"/>
              <a:gd name="adj3" fmla="val 33333"/>
            </a:avLst>
          </a:prstGeom>
          <a:solidFill>
            <a:schemeClr val="accent1"/>
          </a:solidFill>
          <a:ln w="9525">
            <a:solidFill>
              <a:schemeClr val="tx1"/>
            </a:solidFill>
            <a:miter lim="800000"/>
            <a:headEnd/>
            <a:tailEnd/>
          </a:ln>
          <a:effectLst/>
        </p:spPr>
        <p:txBody>
          <a:bodyPr wrap="none" anchor="ctr"/>
          <a:lstStyle/>
          <a:p>
            <a:endParaRPr lang="de-CH" dirty="0"/>
          </a:p>
        </p:txBody>
      </p:sp>
    </p:spTree>
    <p:extLst>
      <p:ext uri="{BB962C8B-B14F-4D97-AF65-F5344CB8AC3E}">
        <p14:creationId xmlns:p14="http://schemas.microsoft.com/office/powerpoint/2010/main" val="614243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MiddleEast"/>
          <p:cNvPicPr>
            <a:picLocks noGrp="1" noChangeAspect="1" noChangeArrowheads="1"/>
          </p:cNvPicPr>
          <p:nvPr>
            <p:ph sz="half" idx="2"/>
          </p:nvPr>
        </p:nvPicPr>
        <p:blipFill>
          <a:blip r:embed="rId3" cstate="print"/>
          <a:srcRect/>
          <a:stretch>
            <a:fillRect/>
          </a:stretch>
        </p:blipFill>
        <p:spPr>
          <a:xfrm>
            <a:off x="611560" y="1556792"/>
            <a:ext cx="3816424" cy="4856244"/>
          </a:xfrm>
          <a:noFill/>
        </p:spPr>
      </p:pic>
      <p:sp>
        <p:nvSpPr>
          <p:cNvPr id="187394" name="Rectangle 2"/>
          <p:cNvSpPr>
            <a:spLocks noGrp="1" noChangeArrowheads="1"/>
          </p:cNvSpPr>
          <p:nvPr>
            <p:ph type="title"/>
          </p:nvPr>
        </p:nvSpPr>
        <p:spPr/>
        <p:txBody>
          <a:bodyPr>
            <a:normAutofit fontScale="90000"/>
          </a:bodyPr>
          <a:lstStyle/>
          <a:p>
            <a:pPr eaLnBrk="1" hangingPunct="1">
              <a:defRPr/>
            </a:pPr>
            <a:r>
              <a:rPr lang="de-DE" sz="4000" dirty="0" smtClean="0">
                <a:solidFill>
                  <a:srgbClr val="FFC000"/>
                </a:solidFill>
              </a:rPr>
              <a:t>Der katastrophale Angriff </a:t>
            </a:r>
            <a:br>
              <a:rPr lang="de-DE" sz="4000" dirty="0" smtClean="0">
                <a:solidFill>
                  <a:srgbClr val="FFC000"/>
                </a:solidFill>
              </a:rPr>
            </a:br>
            <a:r>
              <a:rPr lang="de-DE" sz="4000" dirty="0" smtClean="0">
                <a:solidFill>
                  <a:srgbClr val="FFC000"/>
                </a:solidFill>
              </a:rPr>
              <a:t>aus dem Norden</a:t>
            </a:r>
          </a:p>
        </p:txBody>
      </p:sp>
      <p:sp>
        <p:nvSpPr>
          <p:cNvPr id="148486" name="Line 8"/>
          <p:cNvSpPr>
            <a:spLocks noChangeShapeType="1"/>
          </p:cNvSpPr>
          <p:nvPr/>
        </p:nvSpPr>
        <p:spPr bwMode="auto">
          <a:xfrm flipH="1">
            <a:off x="1691680" y="2502688"/>
            <a:ext cx="936625" cy="1223963"/>
          </a:xfrm>
          <a:prstGeom prst="line">
            <a:avLst/>
          </a:prstGeom>
          <a:noFill/>
          <a:ln w="57150">
            <a:solidFill>
              <a:srgbClr val="FF3300"/>
            </a:solidFill>
            <a:round/>
            <a:headEnd/>
            <a:tailEnd type="triangle" w="med" len="med"/>
          </a:ln>
        </p:spPr>
        <p:txBody>
          <a:bodyPr/>
          <a:lstStyle/>
          <a:p>
            <a:endParaRPr lang="de-DE"/>
          </a:p>
        </p:txBody>
      </p:sp>
      <p:sp>
        <p:nvSpPr>
          <p:cNvPr id="148487" name="Line 9"/>
          <p:cNvSpPr>
            <a:spLocks noChangeShapeType="1"/>
          </p:cNvSpPr>
          <p:nvPr/>
        </p:nvSpPr>
        <p:spPr bwMode="auto">
          <a:xfrm flipH="1">
            <a:off x="1295822" y="2484325"/>
            <a:ext cx="395858" cy="949869"/>
          </a:xfrm>
          <a:prstGeom prst="line">
            <a:avLst/>
          </a:prstGeom>
          <a:noFill/>
          <a:ln w="57150">
            <a:solidFill>
              <a:srgbClr val="FF3300"/>
            </a:solidFill>
            <a:round/>
            <a:headEnd/>
            <a:tailEnd type="triangle" w="med" len="med"/>
          </a:ln>
        </p:spPr>
        <p:txBody>
          <a:bodyPr/>
          <a:lstStyle/>
          <a:p>
            <a:endParaRPr lang="de-DE"/>
          </a:p>
        </p:txBody>
      </p:sp>
      <p:sp>
        <p:nvSpPr>
          <p:cNvPr id="10" name="Textfeld 9"/>
          <p:cNvSpPr txBox="1"/>
          <p:nvPr/>
        </p:nvSpPr>
        <p:spPr>
          <a:xfrm>
            <a:off x="3866144" y="6007814"/>
            <a:ext cx="524503" cy="246221"/>
          </a:xfrm>
          <a:prstGeom prst="rect">
            <a:avLst/>
          </a:prstGeom>
          <a:noFill/>
        </p:spPr>
        <p:txBody>
          <a:bodyPr wrap="none" rtlCol="0">
            <a:spAutoFit/>
          </a:bodyPr>
          <a:lstStyle/>
          <a:p>
            <a:r>
              <a:rPr lang="de-DE" sz="1000" dirty="0" smtClean="0"/>
              <a:t>NASA</a:t>
            </a:r>
            <a:endParaRPr lang="de-DE" sz="1000" dirty="0"/>
          </a:p>
        </p:txBody>
      </p:sp>
      <p:sp>
        <p:nvSpPr>
          <p:cNvPr id="11" name="Rectangle 5"/>
          <p:cNvSpPr txBox="1">
            <a:spLocks noChangeArrowheads="1"/>
          </p:cNvSpPr>
          <p:nvPr/>
        </p:nvSpPr>
        <p:spPr>
          <a:xfrm>
            <a:off x="4644008" y="1556792"/>
            <a:ext cx="4042792" cy="4968551"/>
          </a:xfrm>
          <a:prstGeom prst="rect">
            <a:avLst/>
          </a:prstGeom>
        </p:spPr>
        <p:txBody>
          <a:bodyPr>
            <a:normAutofit fontScale="77500" lnSpcReduction="20000"/>
          </a:bodyPr>
          <a:lstStyle>
            <a:lvl1pPr marL="292100" indent="-292100" algn="l" rtl="0" eaLnBrk="1" latinLnBrk="0" hangingPunct="1">
              <a:spcBef>
                <a:spcPts val="0"/>
              </a:spcBef>
              <a:buClr>
                <a:schemeClr val="accent1"/>
              </a:buClr>
              <a:buSzPct val="70000"/>
              <a:buFont typeface="Wingdings 2"/>
              <a:buChar char=""/>
              <a:defRPr kumimoji="0" sz="28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4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defRPr/>
            </a:pPr>
            <a:r>
              <a:rPr lang="de-DE" sz="3600" dirty="0" smtClean="0">
                <a:effectLst>
                  <a:outerShdw blurRad="38100" dist="38100" dir="2700000" algn="tl">
                    <a:srgbClr val="000000">
                      <a:alpha val="43137"/>
                    </a:srgbClr>
                  </a:outerShdw>
                </a:effectLst>
              </a:rPr>
              <a:t>Dan 11,40-45</a:t>
            </a:r>
          </a:p>
          <a:p>
            <a:pPr>
              <a:defRPr/>
            </a:pPr>
            <a:r>
              <a:rPr lang="de-DE" sz="3600" dirty="0" smtClean="0">
                <a:effectLst>
                  <a:outerShdw blurRad="38100" dist="38100" dir="2700000" algn="tl">
                    <a:srgbClr val="000000">
                      <a:alpha val="43137"/>
                    </a:srgbClr>
                  </a:outerShdw>
                </a:effectLst>
              </a:rPr>
              <a:t>Dan 8,23-25</a:t>
            </a:r>
          </a:p>
          <a:p>
            <a:pPr>
              <a:defRPr/>
            </a:pPr>
            <a:r>
              <a:rPr lang="de-DE" sz="3600" dirty="0" smtClean="0">
                <a:effectLst>
                  <a:outerShdw blurRad="38100" dist="38100" dir="2700000" algn="tl">
                    <a:srgbClr val="000000">
                      <a:alpha val="43137"/>
                    </a:srgbClr>
                  </a:outerShdw>
                </a:effectLst>
              </a:rPr>
              <a:t>Dan 9,27</a:t>
            </a:r>
          </a:p>
          <a:p>
            <a:pPr>
              <a:defRPr/>
            </a:pPr>
            <a:r>
              <a:rPr lang="de-DE" sz="3600" dirty="0" smtClean="0">
                <a:effectLst>
                  <a:outerShdw blurRad="38100" dist="38100" dir="2700000" algn="tl">
                    <a:srgbClr val="000000">
                      <a:alpha val="43137"/>
                    </a:srgbClr>
                  </a:outerShdw>
                </a:effectLst>
              </a:rPr>
              <a:t>Joel 1-2</a:t>
            </a:r>
          </a:p>
          <a:p>
            <a:pPr>
              <a:defRPr/>
            </a:pPr>
            <a:r>
              <a:rPr lang="en-US" sz="3600" dirty="0" smtClean="0">
                <a:effectLst>
                  <a:outerShdw blurRad="38100" dist="38100" dir="2700000" algn="tl">
                    <a:srgbClr val="000000">
                      <a:alpha val="43137"/>
                    </a:srgbClr>
                  </a:outerShdw>
                </a:effectLst>
              </a:rPr>
              <a:t>Joel 4,9-17</a:t>
            </a:r>
            <a:endParaRPr lang="de-DE" sz="3600" dirty="0" smtClean="0">
              <a:effectLst>
                <a:outerShdw blurRad="38100" dist="38100" dir="2700000" algn="tl">
                  <a:srgbClr val="000000">
                    <a:alpha val="43137"/>
                  </a:srgbClr>
                </a:outerShdw>
              </a:effectLst>
            </a:endParaRP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10,20-34</a:t>
            </a: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14,24-27</a:t>
            </a: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28,14-22</a:t>
            </a: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29,1-8</a:t>
            </a: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30,27-33</a:t>
            </a: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33,1</a:t>
            </a:r>
          </a:p>
          <a:p>
            <a:pPr>
              <a:defRPr/>
            </a:pPr>
            <a:r>
              <a:rPr lang="de-DE" sz="3600" dirty="0" smtClean="0">
                <a:effectLst>
                  <a:outerShdw blurRad="38100" dist="38100" dir="2700000" algn="tl">
                    <a:srgbClr val="000000">
                      <a:alpha val="43137"/>
                    </a:srgbClr>
                  </a:outerShdw>
                </a:effectLst>
              </a:rPr>
              <a:t>Micha 4,14 / 5,4-5</a:t>
            </a:r>
          </a:p>
          <a:p>
            <a:pPr>
              <a:defRPr/>
            </a:pPr>
            <a:r>
              <a:rPr lang="de-DE" sz="3600" dirty="0" err="1" smtClean="0">
                <a:effectLst>
                  <a:outerShdw blurRad="38100" dist="38100" dir="2700000" algn="tl">
                    <a:srgbClr val="000000">
                      <a:alpha val="43137"/>
                    </a:srgbClr>
                  </a:outerShdw>
                </a:effectLst>
              </a:rPr>
              <a:t>Sach</a:t>
            </a:r>
            <a:r>
              <a:rPr lang="de-DE" sz="3600" dirty="0" smtClean="0">
                <a:effectLst>
                  <a:outerShdw blurRad="38100" dist="38100" dir="2700000" algn="tl">
                    <a:srgbClr val="000000">
                      <a:alpha val="43137"/>
                    </a:srgbClr>
                  </a:outerShdw>
                </a:effectLst>
              </a:rPr>
              <a:t> 12-14</a:t>
            </a:r>
          </a:p>
          <a:p>
            <a:pPr>
              <a:defRPr/>
            </a:pPr>
            <a:endParaRPr lang="de-DE" sz="36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2650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MiddleEast"/>
          <p:cNvPicPr>
            <a:picLocks noGrp="1" noChangeAspect="1" noChangeArrowheads="1"/>
          </p:cNvPicPr>
          <p:nvPr>
            <p:ph sz="half" idx="2"/>
          </p:nvPr>
        </p:nvPicPr>
        <p:blipFill>
          <a:blip r:embed="rId3" cstate="print"/>
          <a:srcRect/>
          <a:stretch>
            <a:fillRect/>
          </a:stretch>
        </p:blipFill>
        <p:spPr>
          <a:xfrm>
            <a:off x="611560" y="1556792"/>
            <a:ext cx="3816424" cy="4856244"/>
          </a:xfrm>
          <a:noFill/>
        </p:spPr>
      </p:pic>
      <p:sp>
        <p:nvSpPr>
          <p:cNvPr id="187394" name="Rectangle 2"/>
          <p:cNvSpPr>
            <a:spLocks noGrp="1" noChangeArrowheads="1"/>
          </p:cNvSpPr>
          <p:nvPr>
            <p:ph type="title"/>
          </p:nvPr>
        </p:nvSpPr>
        <p:spPr/>
        <p:txBody>
          <a:bodyPr>
            <a:normAutofit fontScale="90000"/>
          </a:bodyPr>
          <a:lstStyle/>
          <a:p>
            <a:pPr eaLnBrk="1" hangingPunct="1">
              <a:defRPr/>
            </a:pPr>
            <a:r>
              <a:rPr lang="de-DE" sz="4000" dirty="0" smtClean="0">
                <a:solidFill>
                  <a:srgbClr val="FFC000"/>
                </a:solidFill>
              </a:rPr>
              <a:t>Der katastrophale Angriff </a:t>
            </a:r>
            <a:br>
              <a:rPr lang="de-DE" sz="4000" dirty="0" smtClean="0">
                <a:solidFill>
                  <a:srgbClr val="FFC000"/>
                </a:solidFill>
              </a:rPr>
            </a:br>
            <a:r>
              <a:rPr lang="de-DE" sz="4000" dirty="0" smtClean="0">
                <a:solidFill>
                  <a:srgbClr val="FFC000"/>
                </a:solidFill>
              </a:rPr>
              <a:t>aus dem Norden</a:t>
            </a:r>
          </a:p>
        </p:txBody>
      </p:sp>
      <p:sp>
        <p:nvSpPr>
          <p:cNvPr id="148486" name="Line 8"/>
          <p:cNvSpPr>
            <a:spLocks noChangeShapeType="1"/>
          </p:cNvSpPr>
          <p:nvPr/>
        </p:nvSpPr>
        <p:spPr bwMode="auto">
          <a:xfrm flipH="1">
            <a:off x="1907629" y="2822212"/>
            <a:ext cx="936625" cy="1223963"/>
          </a:xfrm>
          <a:prstGeom prst="line">
            <a:avLst/>
          </a:prstGeom>
          <a:noFill/>
          <a:ln w="57150">
            <a:solidFill>
              <a:srgbClr val="FF3300"/>
            </a:solidFill>
            <a:round/>
            <a:headEnd/>
            <a:tailEnd type="triangle" w="med" len="med"/>
          </a:ln>
        </p:spPr>
        <p:txBody>
          <a:bodyPr/>
          <a:lstStyle/>
          <a:p>
            <a:endParaRPr lang="de-DE"/>
          </a:p>
        </p:txBody>
      </p:sp>
      <p:sp>
        <p:nvSpPr>
          <p:cNvPr id="148487" name="Line 9"/>
          <p:cNvSpPr>
            <a:spLocks noChangeShapeType="1"/>
          </p:cNvSpPr>
          <p:nvPr/>
        </p:nvSpPr>
        <p:spPr bwMode="auto">
          <a:xfrm flipH="1">
            <a:off x="1295822" y="2484325"/>
            <a:ext cx="395858" cy="949869"/>
          </a:xfrm>
          <a:prstGeom prst="line">
            <a:avLst/>
          </a:prstGeom>
          <a:noFill/>
          <a:ln w="57150">
            <a:solidFill>
              <a:srgbClr val="FF3300"/>
            </a:solidFill>
            <a:round/>
            <a:headEnd/>
            <a:tailEnd type="triangle" w="med" len="med"/>
          </a:ln>
        </p:spPr>
        <p:txBody>
          <a:bodyPr/>
          <a:lstStyle/>
          <a:p>
            <a:endParaRPr lang="de-DE"/>
          </a:p>
        </p:txBody>
      </p:sp>
      <p:sp>
        <p:nvSpPr>
          <p:cNvPr id="10" name="Textfeld 9"/>
          <p:cNvSpPr txBox="1"/>
          <p:nvPr/>
        </p:nvSpPr>
        <p:spPr>
          <a:xfrm>
            <a:off x="3866144" y="6007814"/>
            <a:ext cx="524503" cy="246221"/>
          </a:xfrm>
          <a:prstGeom prst="rect">
            <a:avLst/>
          </a:prstGeom>
          <a:noFill/>
        </p:spPr>
        <p:txBody>
          <a:bodyPr wrap="none" rtlCol="0">
            <a:spAutoFit/>
          </a:bodyPr>
          <a:lstStyle/>
          <a:p>
            <a:r>
              <a:rPr lang="de-DE" sz="1000" dirty="0" smtClean="0"/>
              <a:t>NASA</a:t>
            </a:r>
            <a:endParaRPr lang="de-DE" sz="1000" dirty="0"/>
          </a:p>
        </p:txBody>
      </p:sp>
      <p:sp>
        <p:nvSpPr>
          <p:cNvPr id="8" name="Inhaltsplatzhalter 5"/>
          <p:cNvSpPr>
            <a:spLocks noGrp="1"/>
          </p:cNvSpPr>
          <p:nvPr>
            <p:ph idx="1"/>
          </p:nvPr>
        </p:nvSpPr>
        <p:spPr>
          <a:xfrm>
            <a:off x="4644008" y="1556792"/>
            <a:ext cx="4176464" cy="5472608"/>
          </a:xfrm>
        </p:spPr>
        <p:txBody>
          <a:bodyPr>
            <a:normAutofit fontScale="77500" lnSpcReduction="20000"/>
          </a:bodyPr>
          <a:lstStyle/>
          <a:p>
            <a:pPr marL="0" indent="0">
              <a:buNone/>
            </a:pPr>
            <a:r>
              <a:rPr lang="en-US" sz="3100" dirty="0" smtClean="0">
                <a:effectLst>
                  <a:outerShdw blurRad="38100" dist="38100" dir="2700000" algn="tl">
                    <a:srgbClr val="000000">
                      <a:alpha val="43137"/>
                    </a:srgbClr>
                  </a:outerShdw>
                </a:effectLst>
              </a:rPr>
              <a:t>Dan 11,40-41:</a:t>
            </a:r>
            <a:endParaRPr lang="de-DE" sz="3100" dirty="0" smtClean="0">
              <a:effectLst>
                <a:outerShdw blurRad="38100" dist="38100" dir="2700000" algn="tl">
                  <a:srgbClr val="000000">
                    <a:alpha val="43137"/>
                  </a:srgbClr>
                </a:outerShdw>
              </a:effectLst>
            </a:endParaRPr>
          </a:p>
          <a:p>
            <a:pPr marL="0" indent="0">
              <a:buNone/>
            </a:pPr>
            <a:r>
              <a:rPr lang="de-DE" sz="3100" baseline="30000" dirty="0" smtClean="0">
                <a:solidFill>
                  <a:srgbClr val="FFFF00"/>
                </a:solidFill>
                <a:effectLst>
                  <a:outerShdw blurRad="38100" dist="38100" dir="2700000" algn="tl">
                    <a:srgbClr val="000000">
                      <a:alpha val="43137"/>
                    </a:srgbClr>
                  </a:outerShdw>
                </a:effectLst>
              </a:rPr>
              <a:t>40</a:t>
            </a:r>
            <a:r>
              <a:rPr lang="de-DE" sz="3100" dirty="0" smtClean="0">
                <a:solidFill>
                  <a:srgbClr val="FFFF00"/>
                </a:solidFill>
                <a:effectLst>
                  <a:outerShdw blurRad="38100" dist="38100" dir="2700000" algn="tl">
                    <a:srgbClr val="000000">
                      <a:alpha val="43137"/>
                    </a:srgbClr>
                  </a:outerShdw>
                </a:effectLst>
              </a:rPr>
              <a:t> … und </a:t>
            </a:r>
            <a:r>
              <a:rPr lang="de-DE" sz="3100" dirty="0" smtClean="0">
                <a:solidFill>
                  <a:srgbClr val="66FF33"/>
                </a:solidFill>
                <a:effectLst>
                  <a:outerShdw blurRad="38100" dist="38100" dir="2700000" algn="tl">
                    <a:srgbClr val="000000">
                      <a:alpha val="43137"/>
                    </a:srgbClr>
                  </a:outerShdw>
                </a:effectLst>
              </a:rPr>
              <a:t>der König des Nordens </a:t>
            </a:r>
            <a:r>
              <a:rPr lang="de-DE" sz="3100" dirty="0" smtClean="0">
                <a:solidFill>
                  <a:srgbClr val="FFFF00"/>
                </a:solidFill>
                <a:effectLst>
                  <a:outerShdw blurRad="38100" dist="38100" dir="2700000" algn="tl">
                    <a:srgbClr val="000000">
                      <a:alpha val="43137"/>
                    </a:srgbClr>
                  </a:outerShdw>
                </a:effectLst>
              </a:rPr>
              <a:t>wird gegen </a:t>
            </a:r>
            <a:r>
              <a:rPr lang="de-DE" sz="3100" dirty="0" smtClean="0">
                <a:solidFill>
                  <a:srgbClr val="66FF33"/>
                </a:solidFill>
                <a:effectLst>
                  <a:outerShdw blurRad="38100" dist="38100" dir="2700000" algn="tl">
                    <a:srgbClr val="000000">
                      <a:alpha val="43137"/>
                    </a:srgbClr>
                  </a:outerShdw>
                </a:effectLst>
              </a:rPr>
              <a:t>ihn</a:t>
            </a:r>
            <a:r>
              <a:rPr lang="de-DE" sz="3100" dirty="0" smtClean="0">
                <a:solidFill>
                  <a:srgbClr val="FFFF00"/>
                </a:solidFill>
                <a:effectLst>
                  <a:outerShdw blurRad="38100" dist="38100" dir="2700000" algn="tl">
                    <a:srgbClr val="000000">
                      <a:alpha val="43137"/>
                    </a:srgbClr>
                  </a:outerShdw>
                </a:effectLst>
              </a:rPr>
              <a:t> anstürmen mit Wagen und mit Reitern und mit vielen Schiffen; </a:t>
            </a:r>
            <a:r>
              <a:rPr lang="de-DE" sz="3100" dirty="0" smtClean="0">
                <a:solidFill>
                  <a:srgbClr val="66FF33"/>
                </a:solidFill>
                <a:effectLst>
                  <a:outerShdw blurRad="38100" dist="38100" dir="2700000" algn="tl">
                    <a:srgbClr val="000000">
                      <a:alpha val="43137"/>
                    </a:srgbClr>
                  </a:outerShdw>
                </a:effectLst>
              </a:rPr>
              <a:t>und er wird in die Länder eindringen </a:t>
            </a:r>
            <a:r>
              <a:rPr lang="de-DE" sz="3100" dirty="0" smtClean="0">
                <a:solidFill>
                  <a:srgbClr val="FFFF00"/>
                </a:solidFill>
                <a:effectLst>
                  <a:outerShdw blurRad="38100" dist="38100" dir="2700000" algn="tl">
                    <a:srgbClr val="000000">
                      <a:alpha val="43137"/>
                    </a:srgbClr>
                  </a:outerShdw>
                </a:effectLst>
              </a:rPr>
              <a:t>und wird sie überschwemmen und überfluten. </a:t>
            </a:r>
            <a:r>
              <a:rPr lang="de-DE" sz="3100" baseline="30000" dirty="0" smtClean="0">
                <a:solidFill>
                  <a:srgbClr val="FFFF00"/>
                </a:solidFill>
                <a:effectLst>
                  <a:outerShdw blurRad="38100" dist="38100" dir="2700000" algn="tl">
                    <a:srgbClr val="000000">
                      <a:alpha val="43137"/>
                    </a:srgbClr>
                  </a:outerShdw>
                </a:effectLst>
              </a:rPr>
              <a:t>41</a:t>
            </a:r>
            <a:r>
              <a:rPr lang="de-DE" sz="3100" dirty="0" smtClean="0">
                <a:solidFill>
                  <a:srgbClr val="FFFF00"/>
                </a:solidFill>
                <a:effectLst>
                  <a:outerShdw blurRad="38100" dist="38100" dir="2700000" algn="tl">
                    <a:srgbClr val="000000">
                      <a:alpha val="43137"/>
                    </a:srgbClr>
                  </a:outerShdw>
                </a:effectLst>
              </a:rPr>
              <a:t> Und er wird in </a:t>
            </a:r>
            <a:r>
              <a:rPr lang="de-DE" sz="3100" dirty="0" smtClean="0">
                <a:solidFill>
                  <a:srgbClr val="66FF33"/>
                </a:solidFill>
                <a:effectLst>
                  <a:outerShdw blurRad="38100" dist="38100" dir="2700000" algn="tl">
                    <a:srgbClr val="000000">
                      <a:alpha val="43137"/>
                    </a:srgbClr>
                  </a:outerShdw>
                </a:effectLst>
              </a:rPr>
              <a:t>das Land der Zierde </a:t>
            </a:r>
            <a:r>
              <a:rPr lang="de-DE" sz="3100" dirty="0" smtClean="0">
                <a:solidFill>
                  <a:srgbClr val="FFFF00"/>
                </a:solidFill>
                <a:effectLst>
                  <a:outerShdw blurRad="38100" dist="38100" dir="2700000" algn="tl">
                    <a:srgbClr val="000000">
                      <a:alpha val="43137"/>
                    </a:srgbClr>
                  </a:outerShdw>
                </a:effectLst>
              </a:rPr>
              <a:t>eindringen, und </a:t>
            </a:r>
            <a:r>
              <a:rPr lang="de-DE" sz="3100" dirty="0" smtClean="0">
                <a:solidFill>
                  <a:srgbClr val="66FF33"/>
                </a:solidFill>
                <a:effectLst>
                  <a:outerShdw blurRad="38100" dist="38100" dir="2700000" algn="tl">
                    <a:srgbClr val="000000">
                      <a:alpha val="43137"/>
                    </a:srgbClr>
                  </a:outerShdw>
                </a:effectLst>
              </a:rPr>
              <a:t>viele Länder werden zu Fall kommen</a:t>
            </a:r>
            <a:r>
              <a:rPr lang="de-DE" sz="3100" dirty="0" smtClean="0">
                <a:solidFill>
                  <a:srgbClr val="FFFF00"/>
                </a:solidFill>
                <a:effectLst>
                  <a:outerShdw blurRad="38100" dist="38100" dir="2700000" algn="tl">
                    <a:srgbClr val="000000">
                      <a:alpha val="43137"/>
                    </a:srgbClr>
                  </a:outerShdw>
                </a:effectLst>
              </a:rPr>
              <a:t>; diese aber werden seiner Hand entrinnen: </a:t>
            </a:r>
            <a:r>
              <a:rPr lang="de-DE" sz="3100" dirty="0" err="1" smtClean="0">
                <a:solidFill>
                  <a:srgbClr val="66FF33"/>
                </a:solidFill>
                <a:effectLst>
                  <a:outerShdw blurRad="38100" dist="38100" dir="2700000" algn="tl">
                    <a:srgbClr val="000000">
                      <a:alpha val="43137"/>
                    </a:srgbClr>
                  </a:outerShdw>
                </a:effectLst>
              </a:rPr>
              <a:t>Edom</a:t>
            </a:r>
            <a:r>
              <a:rPr lang="de-DE" sz="3100" dirty="0" smtClean="0">
                <a:solidFill>
                  <a:srgbClr val="FFFF00"/>
                </a:solidFill>
                <a:effectLst>
                  <a:outerShdw blurRad="38100" dist="38100" dir="2700000" algn="tl">
                    <a:srgbClr val="000000">
                      <a:alpha val="43137"/>
                    </a:srgbClr>
                  </a:outerShdw>
                </a:effectLst>
              </a:rPr>
              <a:t> und </a:t>
            </a:r>
            <a:r>
              <a:rPr lang="de-DE" sz="3100" dirty="0" smtClean="0">
                <a:solidFill>
                  <a:srgbClr val="66FF33"/>
                </a:solidFill>
                <a:effectLst>
                  <a:outerShdw blurRad="38100" dist="38100" dir="2700000" algn="tl">
                    <a:srgbClr val="000000">
                      <a:alpha val="43137"/>
                    </a:srgbClr>
                  </a:outerShdw>
                </a:effectLst>
              </a:rPr>
              <a:t>Moab</a:t>
            </a:r>
            <a:r>
              <a:rPr lang="de-DE" sz="3100" dirty="0" smtClean="0">
                <a:solidFill>
                  <a:srgbClr val="FFFF00"/>
                </a:solidFill>
                <a:effectLst>
                  <a:outerShdw blurRad="38100" dist="38100" dir="2700000" algn="tl">
                    <a:srgbClr val="000000">
                      <a:alpha val="43137"/>
                    </a:srgbClr>
                  </a:outerShdw>
                </a:effectLst>
              </a:rPr>
              <a:t> und die Vornehmsten der Kinder </a:t>
            </a:r>
            <a:r>
              <a:rPr lang="de-DE" sz="3100" dirty="0" smtClean="0">
                <a:solidFill>
                  <a:srgbClr val="66FF33"/>
                </a:solidFill>
                <a:effectLst>
                  <a:outerShdw blurRad="38100" dist="38100" dir="2700000" algn="tl">
                    <a:srgbClr val="000000">
                      <a:alpha val="43137"/>
                    </a:srgbClr>
                  </a:outerShdw>
                </a:effectLst>
              </a:rPr>
              <a:t>Ammon</a:t>
            </a:r>
            <a:r>
              <a:rPr lang="de-DE" sz="3100" dirty="0" smtClean="0">
                <a:solidFill>
                  <a:srgbClr val="FFFF00"/>
                </a:solidFill>
                <a:effectLst>
                  <a:outerShdw blurRad="38100" dist="38100" dir="2700000" algn="tl">
                    <a:srgbClr val="000000">
                      <a:alpha val="43137"/>
                    </a:srgbClr>
                  </a:outerShdw>
                </a:effectLst>
              </a:rPr>
              <a:t>.</a:t>
            </a:r>
          </a:p>
          <a:p>
            <a:endParaRPr lang="de-DE" dirty="0">
              <a:solidFill>
                <a:srgbClr val="FFFF00"/>
              </a:solidFill>
              <a:effectLst>
                <a:outerShdw blurRad="38100" dist="38100" dir="2700000" algn="tl">
                  <a:srgbClr val="000000">
                    <a:alpha val="43137"/>
                  </a:srgbClr>
                </a:outerShdw>
              </a:effectLst>
            </a:endParaRPr>
          </a:p>
        </p:txBody>
      </p:sp>
      <p:sp>
        <p:nvSpPr>
          <p:cNvPr id="11" name="Line 8"/>
          <p:cNvSpPr>
            <a:spLocks noChangeShapeType="1"/>
          </p:cNvSpPr>
          <p:nvPr/>
        </p:nvSpPr>
        <p:spPr bwMode="auto">
          <a:xfrm flipH="1">
            <a:off x="1691605" y="2484325"/>
            <a:ext cx="936625" cy="1223963"/>
          </a:xfrm>
          <a:prstGeom prst="line">
            <a:avLst/>
          </a:prstGeom>
          <a:noFill/>
          <a:ln w="57150">
            <a:solidFill>
              <a:srgbClr val="FF3300"/>
            </a:solidFill>
            <a:round/>
            <a:headEnd/>
            <a:tailEnd type="triangle" w="med" len="med"/>
          </a:ln>
        </p:spPr>
        <p:txBody>
          <a:bodyPr/>
          <a:lstStyle/>
          <a:p>
            <a:endParaRPr lang="de-DE"/>
          </a:p>
        </p:txBody>
      </p:sp>
    </p:spTree>
    <p:extLst>
      <p:ext uri="{BB962C8B-B14F-4D97-AF65-F5344CB8AC3E}">
        <p14:creationId xmlns:p14="http://schemas.microsoft.com/office/powerpoint/2010/main" val="2659517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MiddleEast"/>
          <p:cNvPicPr>
            <a:picLocks noGrp="1" noChangeAspect="1" noChangeArrowheads="1"/>
          </p:cNvPicPr>
          <p:nvPr>
            <p:ph sz="half" idx="2"/>
          </p:nvPr>
        </p:nvPicPr>
        <p:blipFill>
          <a:blip r:embed="rId3" cstate="print"/>
          <a:srcRect/>
          <a:stretch>
            <a:fillRect/>
          </a:stretch>
        </p:blipFill>
        <p:spPr>
          <a:xfrm>
            <a:off x="611560" y="1556792"/>
            <a:ext cx="3816424" cy="4856244"/>
          </a:xfrm>
          <a:noFill/>
        </p:spPr>
      </p:pic>
      <p:sp>
        <p:nvSpPr>
          <p:cNvPr id="187394" name="Rectangle 2"/>
          <p:cNvSpPr>
            <a:spLocks noGrp="1" noChangeArrowheads="1"/>
          </p:cNvSpPr>
          <p:nvPr>
            <p:ph type="title"/>
          </p:nvPr>
        </p:nvSpPr>
        <p:spPr/>
        <p:txBody>
          <a:bodyPr>
            <a:normAutofit/>
          </a:bodyPr>
          <a:lstStyle/>
          <a:p>
            <a:pPr eaLnBrk="1" hangingPunct="1">
              <a:defRPr/>
            </a:pPr>
            <a:r>
              <a:rPr lang="de-DE" sz="4000" dirty="0" smtClean="0">
                <a:solidFill>
                  <a:srgbClr val="FFC000"/>
                </a:solidFill>
              </a:rPr>
              <a:t>Israel – dann Ägypten</a:t>
            </a:r>
          </a:p>
        </p:txBody>
      </p:sp>
      <p:sp>
        <p:nvSpPr>
          <p:cNvPr id="148486" name="Line 8"/>
          <p:cNvSpPr>
            <a:spLocks noChangeShapeType="1"/>
          </p:cNvSpPr>
          <p:nvPr/>
        </p:nvSpPr>
        <p:spPr bwMode="auto">
          <a:xfrm flipH="1">
            <a:off x="323528" y="4581127"/>
            <a:ext cx="1152128" cy="864097"/>
          </a:xfrm>
          <a:prstGeom prst="line">
            <a:avLst/>
          </a:prstGeom>
          <a:noFill/>
          <a:ln w="57150">
            <a:solidFill>
              <a:srgbClr val="FF3300"/>
            </a:solidFill>
            <a:round/>
            <a:headEnd/>
            <a:tailEnd type="triangle" w="med" len="med"/>
          </a:ln>
        </p:spPr>
        <p:txBody>
          <a:bodyPr/>
          <a:lstStyle/>
          <a:p>
            <a:endParaRPr lang="de-DE"/>
          </a:p>
        </p:txBody>
      </p:sp>
      <p:sp>
        <p:nvSpPr>
          <p:cNvPr id="10" name="Textfeld 9"/>
          <p:cNvSpPr txBox="1"/>
          <p:nvPr/>
        </p:nvSpPr>
        <p:spPr>
          <a:xfrm>
            <a:off x="3866144" y="6007814"/>
            <a:ext cx="524503" cy="246221"/>
          </a:xfrm>
          <a:prstGeom prst="rect">
            <a:avLst/>
          </a:prstGeom>
          <a:noFill/>
        </p:spPr>
        <p:txBody>
          <a:bodyPr wrap="none" rtlCol="0">
            <a:spAutoFit/>
          </a:bodyPr>
          <a:lstStyle/>
          <a:p>
            <a:r>
              <a:rPr lang="de-DE" sz="1000" dirty="0" smtClean="0"/>
              <a:t>NASA</a:t>
            </a:r>
            <a:endParaRPr lang="de-DE" sz="1000" dirty="0"/>
          </a:p>
        </p:txBody>
      </p:sp>
      <p:sp>
        <p:nvSpPr>
          <p:cNvPr id="11" name="Inhaltsplatzhalter 5"/>
          <p:cNvSpPr>
            <a:spLocks noGrp="1"/>
          </p:cNvSpPr>
          <p:nvPr>
            <p:ph idx="1"/>
          </p:nvPr>
        </p:nvSpPr>
        <p:spPr>
          <a:xfrm>
            <a:off x="4644008" y="1556792"/>
            <a:ext cx="4258816" cy="5184576"/>
          </a:xfrm>
        </p:spPr>
        <p:txBody>
          <a:bodyPr>
            <a:normAutofit/>
          </a:bodyPr>
          <a:lstStyle/>
          <a:p>
            <a:pPr marL="0" indent="0">
              <a:buNone/>
            </a:pPr>
            <a:r>
              <a:rPr lang="en-US" sz="2400" dirty="0" smtClean="0">
                <a:effectLst>
                  <a:outerShdw blurRad="38100" dist="38100" dir="2700000" algn="tl">
                    <a:srgbClr val="000000">
                      <a:alpha val="43137"/>
                    </a:srgbClr>
                  </a:outerShdw>
                </a:effectLst>
              </a:rPr>
              <a:t>Dan 11,42-45 :</a:t>
            </a:r>
            <a:endParaRPr lang="de-DE" sz="2400" dirty="0" smtClean="0">
              <a:effectLst>
                <a:outerShdw blurRad="38100" dist="38100" dir="2700000" algn="tl">
                  <a:srgbClr val="000000">
                    <a:alpha val="43137"/>
                  </a:srgbClr>
                </a:outerShdw>
              </a:effectLst>
            </a:endParaRPr>
          </a:p>
          <a:p>
            <a:pPr marL="0" indent="0">
              <a:buNone/>
            </a:pPr>
            <a:r>
              <a:rPr lang="de-DE" sz="2400" baseline="30000" dirty="0" smtClean="0">
                <a:solidFill>
                  <a:srgbClr val="FFFF00"/>
                </a:solidFill>
                <a:effectLst>
                  <a:outerShdw blurRad="38100" dist="38100" dir="2700000" algn="tl">
                    <a:srgbClr val="000000">
                      <a:alpha val="43137"/>
                    </a:srgbClr>
                  </a:outerShdw>
                </a:effectLst>
              </a:rPr>
              <a:t>42</a:t>
            </a:r>
            <a:r>
              <a:rPr lang="de-DE" sz="2400" dirty="0" smtClean="0">
                <a:solidFill>
                  <a:srgbClr val="FFFF00"/>
                </a:solidFill>
                <a:effectLst>
                  <a:outerShdw blurRad="38100" dist="38100" dir="2700000" algn="tl">
                    <a:srgbClr val="000000">
                      <a:alpha val="43137"/>
                    </a:srgbClr>
                  </a:outerShdw>
                </a:effectLst>
              </a:rPr>
              <a:t> Und er wird seine Hand an die Länder legen, und </a:t>
            </a:r>
            <a:r>
              <a:rPr lang="de-DE" sz="2400" dirty="0" smtClean="0">
                <a:solidFill>
                  <a:srgbClr val="66FF33"/>
                </a:solidFill>
                <a:effectLst>
                  <a:outerShdw blurRad="38100" dist="38100" dir="2700000" algn="tl">
                    <a:srgbClr val="000000">
                      <a:alpha val="43137"/>
                    </a:srgbClr>
                  </a:outerShdw>
                </a:effectLst>
              </a:rPr>
              <a:t>das Land Ägypten</a:t>
            </a:r>
            <a:r>
              <a:rPr lang="de-DE" sz="2400" dirty="0" smtClean="0">
                <a:solidFill>
                  <a:srgbClr val="FFFF00"/>
                </a:solidFill>
                <a:effectLst>
                  <a:outerShdw blurRad="38100" dist="38100" dir="2700000" algn="tl">
                    <a:srgbClr val="000000">
                      <a:alpha val="43137"/>
                    </a:srgbClr>
                  </a:outerShdw>
                </a:effectLst>
              </a:rPr>
              <a:t> wird nicht entrinnen; </a:t>
            </a:r>
            <a:r>
              <a:rPr lang="de-DE" sz="2400" baseline="30000" dirty="0" smtClean="0">
                <a:solidFill>
                  <a:srgbClr val="FFFF00"/>
                </a:solidFill>
                <a:effectLst>
                  <a:outerShdw blurRad="38100" dist="38100" dir="2700000" algn="tl">
                    <a:srgbClr val="000000">
                      <a:alpha val="43137"/>
                    </a:srgbClr>
                  </a:outerShdw>
                </a:effectLst>
              </a:rPr>
              <a:t>43</a:t>
            </a:r>
            <a:r>
              <a:rPr lang="de-DE" sz="2400" dirty="0" smtClean="0">
                <a:solidFill>
                  <a:srgbClr val="FFFF00"/>
                </a:solidFill>
                <a:effectLst>
                  <a:outerShdw blurRad="38100" dist="38100" dir="2700000" algn="tl">
                    <a:srgbClr val="000000">
                      <a:alpha val="43137"/>
                    </a:srgbClr>
                  </a:outerShdw>
                </a:effectLst>
              </a:rPr>
              <a:t> und er wird die Schätze an Gold und Silber und alle Kostbarkeiten Ägyptens in seine Gewalt bringen, und </a:t>
            </a:r>
            <a:r>
              <a:rPr lang="de-DE" sz="2400" dirty="0" smtClean="0">
                <a:solidFill>
                  <a:srgbClr val="66FF33"/>
                </a:solidFill>
                <a:effectLst>
                  <a:outerShdw blurRad="38100" dist="38100" dir="2700000" algn="tl">
                    <a:srgbClr val="000000">
                      <a:alpha val="43137"/>
                    </a:srgbClr>
                  </a:outerShdw>
                </a:effectLst>
              </a:rPr>
              <a:t>Libyer</a:t>
            </a:r>
            <a:r>
              <a:rPr lang="de-DE" sz="2400" dirty="0" smtClean="0">
                <a:solidFill>
                  <a:srgbClr val="FFFF00"/>
                </a:solidFill>
                <a:effectLst>
                  <a:outerShdw blurRad="38100" dist="38100" dir="2700000" algn="tl">
                    <a:srgbClr val="000000">
                      <a:alpha val="43137"/>
                    </a:srgbClr>
                  </a:outerShdw>
                </a:effectLst>
              </a:rPr>
              <a:t> und </a:t>
            </a:r>
            <a:r>
              <a:rPr lang="de-DE" sz="2400" dirty="0" smtClean="0">
                <a:solidFill>
                  <a:srgbClr val="66FF33"/>
                </a:solidFill>
                <a:effectLst>
                  <a:outerShdw blurRad="38100" dist="38100" dir="2700000" algn="tl">
                    <a:srgbClr val="000000">
                      <a:alpha val="43137"/>
                    </a:srgbClr>
                  </a:outerShdw>
                </a:effectLst>
              </a:rPr>
              <a:t>Sudaneser </a:t>
            </a:r>
            <a:r>
              <a:rPr lang="de-DE" sz="2400" dirty="0" smtClean="0">
                <a:solidFill>
                  <a:srgbClr val="FFFF00"/>
                </a:solidFill>
                <a:effectLst>
                  <a:outerShdw blurRad="38100" dist="38100" dir="2700000" algn="tl">
                    <a:srgbClr val="000000">
                      <a:alpha val="43137"/>
                    </a:srgbClr>
                  </a:outerShdw>
                </a:effectLst>
              </a:rPr>
              <a:t>werden in seinem Gefolge sein.</a:t>
            </a:r>
          </a:p>
          <a:p>
            <a:endParaRPr lang="de-DE" dirty="0">
              <a:solidFill>
                <a:srgbClr val="FFFF00"/>
              </a:solidFill>
            </a:endParaRPr>
          </a:p>
        </p:txBody>
      </p:sp>
    </p:spTree>
    <p:extLst>
      <p:ext uri="{BB962C8B-B14F-4D97-AF65-F5344CB8AC3E}">
        <p14:creationId xmlns:p14="http://schemas.microsoft.com/office/powerpoint/2010/main" val="3721782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7/7f/ISIS_expansi%C3%B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 y="0"/>
            <a:ext cx="9128997" cy="5157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292080" y="4880193"/>
            <a:ext cx="2191497" cy="276999"/>
          </a:xfrm>
          <a:prstGeom prst="rect">
            <a:avLst/>
          </a:prstGeom>
          <a:noFill/>
        </p:spPr>
        <p:txBody>
          <a:bodyPr wrap="none" rtlCol="0">
            <a:spAutoFit/>
          </a:bodyPr>
          <a:lstStyle/>
          <a:p>
            <a:r>
              <a:rPr lang="de-DE" sz="1200" dirty="0" smtClean="0"/>
              <a:t>Débora Cabral CC-BY-SA 4.0</a:t>
            </a:r>
            <a:endParaRPr lang="de-DE" sz="1200" dirty="0"/>
          </a:p>
        </p:txBody>
      </p:sp>
    </p:spTree>
    <p:extLst>
      <p:ext uri="{BB962C8B-B14F-4D97-AF65-F5344CB8AC3E}">
        <p14:creationId xmlns:p14="http://schemas.microsoft.com/office/powerpoint/2010/main" val="3120221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5508104" y="1484784"/>
            <a:ext cx="3240360" cy="5112568"/>
          </a:xfrm>
        </p:spPr>
        <p:txBody>
          <a:bodyPr>
            <a:normAutofit/>
          </a:bodyPr>
          <a:lstStyle/>
          <a:p>
            <a:pPr marL="0" indent="0">
              <a:buNone/>
            </a:pPr>
            <a:r>
              <a:rPr lang="en-US" sz="2400" dirty="0" smtClean="0">
                <a:effectLst>
                  <a:outerShdw blurRad="38100" dist="38100" dir="2700000" algn="tl">
                    <a:srgbClr val="000000">
                      <a:alpha val="43137"/>
                    </a:srgbClr>
                  </a:outerShdw>
                </a:effectLst>
              </a:rPr>
              <a:t>Dan 11,44:</a:t>
            </a:r>
            <a:endParaRPr lang="de-DE" sz="2400" dirty="0" smtClean="0">
              <a:effectLst>
                <a:outerShdw blurRad="38100" dist="38100" dir="2700000" algn="tl">
                  <a:srgbClr val="000000">
                    <a:alpha val="43137"/>
                  </a:srgbClr>
                </a:outerShdw>
              </a:effectLst>
            </a:endParaRPr>
          </a:p>
          <a:p>
            <a:pPr marL="0" indent="0">
              <a:buNone/>
            </a:pPr>
            <a:r>
              <a:rPr lang="de-DE" sz="2400" baseline="30000" dirty="0" smtClean="0">
                <a:solidFill>
                  <a:srgbClr val="FFFF00"/>
                </a:solidFill>
                <a:effectLst>
                  <a:outerShdw blurRad="38100" dist="38100" dir="2700000" algn="tl">
                    <a:srgbClr val="000000">
                      <a:alpha val="43137"/>
                    </a:srgbClr>
                  </a:outerShdw>
                </a:effectLst>
              </a:rPr>
              <a:t>44</a:t>
            </a:r>
            <a:r>
              <a:rPr lang="de-DE" sz="2400" dirty="0" smtClean="0">
                <a:solidFill>
                  <a:srgbClr val="FFFF00"/>
                </a:solidFill>
                <a:effectLst>
                  <a:outerShdw blurRad="38100" dist="38100" dir="2700000" algn="tl">
                    <a:srgbClr val="000000">
                      <a:alpha val="43137"/>
                    </a:srgbClr>
                  </a:outerShdw>
                </a:effectLst>
              </a:rPr>
              <a:t> Aber Gerüchte von </a:t>
            </a:r>
            <a:r>
              <a:rPr lang="de-DE" sz="2400" dirty="0" smtClean="0">
                <a:solidFill>
                  <a:srgbClr val="66FF33"/>
                </a:solidFill>
                <a:effectLst>
                  <a:outerShdw blurRad="38100" dist="38100" dir="2700000" algn="tl">
                    <a:srgbClr val="000000">
                      <a:alpha val="43137"/>
                    </a:srgbClr>
                  </a:outerShdw>
                </a:effectLst>
              </a:rPr>
              <a:t>Osten</a:t>
            </a:r>
            <a:r>
              <a:rPr lang="de-DE" sz="2400" dirty="0" smtClean="0">
                <a:solidFill>
                  <a:srgbClr val="FFFF00"/>
                </a:solidFill>
                <a:effectLst>
                  <a:outerShdw blurRad="38100" dist="38100" dir="2700000" algn="tl">
                    <a:srgbClr val="000000">
                      <a:alpha val="43137"/>
                    </a:srgbClr>
                  </a:outerShdw>
                </a:effectLst>
              </a:rPr>
              <a:t> und von </a:t>
            </a:r>
            <a:r>
              <a:rPr lang="de-DE" sz="2400" dirty="0" smtClean="0">
                <a:solidFill>
                  <a:srgbClr val="66FF33"/>
                </a:solidFill>
                <a:effectLst>
                  <a:outerShdw blurRad="38100" dist="38100" dir="2700000" algn="tl">
                    <a:srgbClr val="000000">
                      <a:alpha val="43137"/>
                    </a:srgbClr>
                  </a:outerShdw>
                </a:effectLst>
              </a:rPr>
              <a:t>Norden</a:t>
            </a:r>
            <a:r>
              <a:rPr lang="de-DE" sz="2400" dirty="0" smtClean="0">
                <a:solidFill>
                  <a:srgbClr val="FFFF00"/>
                </a:solidFill>
                <a:effectLst>
                  <a:outerShdw blurRad="38100" dist="38100" dir="2700000" algn="tl">
                    <a:srgbClr val="000000">
                      <a:alpha val="43137"/>
                    </a:srgbClr>
                  </a:outerShdw>
                </a:effectLst>
              </a:rPr>
              <a:t> her werden ihn erschrecken; und er wird ausziehen in großem Grimme, um</a:t>
            </a:r>
          </a:p>
          <a:p>
            <a:pPr marL="0" indent="0">
              <a:buNone/>
            </a:pPr>
            <a:endParaRPr lang="de-DE" sz="2400" dirty="0" smtClean="0">
              <a:solidFill>
                <a:srgbClr val="FFFF00"/>
              </a:solidFill>
              <a:effectLst>
                <a:outerShdw blurRad="38100" dist="38100" dir="2700000" algn="tl">
                  <a:srgbClr val="000000">
                    <a:alpha val="43137"/>
                  </a:srgbClr>
                </a:outerShdw>
              </a:effectLst>
            </a:endParaRPr>
          </a:p>
          <a:p>
            <a:pPr marL="0" indent="0">
              <a:buNone/>
            </a:pPr>
            <a:r>
              <a:rPr lang="de-DE" sz="2400" dirty="0" smtClean="0">
                <a:solidFill>
                  <a:srgbClr val="FFFF00"/>
                </a:solidFill>
                <a:effectLst>
                  <a:outerShdw blurRad="38100" dist="38100" dir="2700000" algn="tl">
                    <a:srgbClr val="000000">
                      <a:alpha val="43137"/>
                    </a:srgbClr>
                  </a:outerShdw>
                </a:effectLst>
              </a:rPr>
              <a:t>viele zu vernichten und zu vertilgen.</a:t>
            </a:r>
          </a:p>
          <a:p>
            <a:endParaRPr lang="de-DE" sz="2400" dirty="0">
              <a:solidFill>
                <a:srgbClr val="FFFF00"/>
              </a:solidFill>
              <a:effectLst>
                <a:outerShdw blurRad="38100" dist="38100" dir="2700000" algn="tl">
                  <a:srgbClr val="000000">
                    <a:alpha val="43137"/>
                  </a:srgbClr>
                </a:outerShdw>
              </a:effectLst>
            </a:endParaRPr>
          </a:p>
        </p:txBody>
      </p:sp>
      <p:pic>
        <p:nvPicPr>
          <p:cNvPr id="14338" name="Picture 2" descr="http://upload.wikimedia.org/wikipedia/commons/thumb/6/61/Mediterranian_Sea_16.61811E_38.99124N.jpg/1024px-Mediterranian_Sea_16.61811E_38.99124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4727820"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Line 9"/>
          <p:cNvSpPr>
            <a:spLocks noChangeShapeType="1"/>
          </p:cNvSpPr>
          <p:nvPr/>
        </p:nvSpPr>
        <p:spPr bwMode="auto">
          <a:xfrm>
            <a:off x="3923928" y="2276873"/>
            <a:ext cx="504056" cy="1991814"/>
          </a:xfrm>
          <a:prstGeom prst="line">
            <a:avLst/>
          </a:prstGeom>
          <a:noFill/>
          <a:ln w="57150">
            <a:solidFill>
              <a:srgbClr val="FF3300"/>
            </a:solidFill>
            <a:round/>
            <a:headEnd/>
            <a:tailEnd type="triangle" w="med" len="med"/>
          </a:ln>
        </p:spPr>
        <p:txBody>
          <a:bodyPr/>
          <a:lstStyle/>
          <a:p>
            <a:endParaRPr lang="de-DE"/>
          </a:p>
        </p:txBody>
      </p:sp>
      <p:sp>
        <p:nvSpPr>
          <p:cNvPr id="5" name="Line 9"/>
          <p:cNvSpPr>
            <a:spLocks noChangeShapeType="1"/>
          </p:cNvSpPr>
          <p:nvPr/>
        </p:nvSpPr>
        <p:spPr bwMode="auto">
          <a:xfrm flipH="1">
            <a:off x="4470786" y="4077072"/>
            <a:ext cx="4349685" cy="373805"/>
          </a:xfrm>
          <a:prstGeom prst="line">
            <a:avLst/>
          </a:prstGeom>
          <a:noFill/>
          <a:ln w="57150">
            <a:solidFill>
              <a:srgbClr val="FF3300"/>
            </a:solidFill>
            <a:round/>
            <a:headEnd/>
            <a:tailEnd type="triangle" w="med" len="med"/>
          </a:ln>
        </p:spPr>
        <p:txBody>
          <a:bodyPr/>
          <a:lstStyle/>
          <a:p>
            <a:endParaRPr lang="de-DE"/>
          </a:p>
        </p:txBody>
      </p:sp>
      <p:sp>
        <p:nvSpPr>
          <p:cNvPr id="7" name="Rectangle 2"/>
          <p:cNvSpPr>
            <a:spLocks noGrp="1" noChangeArrowheads="1"/>
          </p:cNvSpPr>
          <p:nvPr>
            <p:ph type="title"/>
          </p:nvPr>
        </p:nvSpPr>
        <p:spPr>
          <a:xfrm>
            <a:off x="539552" y="-18256"/>
            <a:ext cx="8229600" cy="1143000"/>
          </a:xfrm>
        </p:spPr>
        <p:txBody>
          <a:bodyPr>
            <a:normAutofit fontScale="90000"/>
          </a:bodyPr>
          <a:lstStyle/>
          <a:p>
            <a:pPr eaLnBrk="1" hangingPunct="1">
              <a:defRPr/>
            </a:pPr>
            <a:r>
              <a:rPr lang="de-DE" sz="4000" dirty="0" smtClean="0">
                <a:solidFill>
                  <a:srgbClr val="FFC000"/>
                </a:solidFill>
              </a:rPr>
              <a:t>Gerüchte von Norden und von Osten</a:t>
            </a:r>
          </a:p>
        </p:txBody>
      </p:sp>
      <p:sp>
        <p:nvSpPr>
          <p:cNvPr id="9" name="Textfeld 5"/>
          <p:cNvSpPr txBox="1">
            <a:spLocks noChangeArrowheads="1"/>
          </p:cNvSpPr>
          <p:nvPr/>
        </p:nvSpPr>
        <p:spPr bwMode="auto">
          <a:xfrm>
            <a:off x="539552" y="5016964"/>
            <a:ext cx="3353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smtClean="0"/>
              <a:t>FB</a:t>
            </a:r>
            <a:endParaRPr lang="de-DE" altLang="de-DE" sz="1000" dirty="0"/>
          </a:p>
        </p:txBody>
      </p:sp>
      <p:sp>
        <p:nvSpPr>
          <p:cNvPr id="2" name="Textfeld 1"/>
          <p:cNvSpPr txBox="1"/>
          <p:nvPr/>
        </p:nvSpPr>
        <p:spPr>
          <a:xfrm>
            <a:off x="3479576" y="1664851"/>
            <a:ext cx="444352" cy="523220"/>
          </a:xfrm>
          <a:prstGeom prst="rect">
            <a:avLst/>
          </a:prstGeom>
          <a:noFill/>
        </p:spPr>
        <p:txBody>
          <a:bodyPr wrap="none" rtlCol="0">
            <a:spAutoFit/>
          </a:bodyPr>
          <a:lstStyle/>
          <a:p>
            <a:r>
              <a:rPr lang="de-DE" sz="2800" dirty="0" smtClean="0"/>
              <a:t>N</a:t>
            </a:r>
            <a:endParaRPr lang="de-DE" sz="2800" dirty="0"/>
          </a:p>
        </p:txBody>
      </p:sp>
      <p:sp>
        <p:nvSpPr>
          <p:cNvPr id="10" name="Textfeld 9"/>
          <p:cNvSpPr txBox="1"/>
          <p:nvPr/>
        </p:nvSpPr>
        <p:spPr>
          <a:xfrm>
            <a:off x="8484601" y="4189267"/>
            <a:ext cx="463588" cy="523220"/>
          </a:xfrm>
          <a:prstGeom prst="rect">
            <a:avLst/>
          </a:prstGeom>
          <a:noFill/>
        </p:spPr>
        <p:txBody>
          <a:bodyPr wrap="none" rtlCol="0">
            <a:spAutoFit/>
          </a:bodyPr>
          <a:lstStyle/>
          <a:p>
            <a:r>
              <a:rPr lang="de-DE" sz="2800" dirty="0"/>
              <a:t>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rrowheads="1"/>
          </p:cNvSpPr>
          <p:nvPr>
            <p:ph type="title"/>
          </p:nvPr>
        </p:nvSpPr>
        <p:spPr/>
        <p:txBody>
          <a:bodyPr/>
          <a:lstStyle/>
          <a:p>
            <a:pPr eaLnBrk="1" hangingPunct="1">
              <a:defRPr/>
            </a:pPr>
            <a:r>
              <a:rPr lang="de-DE" dirty="0" smtClean="0">
                <a:solidFill>
                  <a:srgbClr val="FFC000"/>
                </a:solidFill>
                <a:latin typeface="Arial" pitchFamily="34" charset="0"/>
                <a:cs typeface="Arial" pitchFamily="34" charset="0"/>
              </a:rPr>
              <a:t>Europa und </a:t>
            </a:r>
            <a:r>
              <a:rPr lang="de-DE" dirty="0" err="1" smtClean="0">
                <a:solidFill>
                  <a:srgbClr val="FFC000"/>
                </a:solidFill>
                <a:latin typeface="Arial" pitchFamily="34" charset="0"/>
                <a:cs typeface="Arial" pitchFamily="34" charset="0"/>
              </a:rPr>
              <a:t>Harmagedon</a:t>
            </a:r>
            <a:endParaRPr lang="de-DE" dirty="0" smtClean="0">
              <a:solidFill>
                <a:srgbClr val="FFC000"/>
              </a:solidFill>
              <a:latin typeface="Arial" pitchFamily="34" charset="0"/>
              <a:cs typeface="Arial" pitchFamily="34" charset="0"/>
            </a:endParaRPr>
          </a:p>
        </p:txBody>
      </p:sp>
      <p:sp>
        <p:nvSpPr>
          <p:cNvPr id="285703" name="Text Box 7"/>
          <p:cNvSpPr txBox="1">
            <a:spLocks noChangeArrowheads="1"/>
          </p:cNvSpPr>
          <p:nvPr/>
        </p:nvSpPr>
        <p:spPr bwMode="auto">
          <a:xfrm>
            <a:off x="5605733" y="1916832"/>
            <a:ext cx="3214739" cy="3280898"/>
          </a:xfrm>
          <a:prstGeom prst="rect">
            <a:avLst/>
          </a:prstGeom>
          <a:noFill/>
          <a:ln w="9525">
            <a:noFill/>
            <a:miter lim="800000"/>
            <a:headEnd/>
            <a:tailEnd/>
          </a:ln>
          <a:effectLst/>
        </p:spPr>
        <p:txBody>
          <a:bodyPr wrap="square">
            <a:spAutoFit/>
          </a:bodyPr>
          <a:lstStyle/>
          <a:p>
            <a:pPr>
              <a:spcBef>
                <a:spcPct val="20000"/>
              </a:spcBef>
              <a:buClr>
                <a:schemeClr val="hlink"/>
              </a:buClr>
              <a:buSzPct val="70000"/>
              <a:buFont typeface="Wingdings" pitchFamily="2" charset="2"/>
              <a:buNone/>
              <a:defRPr/>
            </a:pPr>
            <a:r>
              <a:rPr lang="de-DE" sz="2800" dirty="0" smtClean="0">
                <a:effectLst>
                  <a:outerShdw blurRad="38100" dist="38100" dir="2700000" algn="tl">
                    <a:srgbClr val="000000">
                      <a:alpha val="43137"/>
                    </a:srgbClr>
                  </a:outerShdw>
                </a:effectLst>
                <a:latin typeface="Arial" charset="0"/>
                <a:cs typeface="Arial" charset="0"/>
              </a:rPr>
              <a:t>Off 16,16: </a:t>
            </a:r>
            <a:r>
              <a:rPr lang="de-DE" sz="2800" dirty="0" smtClean="0">
                <a:solidFill>
                  <a:srgbClr val="FFFF00"/>
                </a:solidFill>
                <a:effectLst>
                  <a:outerShdw blurRad="38100" dist="38100" dir="2700000" algn="tl">
                    <a:srgbClr val="000000">
                      <a:alpha val="43137"/>
                    </a:srgbClr>
                  </a:outerShdw>
                </a:effectLst>
                <a:latin typeface="Arial" charset="0"/>
                <a:cs typeface="Arial" charset="0"/>
              </a:rPr>
              <a:t>Und </a:t>
            </a:r>
            <a:r>
              <a:rPr lang="de-DE" sz="2800" dirty="0">
                <a:solidFill>
                  <a:srgbClr val="FFFF00"/>
                </a:solidFill>
                <a:effectLst>
                  <a:outerShdw blurRad="38100" dist="38100" dir="2700000" algn="tl">
                    <a:srgbClr val="000000">
                      <a:alpha val="43137"/>
                    </a:srgbClr>
                  </a:outerShdw>
                </a:effectLst>
                <a:latin typeface="Arial" charset="0"/>
                <a:cs typeface="Arial" charset="0"/>
              </a:rPr>
              <a:t>er versammelte </a:t>
            </a:r>
          </a:p>
          <a:p>
            <a:pPr>
              <a:spcBef>
                <a:spcPct val="20000"/>
              </a:spcBef>
              <a:buClr>
                <a:schemeClr val="hlink"/>
              </a:buClr>
              <a:buSzPct val="70000"/>
              <a:buFont typeface="Wingdings" pitchFamily="2" charset="2"/>
              <a:buNone/>
              <a:defRPr/>
            </a:pPr>
            <a:r>
              <a:rPr lang="de-DE" sz="2800" dirty="0">
                <a:solidFill>
                  <a:srgbClr val="FFFF00"/>
                </a:solidFill>
                <a:effectLst>
                  <a:outerShdw blurRad="38100" dist="38100" dir="2700000" algn="tl">
                    <a:srgbClr val="000000">
                      <a:alpha val="43137"/>
                    </a:srgbClr>
                  </a:outerShdw>
                </a:effectLst>
                <a:latin typeface="Arial" charset="0"/>
                <a:cs typeface="Arial" charset="0"/>
              </a:rPr>
              <a:t>sie an den Ort, der auf </a:t>
            </a:r>
            <a:r>
              <a:rPr lang="de-DE" sz="2800" dirty="0" smtClean="0">
                <a:solidFill>
                  <a:srgbClr val="FFFF00"/>
                </a:solidFill>
                <a:effectLst>
                  <a:outerShdw blurRad="38100" dist="38100" dir="2700000" algn="tl">
                    <a:srgbClr val="000000">
                      <a:alpha val="43137"/>
                    </a:srgbClr>
                  </a:outerShdw>
                </a:effectLst>
                <a:latin typeface="Arial" charset="0"/>
                <a:cs typeface="Arial" charset="0"/>
              </a:rPr>
              <a:t>hebräisch </a:t>
            </a:r>
            <a:r>
              <a:rPr lang="de-DE" sz="2800" dirty="0" err="1">
                <a:solidFill>
                  <a:srgbClr val="66FF33"/>
                </a:solidFill>
                <a:effectLst>
                  <a:outerShdw blurRad="38100" dist="38100" dir="2700000" algn="tl">
                    <a:srgbClr val="000000">
                      <a:alpha val="43137"/>
                    </a:srgbClr>
                  </a:outerShdw>
                </a:effectLst>
                <a:latin typeface="Arial" charset="0"/>
                <a:cs typeface="Arial" charset="0"/>
              </a:rPr>
              <a:t>Harmagedon</a:t>
            </a:r>
            <a:r>
              <a:rPr lang="de-DE" sz="2800" dirty="0">
                <a:solidFill>
                  <a:srgbClr val="66FF33"/>
                </a:solidFill>
                <a:effectLst>
                  <a:outerShdw blurRad="38100" dist="38100" dir="2700000" algn="tl">
                    <a:srgbClr val="000000">
                      <a:alpha val="43137"/>
                    </a:srgbClr>
                  </a:outerShdw>
                </a:effectLst>
                <a:latin typeface="Arial" charset="0"/>
                <a:cs typeface="Arial" charset="0"/>
              </a:rPr>
              <a:t> </a:t>
            </a:r>
          </a:p>
          <a:p>
            <a:pPr>
              <a:spcBef>
                <a:spcPct val="20000"/>
              </a:spcBef>
              <a:buClr>
                <a:schemeClr val="hlink"/>
              </a:buClr>
              <a:buSzPct val="70000"/>
              <a:buFont typeface="Wingdings" pitchFamily="2" charset="2"/>
              <a:buNone/>
              <a:defRPr/>
            </a:pPr>
            <a:r>
              <a:rPr lang="de-DE" sz="2800" dirty="0">
                <a:solidFill>
                  <a:srgbClr val="FFFF00"/>
                </a:solidFill>
                <a:effectLst>
                  <a:outerShdw blurRad="38100" dist="38100" dir="2700000" algn="tl">
                    <a:srgbClr val="000000">
                      <a:alpha val="43137"/>
                    </a:srgbClr>
                  </a:outerShdw>
                </a:effectLst>
                <a:latin typeface="Arial" charset="0"/>
                <a:cs typeface="Arial" charset="0"/>
              </a:rPr>
              <a:t>heißt.“</a:t>
            </a:r>
            <a:r>
              <a:rPr lang="en-US" sz="2800" dirty="0">
                <a:solidFill>
                  <a:srgbClr val="FFFF00"/>
                </a:solidFill>
                <a:effectLst>
                  <a:outerShdw blurRad="38100" dist="38100" dir="2700000" algn="tl">
                    <a:srgbClr val="000000">
                      <a:alpha val="43137"/>
                    </a:srgbClr>
                  </a:outerShdw>
                </a:effectLst>
                <a:latin typeface="Arial" charset="0"/>
                <a:cs typeface="Arial" charset="0"/>
              </a:rPr>
              <a:t> </a:t>
            </a:r>
            <a:endParaRPr lang="de-DE" sz="2800" dirty="0">
              <a:solidFill>
                <a:srgbClr val="FFFF00"/>
              </a:solidFill>
              <a:effectLst>
                <a:outerShdw blurRad="38100" dist="38100" dir="2700000" algn="tl">
                  <a:srgbClr val="000000">
                    <a:alpha val="43137"/>
                  </a:srgbClr>
                </a:outerShdw>
              </a:effectLst>
              <a:latin typeface="Arial" charset="0"/>
              <a:cs typeface="Arial" charset="0"/>
            </a:endParaRPr>
          </a:p>
          <a:p>
            <a:pPr>
              <a:defRPr/>
            </a:pPr>
            <a:endParaRPr lang="de-DE" sz="2800" dirty="0">
              <a:latin typeface="Arial" charset="0"/>
              <a:cs typeface="Arial" charset="0"/>
            </a:endParaRPr>
          </a:p>
        </p:txBody>
      </p:sp>
      <p:pic>
        <p:nvPicPr>
          <p:cNvPr id="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536" y="2060848"/>
            <a:ext cx="5044325" cy="3374325"/>
          </a:xfrm>
          <a:noFill/>
          <a:extLst>
            <a:ext uri="{909E8E84-426E-40DD-AFC4-6F175D3DCCD1}">
              <a14:hiddenFill xmlns:a14="http://schemas.microsoft.com/office/drawing/2010/main">
                <a:solidFill>
                  <a:srgbClr val="FFFFFF"/>
                </a:solidFill>
              </a14:hiddenFill>
            </a:ext>
          </a:extLst>
        </p:spPr>
      </p:pic>
      <p:sp>
        <p:nvSpPr>
          <p:cNvPr id="9" name="Textfeld 5"/>
          <p:cNvSpPr txBox="1">
            <a:spLocks noChangeArrowheads="1"/>
          </p:cNvSpPr>
          <p:nvPr/>
        </p:nvSpPr>
        <p:spPr bwMode="auto">
          <a:xfrm>
            <a:off x="5428726" y="5074699"/>
            <a:ext cx="354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a:t>RL</a:t>
            </a:r>
          </a:p>
        </p:txBody>
      </p:sp>
    </p:spTree>
    <p:extLst>
      <p:ext uri="{BB962C8B-B14F-4D97-AF65-F5344CB8AC3E}">
        <p14:creationId xmlns:p14="http://schemas.microsoft.com/office/powerpoint/2010/main" val="3842920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7" name="Rectangle 5"/>
          <p:cNvSpPr>
            <a:spLocks noGrp="1" noRot="1" noChangeArrowheads="1"/>
          </p:cNvSpPr>
          <p:nvPr>
            <p:ph type="title"/>
          </p:nvPr>
        </p:nvSpPr>
        <p:spPr>
          <a:xfrm>
            <a:off x="468313" y="0"/>
            <a:ext cx="8229600" cy="1143000"/>
          </a:xfrm>
        </p:spPr>
        <p:txBody>
          <a:bodyPr/>
          <a:lstStyle/>
          <a:p>
            <a:pPr eaLnBrk="1" hangingPunct="1">
              <a:defRPr/>
            </a:pPr>
            <a:r>
              <a:rPr lang="de-DE" dirty="0" err="1" smtClean="0">
                <a:solidFill>
                  <a:srgbClr val="FFC000"/>
                </a:solidFill>
                <a:latin typeface="Arial" charset="0"/>
                <a:cs typeface="Arial" charset="0"/>
              </a:rPr>
              <a:t>Harmagedon</a:t>
            </a:r>
            <a:endParaRPr lang="de-DE" dirty="0" smtClean="0">
              <a:solidFill>
                <a:srgbClr val="FFC000"/>
              </a:solidFill>
              <a:latin typeface="Arial" charset="0"/>
              <a:cs typeface="Arial" charset="0"/>
            </a:endParaRPr>
          </a:p>
        </p:txBody>
      </p:sp>
      <p:pic>
        <p:nvPicPr>
          <p:cNvPr id="6451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1628800"/>
            <a:ext cx="5986363" cy="4004487"/>
          </a:xfrm>
          <a:noFill/>
          <a:extLst>
            <a:ext uri="{909E8E84-426E-40DD-AFC4-6F175D3DCCD1}">
              <a14:hiddenFill xmlns:a14="http://schemas.microsoft.com/office/drawing/2010/main">
                <a:solidFill>
                  <a:srgbClr val="FFFFFF"/>
                </a:solidFill>
              </a14:hiddenFill>
            </a:ext>
          </a:extLst>
        </p:spPr>
      </p:pic>
      <p:sp>
        <p:nvSpPr>
          <p:cNvPr id="68612" name="Text Box 7"/>
          <p:cNvSpPr txBox="1">
            <a:spLocks noChangeArrowheads="1"/>
          </p:cNvSpPr>
          <p:nvPr/>
        </p:nvSpPr>
        <p:spPr bwMode="auto">
          <a:xfrm>
            <a:off x="1259632" y="5633287"/>
            <a:ext cx="6410729" cy="830997"/>
          </a:xfrm>
          <a:prstGeom prst="rect">
            <a:avLst/>
          </a:prstGeom>
          <a:noFill/>
          <a:ln w="9525">
            <a:noFill/>
            <a:miter lim="800000"/>
            <a:headEnd/>
            <a:tailEnd/>
          </a:ln>
        </p:spPr>
        <p:txBody>
          <a:bodyPr wrap="none">
            <a:spAutoFit/>
          </a:bodyPr>
          <a:lstStyle/>
          <a:p>
            <a:pPr>
              <a:defRPr/>
            </a:pPr>
            <a:r>
              <a:rPr lang="de-DE" sz="2400" dirty="0" err="1">
                <a:effectLst>
                  <a:outerShdw blurRad="38100" dist="38100" dir="2700000" algn="tl">
                    <a:srgbClr val="000000">
                      <a:alpha val="43137"/>
                    </a:srgbClr>
                  </a:outerShdw>
                </a:effectLst>
                <a:latin typeface="Arial" charset="0"/>
                <a:cs typeface="Arial" charset="0"/>
              </a:rPr>
              <a:t>Harmagedon</a:t>
            </a:r>
            <a:r>
              <a:rPr lang="de-DE" sz="2400" dirty="0">
                <a:effectLst>
                  <a:outerShdw blurRad="38100" dist="38100" dir="2700000" algn="tl">
                    <a:srgbClr val="000000">
                      <a:alpha val="43137"/>
                    </a:srgbClr>
                  </a:outerShdw>
                </a:effectLst>
                <a:latin typeface="Arial" charset="0"/>
                <a:cs typeface="Arial" charset="0"/>
              </a:rPr>
              <a:t>: 740 km</a:t>
            </a:r>
            <a:r>
              <a:rPr lang="de-DE" sz="2400" baseline="30000" dirty="0">
                <a:effectLst>
                  <a:outerShdw blurRad="38100" dist="38100" dir="2700000" algn="tl">
                    <a:srgbClr val="000000">
                      <a:alpha val="43137"/>
                    </a:srgbClr>
                  </a:outerShdw>
                </a:effectLst>
                <a:latin typeface="Arial" charset="0"/>
                <a:cs typeface="Arial" charset="0"/>
              </a:rPr>
              <a:t>2</a:t>
            </a:r>
            <a:r>
              <a:rPr lang="de-DE" sz="2400" dirty="0">
                <a:effectLst>
                  <a:outerShdw blurRad="38100" dist="38100" dir="2700000" algn="tl">
                    <a:srgbClr val="000000">
                      <a:alpha val="43137"/>
                    </a:srgbClr>
                  </a:outerShdw>
                </a:effectLst>
                <a:latin typeface="Arial" charset="0"/>
                <a:cs typeface="Arial" charset="0"/>
              </a:rPr>
              <a:t> (Bundesland Bremen: </a:t>
            </a:r>
          </a:p>
          <a:p>
            <a:pPr>
              <a:defRPr/>
            </a:pPr>
            <a:r>
              <a:rPr lang="de-DE" sz="2400" dirty="0">
                <a:effectLst>
                  <a:outerShdw blurRad="38100" dist="38100" dir="2700000" algn="tl">
                    <a:srgbClr val="000000">
                      <a:alpha val="43137"/>
                    </a:srgbClr>
                  </a:outerShdw>
                </a:effectLst>
                <a:latin typeface="Arial" charset="0"/>
                <a:cs typeface="Arial" charset="0"/>
              </a:rPr>
              <a:t>404 km</a:t>
            </a:r>
            <a:r>
              <a:rPr lang="de-DE" sz="2400" baseline="30000" dirty="0">
                <a:effectLst>
                  <a:outerShdw blurRad="38100" dist="38100" dir="2700000" algn="tl">
                    <a:srgbClr val="000000">
                      <a:alpha val="43137"/>
                    </a:srgbClr>
                  </a:outerShdw>
                </a:effectLst>
                <a:latin typeface="Arial" charset="0"/>
                <a:cs typeface="Arial" charset="0"/>
              </a:rPr>
              <a:t>2</a:t>
            </a:r>
            <a:r>
              <a:rPr lang="de-DE" sz="2400" dirty="0">
                <a:effectLst>
                  <a:outerShdw blurRad="38100" dist="38100" dir="2700000" algn="tl">
                    <a:srgbClr val="000000">
                      <a:alpha val="43137"/>
                    </a:srgbClr>
                  </a:outerShdw>
                </a:effectLst>
                <a:latin typeface="Arial" charset="0"/>
                <a:cs typeface="Arial" charset="0"/>
              </a:rPr>
              <a:t>; Kanton Solothurn: 791 km</a:t>
            </a:r>
            <a:r>
              <a:rPr lang="de-DE" sz="2400" baseline="30000" dirty="0">
                <a:effectLst>
                  <a:outerShdw blurRad="38100" dist="38100" dir="2700000" algn="tl">
                    <a:srgbClr val="000000">
                      <a:alpha val="43137"/>
                    </a:srgbClr>
                  </a:outerShdw>
                </a:effectLst>
                <a:latin typeface="Arial" charset="0"/>
                <a:cs typeface="Arial" charset="0"/>
              </a:rPr>
              <a:t>2</a:t>
            </a:r>
            <a:r>
              <a:rPr lang="de-DE" sz="2400" dirty="0">
                <a:effectLst>
                  <a:outerShdw blurRad="38100" dist="38100" dir="2700000" algn="tl">
                    <a:srgbClr val="000000">
                      <a:alpha val="43137"/>
                    </a:srgbClr>
                  </a:outerShdw>
                </a:effectLst>
                <a:latin typeface="Arial" charset="0"/>
                <a:cs typeface="Arial" charset="0"/>
              </a:rPr>
              <a:t>)</a:t>
            </a:r>
          </a:p>
        </p:txBody>
      </p:sp>
      <p:sp>
        <p:nvSpPr>
          <p:cNvPr id="6" name="Textfeld 5"/>
          <p:cNvSpPr txBox="1">
            <a:spLocks noChangeArrowheads="1"/>
          </p:cNvSpPr>
          <p:nvPr/>
        </p:nvSpPr>
        <p:spPr bwMode="auto">
          <a:xfrm>
            <a:off x="7245995" y="5314193"/>
            <a:ext cx="354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a:t>RL</a:t>
            </a:r>
          </a:p>
        </p:txBody>
      </p:sp>
    </p:spTree>
    <p:extLst>
      <p:ext uri="{BB962C8B-B14F-4D97-AF65-F5344CB8AC3E}">
        <p14:creationId xmlns:p14="http://schemas.microsoft.com/office/powerpoint/2010/main" val="859585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5" name="Rectangle 5"/>
          <p:cNvSpPr>
            <a:spLocks noGrp="1" noRot="1" noChangeArrowheads="1"/>
          </p:cNvSpPr>
          <p:nvPr>
            <p:ph type="title"/>
          </p:nvPr>
        </p:nvSpPr>
        <p:spPr/>
        <p:txBody>
          <a:bodyPr/>
          <a:lstStyle/>
          <a:p>
            <a:pPr eaLnBrk="1" hangingPunct="1">
              <a:defRPr/>
            </a:pPr>
            <a:r>
              <a:rPr lang="de-DE" dirty="0" err="1" smtClean="0">
                <a:solidFill>
                  <a:srgbClr val="FFC000"/>
                </a:solidFill>
                <a:latin typeface="Arial" charset="0"/>
                <a:cs typeface="Arial" charset="0"/>
              </a:rPr>
              <a:t>Harmagedon</a:t>
            </a:r>
            <a:endParaRPr lang="de-DE" dirty="0" smtClean="0">
              <a:solidFill>
                <a:srgbClr val="FFC000"/>
              </a:solidFill>
              <a:latin typeface="Arial" charset="0"/>
              <a:cs typeface="Arial" charset="0"/>
            </a:endParaRPr>
          </a:p>
        </p:txBody>
      </p:sp>
      <p:sp>
        <p:nvSpPr>
          <p:cNvPr id="69636" name="Text Box 7"/>
          <p:cNvSpPr txBox="1">
            <a:spLocks noChangeArrowheads="1"/>
          </p:cNvSpPr>
          <p:nvPr/>
        </p:nvSpPr>
        <p:spPr bwMode="auto">
          <a:xfrm>
            <a:off x="1187624" y="5579905"/>
            <a:ext cx="6075702" cy="830997"/>
          </a:xfrm>
          <a:prstGeom prst="rect">
            <a:avLst/>
          </a:prstGeom>
          <a:noFill/>
          <a:ln w="9525">
            <a:noFill/>
            <a:miter lim="800000"/>
            <a:headEnd/>
            <a:tailEnd/>
          </a:ln>
        </p:spPr>
        <p:txBody>
          <a:bodyPr wrap="none">
            <a:spAutoFit/>
          </a:bodyPr>
          <a:lstStyle/>
          <a:p>
            <a:pPr>
              <a:defRPr/>
            </a:pPr>
            <a:r>
              <a:rPr lang="de-DE" sz="2400" dirty="0" err="1">
                <a:effectLst>
                  <a:outerShdw blurRad="38100" dist="38100" dir="2700000" algn="tl">
                    <a:srgbClr val="000000">
                      <a:alpha val="43137"/>
                    </a:srgbClr>
                  </a:outerShdw>
                </a:effectLst>
                <a:latin typeface="Arial" charset="0"/>
                <a:cs typeface="Arial" charset="0"/>
              </a:rPr>
              <a:t>Harmagedon</a:t>
            </a:r>
            <a:r>
              <a:rPr lang="de-DE" sz="2400" dirty="0">
                <a:effectLst>
                  <a:outerShdw blurRad="38100" dist="38100" dir="2700000" algn="tl">
                    <a:srgbClr val="000000">
                      <a:alpha val="43137"/>
                    </a:srgbClr>
                  </a:outerShdw>
                </a:effectLst>
                <a:latin typeface="Arial" charset="0"/>
                <a:cs typeface="Arial" charset="0"/>
              </a:rPr>
              <a:t> liegt im Hinterland von Haifa. </a:t>
            </a:r>
          </a:p>
          <a:p>
            <a:pPr>
              <a:defRPr/>
            </a:pPr>
            <a:r>
              <a:rPr lang="de-DE" sz="2400" dirty="0">
                <a:effectLst>
                  <a:outerShdw blurRad="38100" dist="38100" dir="2700000" algn="tl">
                    <a:srgbClr val="000000">
                      <a:alpha val="43137"/>
                    </a:srgbClr>
                  </a:outerShdw>
                </a:effectLst>
                <a:latin typeface="Arial" charset="0"/>
                <a:cs typeface="Arial" charset="0"/>
              </a:rPr>
              <a:t>Haifa: </a:t>
            </a:r>
            <a:r>
              <a:rPr lang="de-DE" sz="2400" dirty="0" err="1">
                <a:effectLst>
                  <a:outerShdw blurRad="38100" dist="38100" dir="2700000" algn="tl">
                    <a:srgbClr val="000000">
                      <a:alpha val="43137"/>
                    </a:srgbClr>
                  </a:outerShdw>
                </a:effectLst>
                <a:latin typeface="Arial" charset="0"/>
                <a:cs typeface="Arial" charset="0"/>
              </a:rPr>
              <a:t>Grösster</a:t>
            </a:r>
            <a:r>
              <a:rPr lang="de-DE" sz="2400" dirty="0">
                <a:effectLst>
                  <a:outerShdw blurRad="38100" dist="38100" dir="2700000" algn="tl">
                    <a:srgbClr val="000000">
                      <a:alpha val="43137"/>
                    </a:srgbClr>
                  </a:outerShdw>
                </a:effectLst>
                <a:latin typeface="Arial" charset="0"/>
                <a:cs typeface="Arial" charset="0"/>
              </a:rPr>
              <a:t> Schiffshafen von Israel</a:t>
            </a:r>
          </a:p>
        </p:txBody>
      </p:sp>
      <p:pic>
        <p:nvPicPr>
          <p:cNvPr id="65540" name="Picture 6" descr="File:Israel - Haifa - view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98133"/>
            <a:ext cx="5276304" cy="394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feld 6"/>
          <p:cNvSpPr txBox="1">
            <a:spLocks noChangeArrowheads="1"/>
          </p:cNvSpPr>
          <p:nvPr/>
        </p:nvSpPr>
        <p:spPr bwMode="auto">
          <a:xfrm>
            <a:off x="6660232" y="1598133"/>
            <a:ext cx="57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200" dirty="0"/>
              <a:t>FB</a:t>
            </a:r>
          </a:p>
        </p:txBody>
      </p:sp>
    </p:spTree>
    <p:extLst>
      <p:ext uri="{BB962C8B-B14F-4D97-AF65-F5344CB8AC3E}">
        <p14:creationId xmlns:p14="http://schemas.microsoft.com/office/powerpoint/2010/main" val="3621739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1" name="Rectangle 5"/>
          <p:cNvSpPr>
            <a:spLocks noGrp="1" noRot="1" noChangeArrowheads="1"/>
          </p:cNvSpPr>
          <p:nvPr>
            <p:ph type="title"/>
          </p:nvPr>
        </p:nvSpPr>
        <p:spPr/>
        <p:txBody>
          <a:bodyPr/>
          <a:lstStyle/>
          <a:p>
            <a:pPr eaLnBrk="1" hangingPunct="1">
              <a:defRPr/>
            </a:pPr>
            <a:r>
              <a:rPr lang="de-DE" dirty="0" err="1" smtClean="0">
                <a:solidFill>
                  <a:srgbClr val="FFC000"/>
                </a:solidFill>
                <a:latin typeface="Arial" charset="0"/>
                <a:cs typeface="Arial" charset="0"/>
              </a:rPr>
              <a:t>Harmagedon</a:t>
            </a:r>
            <a:endParaRPr lang="de-DE" dirty="0" smtClean="0">
              <a:solidFill>
                <a:srgbClr val="FFC000"/>
              </a:solidFill>
              <a:latin typeface="Arial" charset="0"/>
              <a:cs typeface="Arial" charset="0"/>
            </a:endParaRPr>
          </a:p>
        </p:txBody>
      </p:sp>
      <p:pic>
        <p:nvPicPr>
          <p:cNvPr id="6656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9038" y="1600200"/>
            <a:ext cx="6765925" cy="4525963"/>
          </a:xfrm>
          <a:noFill/>
          <a:extLst>
            <a:ext uri="{909E8E84-426E-40DD-AFC4-6F175D3DCCD1}">
              <a14:hiddenFill xmlns:a14="http://schemas.microsoft.com/office/drawing/2010/main">
                <a:solidFill>
                  <a:srgbClr val="FFFFFF"/>
                </a:solidFill>
              </a14:hiddenFill>
            </a:ext>
          </a:extLst>
        </p:spPr>
      </p:pic>
      <p:sp>
        <p:nvSpPr>
          <p:cNvPr id="70660" name="Text Box 7"/>
          <p:cNvSpPr txBox="1">
            <a:spLocks noChangeArrowheads="1"/>
          </p:cNvSpPr>
          <p:nvPr/>
        </p:nvSpPr>
        <p:spPr bwMode="auto">
          <a:xfrm>
            <a:off x="1187450" y="6149975"/>
            <a:ext cx="4467890" cy="461665"/>
          </a:xfrm>
          <a:prstGeom prst="rect">
            <a:avLst/>
          </a:prstGeom>
          <a:noFill/>
          <a:ln w="9525">
            <a:noFill/>
            <a:miter lim="800000"/>
            <a:headEnd/>
            <a:tailEnd/>
          </a:ln>
        </p:spPr>
        <p:txBody>
          <a:bodyPr wrap="none">
            <a:spAutoFit/>
          </a:bodyPr>
          <a:lstStyle/>
          <a:p>
            <a:pPr>
              <a:defRPr/>
            </a:pPr>
            <a:r>
              <a:rPr lang="de-DE" sz="2400" dirty="0">
                <a:effectLst>
                  <a:outerShdw blurRad="38100" dist="38100" dir="2700000" algn="tl">
                    <a:srgbClr val="000000">
                      <a:alpha val="43137"/>
                    </a:srgbClr>
                  </a:outerShdw>
                </a:effectLst>
                <a:latin typeface="Arial" charset="0"/>
                <a:cs typeface="Arial" charset="0"/>
              </a:rPr>
              <a:t>Militärflughafen in </a:t>
            </a:r>
            <a:r>
              <a:rPr lang="de-DE" sz="2400" dirty="0" err="1">
                <a:effectLst>
                  <a:outerShdw blurRad="38100" dist="38100" dir="2700000" algn="tl">
                    <a:srgbClr val="000000">
                      <a:alpha val="43137"/>
                    </a:srgbClr>
                  </a:outerShdw>
                </a:effectLst>
                <a:latin typeface="Arial" charset="0"/>
                <a:cs typeface="Arial" charset="0"/>
              </a:rPr>
              <a:t>Harmagedon</a:t>
            </a:r>
            <a:endParaRPr lang="de-DE" sz="2400" dirty="0">
              <a:effectLst>
                <a:outerShdw blurRad="38100" dist="38100" dir="2700000" algn="tl">
                  <a:srgbClr val="000000">
                    <a:alpha val="43137"/>
                  </a:srgbClr>
                </a:outerShdw>
              </a:effectLst>
              <a:latin typeface="Arial" charset="0"/>
              <a:cs typeface="Arial" charset="0"/>
            </a:endParaRPr>
          </a:p>
        </p:txBody>
      </p:sp>
      <p:sp>
        <p:nvSpPr>
          <p:cNvPr id="66565" name="Textfeld 5"/>
          <p:cNvSpPr txBox="1">
            <a:spLocks noChangeArrowheads="1"/>
          </p:cNvSpPr>
          <p:nvPr/>
        </p:nvSpPr>
        <p:spPr bwMode="auto">
          <a:xfrm>
            <a:off x="7981268" y="5733256"/>
            <a:ext cx="354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a:t>RL</a:t>
            </a:r>
          </a:p>
        </p:txBody>
      </p:sp>
    </p:spTree>
    <p:extLst>
      <p:ext uri="{BB962C8B-B14F-4D97-AF65-F5344CB8AC3E}">
        <p14:creationId xmlns:p14="http://schemas.microsoft.com/office/powerpoint/2010/main" val="100488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upload.wikimedia.org/wikipedia/commons/thumb/2/2a/Asia_satellite_orthographic.jpg/640px-Asia_satellite_ortho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033" y="1600684"/>
            <a:ext cx="2869714" cy="29804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7/7f/ISIS_expansi%C3%B3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844824"/>
            <a:ext cx="2023280" cy="1143000"/>
          </a:xfrm>
          <a:prstGeom prst="rect">
            <a:avLst/>
          </a:prstGeom>
          <a:noFill/>
          <a:extLst>
            <a:ext uri="{909E8E84-426E-40DD-AFC4-6F175D3DCCD1}">
              <a14:hiddenFill xmlns:a14="http://schemas.microsoft.com/office/drawing/2010/main">
                <a:solidFill>
                  <a:srgbClr val="FFFFFF"/>
                </a:solidFill>
              </a14:hiddenFill>
            </a:ext>
          </a:extLst>
        </p:spPr>
      </p:pic>
      <p:sp>
        <p:nvSpPr>
          <p:cNvPr id="187394" name="Rectangle 2"/>
          <p:cNvSpPr>
            <a:spLocks noGrp="1" noChangeArrowheads="1"/>
          </p:cNvSpPr>
          <p:nvPr>
            <p:ph type="title"/>
          </p:nvPr>
        </p:nvSpPr>
        <p:spPr>
          <a:xfrm>
            <a:off x="378522" y="0"/>
            <a:ext cx="8229600" cy="1143000"/>
          </a:xfrm>
        </p:spPr>
        <p:txBody>
          <a:bodyPr>
            <a:normAutofit/>
          </a:bodyPr>
          <a:lstStyle/>
          <a:p>
            <a:pPr eaLnBrk="1" hangingPunct="1">
              <a:defRPr/>
            </a:pPr>
            <a:r>
              <a:rPr lang="de-DE" sz="4000" dirty="0" smtClean="0">
                <a:solidFill>
                  <a:srgbClr val="FFC000"/>
                </a:solidFill>
              </a:rPr>
              <a:t>Intervention aus dem fernen Asien</a:t>
            </a:r>
          </a:p>
        </p:txBody>
      </p:sp>
      <p:sp>
        <p:nvSpPr>
          <p:cNvPr id="148485" name="Line 6"/>
          <p:cNvSpPr>
            <a:spLocks noChangeShapeType="1"/>
          </p:cNvSpPr>
          <p:nvPr/>
        </p:nvSpPr>
        <p:spPr bwMode="auto">
          <a:xfrm flipH="1" flipV="1">
            <a:off x="1763688" y="2348878"/>
            <a:ext cx="1368152" cy="72009"/>
          </a:xfrm>
          <a:prstGeom prst="line">
            <a:avLst/>
          </a:prstGeom>
          <a:noFill/>
          <a:ln w="57150">
            <a:solidFill>
              <a:srgbClr val="FF3300"/>
            </a:solidFill>
            <a:round/>
            <a:headEnd/>
            <a:tailEnd type="triangle" w="med" len="med"/>
          </a:ln>
        </p:spPr>
        <p:txBody>
          <a:bodyPr/>
          <a:lstStyle/>
          <a:p>
            <a:endParaRPr lang="de-DE"/>
          </a:p>
        </p:txBody>
      </p:sp>
      <p:sp>
        <p:nvSpPr>
          <p:cNvPr id="11" name="Textfeld 10"/>
          <p:cNvSpPr txBox="1"/>
          <p:nvPr/>
        </p:nvSpPr>
        <p:spPr>
          <a:xfrm>
            <a:off x="3548330" y="4334906"/>
            <a:ext cx="731290" cy="246221"/>
          </a:xfrm>
          <a:prstGeom prst="rect">
            <a:avLst/>
          </a:prstGeom>
          <a:noFill/>
        </p:spPr>
        <p:txBody>
          <a:bodyPr wrap="none" rtlCol="0">
            <a:spAutoFit/>
          </a:bodyPr>
          <a:lstStyle/>
          <a:p>
            <a:r>
              <a:rPr lang="de-DE" sz="1000" dirty="0" smtClean="0"/>
              <a:t>NASA/FB</a:t>
            </a:r>
            <a:endParaRPr lang="de-DE" sz="1000" dirty="0"/>
          </a:p>
        </p:txBody>
      </p:sp>
      <p:sp>
        <p:nvSpPr>
          <p:cNvPr id="2" name="Rechteck 1"/>
          <p:cNvSpPr/>
          <p:nvPr/>
        </p:nvSpPr>
        <p:spPr>
          <a:xfrm>
            <a:off x="424870" y="4614268"/>
            <a:ext cx="8136903" cy="1569660"/>
          </a:xfrm>
          <a:prstGeom prst="rect">
            <a:avLst/>
          </a:prstGeom>
        </p:spPr>
        <p:txBody>
          <a:bodyPr wrap="square">
            <a:spAutoFit/>
          </a:bodyPr>
          <a:lstStyle/>
          <a:p>
            <a:r>
              <a:rPr lang="de-DE" sz="2400" dirty="0" smtClean="0">
                <a:latin typeface="Arial" panose="020B0604020202020204" pitchFamily="34" charset="0"/>
              </a:rPr>
              <a:t>Off 16: </a:t>
            </a:r>
            <a:r>
              <a:rPr lang="de-DE" sz="2400" baseline="30000" dirty="0" smtClean="0">
                <a:solidFill>
                  <a:srgbClr val="FFFF00"/>
                </a:solidFill>
                <a:latin typeface="Arial" panose="020B0604020202020204" pitchFamily="34" charset="0"/>
              </a:rPr>
              <a:t>12</a:t>
            </a:r>
            <a:r>
              <a:rPr lang="de-DE" sz="2400" dirty="0" smtClean="0">
                <a:solidFill>
                  <a:srgbClr val="FFFF00"/>
                </a:solidFill>
                <a:latin typeface="Arial" panose="020B0604020202020204" pitchFamily="34" charset="0"/>
              </a:rPr>
              <a:t> </a:t>
            </a:r>
            <a:r>
              <a:rPr lang="de-DE" sz="2400" dirty="0">
                <a:solidFill>
                  <a:srgbClr val="FFFF00"/>
                </a:solidFill>
                <a:latin typeface="Arial" panose="020B0604020202020204" pitchFamily="34" charset="0"/>
              </a:rPr>
              <a:t>Und der sechste </a:t>
            </a:r>
            <a:r>
              <a:rPr lang="de-DE" sz="2400" dirty="0" err="1">
                <a:solidFill>
                  <a:srgbClr val="FFFF00"/>
                </a:solidFill>
                <a:latin typeface="Arial" panose="020B0604020202020204" pitchFamily="34" charset="0"/>
              </a:rPr>
              <a:t>goß</a:t>
            </a:r>
            <a:r>
              <a:rPr lang="de-DE" sz="2400" dirty="0">
                <a:solidFill>
                  <a:srgbClr val="FFFF00"/>
                </a:solidFill>
                <a:latin typeface="Arial" panose="020B0604020202020204" pitchFamily="34" charset="0"/>
              </a:rPr>
              <a:t> seine Schale aus auf </a:t>
            </a:r>
            <a:r>
              <a:rPr lang="de-DE" sz="2400" dirty="0">
                <a:solidFill>
                  <a:srgbClr val="66FF33"/>
                </a:solidFill>
                <a:latin typeface="Arial" panose="020B0604020202020204" pitchFamily="34" charset="0"/>
              </a:rPr>
              <a:t>den großen Strom Euphrat</a:t>
            </a:r>
            <a:r>
              <a:rPr lang="de-DE" sz="2400" dirty="0">
                <a:solidFill>
                  <a:srgbClr val="FFFF00"/>
                </a:solidFill>
                <a:latin typeface="Arial" panose="020B0604020202020204" pitchFamily="34" charset="0"/>
              </a:rPr>
              <a:t>; und sein Wasser vertrocknete, auf </a:t>
            </a:r>
            <a:r>
              <a:rPr lang="de-DE" sz="2400" dirty="0" err="1">
                <a:solidFill>
                  <a:srgbClr val="FFFF00"/>
                </a:solidFill>
                <a:latin typeface="Arial" panose="020B0604020202020204" pitchFamily="34" charset="0"/>
              </a:rPr>
              <a:t>daß</a:t>
            </a:r>
            <a:r>
              <a:rPr lang="de-DE" sz="2400" dirty="0">
                <a:solidFill>
                  <a:srgbClr val="FFFF00"/>
                </a:solidFill>
                <a:latin typeface="Arial" panose="020B0604020202020204" pitchFamily="34" charset="0"/>
              </a:rPr>
              <a:t> </a:t>
            </a:r>
            <a:r>
              <a:rPr lang="de-DE" sz="2400" dirty="0">
                <a:solidFill>
                  <a:srgbClr val="66FF33"/>
                </a:solidFill>
                <a:latin typeface="Arial" panose="020B0604020202020204" pitchFamily="34" charset="0"/>
              </a:rPr>
              <a:t>der</a:t>
            </a:r>
            <a:r>
              <a:rPr lang="de-DE" sz="2400" dirty="0">
                <a:solidFill>
                  <a:srgbClr val="FFFF00"/>
                </a:solidFill>
                <a:latin typeface="Arial" panose="020B0604020202020204" pitchFamily="34" charset="0"/>
              </a:rPr>
              <a:t> </a:t>
            </a:r>
            <a:r>
              <a:rPr lang="de-DE" sz="2400" dirty="0">
                <a:solidFill>
                  <a:srgbClr val="66FF33"/>
                </a:solidFill>
                <a:latin typeface="Arial" panose="020B0604020202020204" pitchFamily="34" charset="0"/>
              </a:rPr>
              <a:t>Weg der Könige </a:t>
            </a:r>
            <a:r>
              <a:rPr lang="de-DE" sz="2400" dirty="0">
                <a:solidFill>
                  <a:srgbClr val="FFFF00"/>
                </a:solidFill>
                <a:latin typeface="Arial" panose="020B0604020202020204" pitchFamily="34" charset="0"/>
              </a:rPr>
              <a:t>bereitet </a:t>
            </a:r>
            <a:r>
              <a:rPr lang="de-DE" sz="2400" dirty="0" smtClean="0">
                <a:solidFill>
                  <a:srgbClr val="FFFF00"/>
                </a:solidFill>
                <a:latin typeface="Arial" panose="020B0604020202020204" pitchFamily="34" charset="0"/>
              </a:rPr>
              <a:t>würde</a:t>
            </a:r>
            <a:r>
              <a:rPr lang="de-DE" sz="2400" dirty="0">
                <a:solidFill>
                  <a:srgbClr val="FFFF00"/>
                </a:solidFill>
                <a:latin typeface="Arial" panose="020B0604020202020204" pitchFamily="34" charset="0"/>
              </a:rPr>
              <a:t>, </a:t>
            </a:r>
            <a:r>
              <a:rPr lang="de-DE" sz="2400" dirty="0">
                <a:solidFill>
                  <a:srgbClr val="66FF33"/>
                </a:solidFill>
                <a:latin typeface="Arial" panose="020B0604020202020204" pitchFamily="34" charset="0"/>
              </a:rPr>
              <a:t>die von Sonnenaufgang </a:t>
            </a:r>
            <a:r>
              <a:rPr lang="de-DE" sz="2400" dirty="0">
                <a:solidFill>
                  <a:srgbClr val="FFFF00"/>
                </a:solidFill>
                <a:latin typeface="Arial" panose="020B0604020202020204" pitchFamily="34" charset="0"/>
              </a:rPr>
              <a:t>herkommen. </a:t>
            </a:r>
            <a:endParaRPr lang="de-DE" sz="2400" dirty="0">
              <a:solidFill>
                <a:srgbClr val="FFFF00"/>
              </a:solidFill>
            </a:endParaRPr>
          </a:p>
        </p:txBody>
      </p:sp>
      <p:pic>
        <p:nvPicPr>
          <p:cNvPr id="5122" name="Picture 2" descr="http://upload.wikimedia.org/wikipedia/commons/thumb/2/2a/Asia_satellite_orthographic.jpg/640px-Asia_satellite_ortho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79" y="-2947988"/>
            <a:ext cx="2588245" cy="268811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6"/>
          <p:cNvSpPr>
            <a:spLocks noChangeShapeType="1"/>
          </p:cNvSpPr>
          <p:nvPr/>
        </p:nvSpPr>
        <p:spPr bwMode="auto">
          <a:xfrm flipH="1" flipV="1">
            <a:off x="3548330" y="3095488"/>
            <a:ext cx="1599733" cy="477527"/>
          </a:xfrm>
          <a:prstGeom prst="line">
            <a:avLst/>
          </a:prstGeom>
          <a:noFill/>
          <a:ln w="57150">
            <a:solidFill>
              <a:srgbClr val="FF3300"/>
            </a:solidFill>
            <a:round/>
            <a:headEnd/>
            <a:tailEnd type="triangle" w="med" len="med"/>
          </a:ln>
        </p:spPr>
        <p:txBody>
          <a:bodyPr/>
          <a:lstStyle/>
          <a:p>
            <a:endParaRPr lang="de-DE"/>
          </a:p>
        </p:txBody>
      </p:sp>
    </p:spTree>
    <p:extLst>
      <p:ext uri="{BB962C8B-B14F-4D97-AF65-F5344CB8AC3E}">
        <p14:creationId xmlns:p14="http://schemas.microsoft.com/office/powerpoint/2010/main" val="1769827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a:effectLst/>
        </p:spPr>
        <p:txBody>
          <a:bodyPr wrap="none" anchor="ctr"/>
          <a:lstStyle/>
          <a:p>
            <a:pPr algn="ctr" eaLnBrk="1" hangingPunct="1"/>
            <a:endParaRPr lang="fr-FR" sz="3600" b="0">
              <a:solidFill>
                <a:schemeClr val="bg1"/>
              </a:solidFill>
            </a:endParaRPr>
          </a:p>
        </p:txBody>
      </p:sp>
      <p:sp>
        <p:nvSpPr>
          <p:cNvPr id="130051"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ffectLst/>
        </p:spPr>
        <p:txBody>
          <a:bodyPr/>
          <a:lstStyle/>
          <a:p>
            <a:endParaRPr lang="de-DE"/>
          </a:p>
        </p:txBody>
      </p:sp>
      <p:sp>
        <p:nvSpPr>
          <p:cNvPr id="130052" name="Line 4"/>
          <p:cNvSpPr>
            <a:spLocks noChangeShapeType="1"/>
          </p:cNvSpPr>
          <p:nvPr/>
        </p:nvSpPr>
        <p:spPr bwMode="auto">
          <a:xfrm>
            <a:off x="8532813" y="3068638"/>
            <a:ext cx="0" cy="1801812"/>
          </a:xfrm>
          <a:prstGeom prst="line">
            <a:avLst/>
          </a:prstGeom>
          <a:noFill/>
          <a:ln w="76200">
            <a:solidFill>
              <a:srgbClr val="FF0000"/>
            </a:solidFill>
            <a:round/>
            <a:headEnd/>
            <a:tailEnd type="triangle" w="med" len="med"/>
          </a:ln>
          <a:effectLst/>
        </p:spPr>
        <p:txBody>
          <a:bodyPr/>
          <a:lstStyle/>
          <a:p>
            <a:endParaRPr lang="de-DE"/>
          </a:p>
        </p:txBody>
      </p:sp>
      <p:sp>
        <p:nvSpPr>
          <p:cNvPr id="130053" name="Text Box 5"/>
          <p:cNvSpPr txBox="1">
            <a:spLocks noChangeArrowheads="1"/>
          </p:cNvSpPr>
          <p:nvPr/>
        </p:nvSpPr>
        <p:spPr bwMode="auto">
          <a:xfrm>
            <a:off x="251520" y="2204864"/>
            <a:ext cx="4067175" cy="646331"/>
          </a:xfrm>
          <a:prstGeom prst="rect">
            <a:avLst/>
          </a:prstGeom>
          <a:noFill/>
          <a:ln w="9525">
            <a:noFill/>
            <a:miter lim="800000"/>
            <a:headEnd/>
            <a:tailEnd/>
          </a:ln>
          <a:effectLst/>
        </p:spPr>
        <p:txBody>
          <a:bodyPr>
            <a:spAutoFit/>
          </a:bodyPr>
          <a:lstStyle/>
          <a:p>
            <a:r>
              <a:rPr lang="fr-FR" dirty="0">
                <a:effectLst>
                  <a:outerShdw blurRad="38100" dist="38100" dir="2700000" algn="tl">
                    <a:srgbClr val="000000">
                      <a:alpha val="43137"/>
                    </a:srgbClr>
                  </a:outerShdw>
                </a:effectLst>
              </a:rPr>
              <a:t>1. </a:t>
            </a:r>
            <a:r>
              <a:rPr lang="fr-FR" dirty="0" err="1">
                <a:effectLst>
                  <a:outerShdw blurRad="38100" dist="38100" dir="2700000" algn="tl">
                    <a:srgbClr val="000000">
                      <a:alpha val="43137"/>
                    </a:srgbClr>
                  </a:outerShdw>
                </a:effectLst>
              </a:rPr>
              <a:t>Kommen</a:t>
            </a:r>
            <a:r>
              <a:rPr lang="fr-FR" dirty="0">
                <a:effectLst>
                  <a:outerShdw blurRad="38100" dist="38100" dir="2700000" algn="tl">
                    <a:srgbClr val="000000">
                      <a:alpha val="43137"/>
                    </a:srgbClr>
                  </a:outerShdw>
                </a:effectLst>
              </a:rPr>
              <a:t>: </a:t>
            </a:r>
          </a:p>
          <a:p>
            <a:r>
              <a:rPr lang="fr-FR" dirty="0">
                <a:effectLst>
                  <a:outerShdw blurRad="38100" dist="38100" dir="2700000" algn="tl">
                    <a:srgbClr val="000000">
                      <a:alpha val="43137"/>
                    </a:srgbClr>
                  </a:outerShdw>
                </a:effectLst>
              </a:rPr>
              <a:t>Der </a:t>
            </a:r>
            <a:r>
              <a:rPr lang="fr-FR" dirty="0" err="1">
                <a:effectLst>
                  <a:outerShdw blurRad="38100" dist="38100" dir="2700000" algn="tl">
                    <a:srgbClr val="000000">
                      <a:alpha val="43137"/>
                    </a:srgbClr>
                  </a:outerShdw>
                </a:effectLst>
              </a:rPr>
              <a:t>leidende</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Messias</a:t>
            </a:r>
            <a:endParaRPr lang="fr-FR" dirty="0">
              <a:effectLst>
                <a:outerShdw blurRad="38100" dist="38100" dir="2700000" algn="tl">
                  <a:srgbClr val="000000">
                    <a:alpha val="43137"/>
                  </a:srgbClr>
                </a:outerShdw>
              </a:effectLst>
            </a:endParaRPr>
          </a:p>
        </p:txBody>
      </p:sp>
      <p:sp>
        <p:nvSpPr>
          <p:cNvPr id="130054" name="Text Box 6"/>
          <p:cNvSpPr txBox="1">
            <a:spLocks noChangeArrowheads="1"/>
          </p:cNvSpPr>
          <p:nvPr/>
        </p:nvSpPr>
        <p:spPr bwMode="auto">
          <a:xfrm>
            <a:off x="5076825" y="2133600"/>
            <a:ext cx="4067175" cy="646331"/>
          </a:xfrm>
          <a:prstGeom prst="rect">
            <a:avLst/>
          </a:prstGeom>
          <a:noFill/>
          <a:ln w="9525">
            <a:noFill/>
            <a:miter lim="800000"/>
            <a:headEnd/>
            <a:tailEnd/>
          </a:ln>
          <a:effectLst/>
        </p:spPr>
        <p:txBody>
          <a:bodyPr>
            <a:spAutoFit/>
          </a:bodyPr>
          <a:lstStyle/>
          <a:p>
            <a:r>
              <a:rPr lang="fr-FR" dirty="0">
                <a:effectLst>
                  <a:outerShdw blurRad="38100" dist="38100" dir="2700000" algn="tl">
                    <a:srgbClr val="000000">
                      <a:alpha val="43137"/>
                    </a:srgbClr>
                  </a:outerShdw>
                </a:effectLst>
              </a:rPr>
              <a:t>2. </a:t>
            </a:r>
            <a:r>
              <a:rPr lang="fr-FR" dirty="0" err="1">
                <a:effectLst>
                  <a:outerShdw blurRad="38100" dist="38100" dir="2700000" algn="tl">
                    <a:srgbClr val="000000">
                      <a:alpha val="43137"/>
                    </a:srgbClr>
                  </a:outerShdw>
                </a:effectLst>
              </a:rPr>
              <a:t>Kommen</a:t>
            </a:r>
            <a:r>
              <a:rPr lang="fr-FR" dirty="0">
                <a:effectLst>
                  <a:outerShdw blurRad="38100" dist="38100" dir="2700000" algn="tl">
                    <a:srgbClr val="000000">
                      <a:alpha val="43137"/>
                    </a:srgbClr>
                  </a:outerShdw>
                </a:effectLst>
              </a:rPr>
              <a:t>:</a:t>
            </a:r>
          </a:p>
          <a:p>
            <a:r>
              <a:rPr lang="fr-FR" dirty="0">
                <a:effectLst>
                  <a:outerShdw blurRad="38100" dist="38100" dir="2700000" algn="tl">
                    <a:srgbClr val="000000">
                      <a:alpha val="43137"/>
                    </a:srgbClr>
                  </a:outerShdw>
                </a:effectLst>
              </a:rPr>
              <a:t>Der </a:t>
            </a:r>
            <a:r>
              <a:rPr lang="fr-FR" dirty="0" err="1">
                <a:effectLst>
                  <a:outerShdw blurRad="38100" dist="38100" dir="2700000" algn="tl">
                    <a:srgbClr val="000000">
                      <a:alpha val="43137"/>
                    </a:srgbClr>
                  </a:outerShdw>
                </a:effectLst>
              </a:rPr>
              <a:t>herrschende</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Messias</a:t>
            </a:r>
            <a:endParaRPr lang="fr-FR" dirty="0">
              <a:effectLst>
                <a:outerShdw blurRad="38100" dist="38100" dir="2700000" algn="tl">
                  <a:srgbClr val="000000">
                    <a:alpha val="43137"/>
                  </a:srgbClr>
                </a:outerShdw>
              </a:effectLst>
            </a:endParaRPr>
          </a:p>
        </p:txBody>
      </p:sp>
      <p:sp>
        <p:nvSpPr>
          <p:cNvPr id="130055" name="Rectangle 7"/>
          <p:cNvSpPr>
            <a:spLocks noGrp="1" noChangeArrowheads="1"/>
          </p:cNvSpPr>
          <p:nvPr>
            <p:ph type="title"/>
          </p:nvPr>
        </p:nvSpPr>
        <p:spPr>
          <a:xfrm>
            <a:off x="-180528" y="260648"/>
            <a:ext cx="9144000" cy="1143000"/>
          </a:xfrm>
        </p:spPr>
        <p:txBody>
          <a:bodyPr>
            <a:normAutofit fontScale="90000"/>
          </a:bodyPr>
          <a:lstStyle/>
          <a:p>
            <a:r>
              <a:rPr lang="fr-FR" sz="4000" dirty="0">
                <a:solidFill>
                  <a:srgbClr val="FFC000"/>
                </a:solidFill>
                <a:effectLst>
                  <a:outerShdw blurRad="38100" dist="38100" dir="2700000" algn="tl">
                    <a:srgbClr val="000000">
                      <a:alpha val="43137"/>
                    </a:srgbClr>
                  </a:outerShdw>
                </a:effectLst>
                <a:latin typeface="Arial" charset="0"/>
              </a:rPr>
              <a:t>Die </a:t>
            </a:r>
            <a:r>
              <a:rPr lang="fr-FR" sz="4000" dirty="0" err="1">
                <a:solidFill>
                  <a:srgbClr val="FFC000"/>
                </a:solidFill>
                <a:effectLst>
                  <a:outerShdw blurRad="38100" dist="38100" dir="2700000" algn="tl">
                    <a:srgbClr val="000000">
                      <a:alpha val="43137"/>
                    </a:srgbClr>
                  </a:outerShdw>
                </a:effectLst>
                <a:latin typeface="Arial" charset="0"/>
              </a:rPr>
              <a:t>zwei</a:t>
            </a:r>
            <a:r>
              <a:rPr lang="fr-FR" sz="4000" dirty="0">
                <a:solidFill>
                  <a:srgbClr val="FFC000"/>
                </a:solidFill>
                <a:effectLst>
                  <a:outerShdw blurRad="38100" dist="38100" dir="2700000" algn="tl">
                    <a:srgbClr val="000000">
                      <a:alpha val="43137"/>
                    </a:srgbClr>
                  </a:outerShdw>
                </a:effectLst>
                <a:latin typeface="Arial" charset="0"/>
              </a:rPr>
              <a:t> </a:t>
            </a:r>
            <a:r>
              <a:rPr lang="fr-FR" sz="4000" dirty="0" err="1">
                <a:solidFill>
                  <a:srgbClr val="FFC000"/>
                </a:solidFill>
                <a:effectLst>
                  <a:outerShdw blurRad="38100" dist="38100" dir="2700000" algn="tl">
                    <a:srgbClr val="000000">
                      <a:alpha val="43137"/>
                    </a:srgbClr>
                  </a:outerShdw>
                </a:effectLst>
                <a:latin typeface="Arial" charset="0"/>
              </a:rPr>
              <a:t>Erscheinungen</a:t>
            </a:r>
            <a:r>
              <a:rPr lang="fr-FR" sz="4000" dirty="0">
                <a:solidFill>
                  <a:srgbClr val="FFC000"/>
                </a:solidFill>
                <a:effectLst>
                  <a:outerShdw blurRad="38100" dist="38100" dir="2700000" algn="tl">
                    <a:srgbClr val="000000">
                      <a:alpha val="43137"/>
                    </a:srgbClr>
                  </a:outerShdw>
                </a:effectLst>
                <a:latin typeface="Arial" charset="0"/>
              </a:rPr>
              <a:t> </a:t>
            </a:r>
            <a:br>
              <a:rPr lang="fr-FR" sz="4000" dirty="0">
                <a:solidFill>
                  <a:srgbClr val="FFC000"/>
                </a:solidFill>
                <a:effectLst>
                  <a:outerShdw blurRad="38100" dist="38100" dir="2700000" algn="tl">
                    <a:srgbClr val="000000">
                      <a:alpha val="43137"/>
                    </a:srgbClr>
                  </a:outerShdw>
                </a:effectLst>
                <a:latin typeface="Arial" charset="0"/>
              </a:rPr>
            </a:br>
            <a:r>
              <a:rPr lang="fr-FR" sz="4000" dirty="0" err="1">
                <a:solidFill>
                  <a:srgbClr val="FFC000"/>
                </a:solidFill>
                <a:effectLst>
                  <a:outerShdw blurRad="38100" dist="38100" dir="2700000" algn="tl">
                    <a:srgbClr val="000000">
                      <a:alpha val="43137"/>
                    </a:srgbClr>
                  </a:outerShdw>
                </a:effectLst>
                <a:latin typeface="Arial" charset="0"/>
              </a:rPr>
              <a:t>von</a:t>
            </a:r>
            <a:r>
              <a:rPr lang="fr-FR" sz="4000" dirty="0">
                <a:solidFill>
                  <a:srgbClr val="FFC000"/>
                </a:solidFill>
                <a:effectLst>
                  <a:outerShdw blurRad="38100" dist="38100" dir="2700000" algn="tl">
                    <a:srgbClr val="000000">
                      <a:alpha val="43137"/>
                    </a:srgbClr>
                  </a:outerShdw>
                </a:effectLst>
                <a:latin typeface="Arial" charset="0"/>
              </a:rPr>
              <a:t> </a:t>
            </a:r>
            <a:r>
              <a:rPr lang="fr-FR" sz="4000" dirty="0" err="1">
                <a:solidFill>
                  <a:srgbClr val="FFC000"/>
                </a:solidFill>
                <a:effectLst>
                  <a:outerShdw blurRad="38100" dist="38100" dir="2700000" algn="tl">
                    <a:srgbClr val="000000">
                      <a:alpha val="43137"/>
                    </a:srgbClr>
                  </a:outerShdw>
                </a:effectLst>
                <a:latin typeface="Arial" charset="0"/>
              </a:rPr>
              <a:t>Jesus</a:t>
            </a:r>
            <a:r>
              <a:rPr lang="fr-FR" sz="4000" dirty="0">
                <a:solidFill>
                  <a:srgbClr val="FFC000"/>
                </a:solidFill>
                <a:effectLst>
                  <a:outerShdw blurRad="38100" dist="38100" dir="2700000" algn="tl">
                    <a:srgbClr val="000000">
                      <a:alpha val="43137"/>
                    </a:srgbClr>
                  </a:outerShdw>
                </a:effectLst>
                <a:latin typeface="Arial" charset="0"/>
              </a:rPr>
              <a:t> Christus </a:t>
            </a:r>
          </a:p>
        </p:txBody>
      </p:sp>
      <p:sp>
        <p:nvSpPr>
          <p:cNvPr id="130056"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a:effectLst/>
        </p:spPr>
        <p:txBody>
          <a:bodyPr wrap="none" anchor="ctr"/>
          <a:lstStyle/>
          <a:p>
            <a:endParaRPr lang="de-DE"/>
          </a:p>
        </p:txBody>
      </p:sp>
      <p:sp>
        <p:nvSpPr>
          <p:cNvPr id="130057" name="AutoShape 9"/>
          <p:cNvSpPr>
            <a:spLocks noChangeArrowheads="1"/>
          </p:cNvSpPr>
          <p:nvPr/>
        </p:nvSpPr>
        <p:spPr bwMode="auto">
          <a:xfrm rot="21300862" flipV="1">
            <a:off x="7451725" y="4292600"/>
            <a:ext cx="933450" cy="2089150"/>
          </a:xfrm>
          <a:prstGeom prst="curvedLeftArrow">
            <a:avLst>
              <a:gd name="adj1" fmla="val 44762"/>
              <a:gd name="adj2" fmla="val 89524"/>
              <a:gd name="adj3" fmla="val 33333"/>
            </a:avLst>
          </a:prstGeom>
          <a:solidFill>
            <a:schemeClr val="accent1"/>
          </a:solidFill>
          <a:ln w="9525">
            <a:solidFill>
              <a:schemeClr val="tx1"/>
            </a:solidFill>
            <a:miter lim="800000"/>
            <a:headEnd/>
            <a:tailEnd/>
          </a:ln>
          <a:effectLst/>
        </p:spPr>
        <p:txBody>
          <a:bodyPr wrap="none" anchor="ctr"/>
          <a:lstStyle/>
          <a:p>
            <a:endParaRPr lang="de-DE"/>
          </a:p>
        </p:txBody>
      </p:sp>
      <p:sp>
        <p:nvSpPr>
          <p:cNvPr id="130059" name="Oval 11"/>
          <p:cNvSpPr>
            <a:spLocks noChangeArrowheads="1"/>
          </p:cNvSpPr>
          <p:nvPr/>
        </p:nvSpPr>
        <p:spPr bwMode="auto">
          <a:xfrm rot="-4857145">
            <a:off x="7127875" y="4005263"/>
            <a:ext cx="2016125" cy="2016125"/>
          </a:xfrm>
          <a:prstGeom prst="ellipse">
            <a:avLst/>
          </a:prstGeom>
          <a:noFill/>
          <a:ln w="38100">
            <a:solidFill>
              <a:srgbClr val="FF0000"/>
            </a:solidFill>
            <a:round/>
            <a:headEnd/>
            <a:tailEnd/>
          </a:ln>
          <a:effectLst/>
        </p:spPr>
        <p:txBody>
          <a:bodyPr wrap="none" anchor="ctr"/>
          <a:lstStyle/>
          <a:p>
            <a:endParaRPr lang="de-DE"/>
          </a:p>
        </p:txBody>
      </p:sp>
      <p:sp>
        <p:nvSpPr>
          <p:cNvPr id="130060" name="Text Box 12"/>
          <p:cNvSpPr txBox="1">
            <a:spLocks noChangeArrowheads="1"/>
          </p:cNvSpPr>
          <p:nvPr/>
        </p:nvSpPr>
        <p:spPr bwMode="auto">
          <a:xfrm>
            <a:off x="6084888" y="3357563"/>
            <a:ext cx="1479892" cy="369332"/>
          </a:xfrm>
          <a:prstGeom prst="rect">
            <a:avLst/>
          </a:prstGeom>
          <a:noFill/>
          <a:ln w="9525">
            <a:noFill/>
            <a:miter lim="800000"/>
            <a:headEnd/>
            <a:tailEnd/>
          </a:ln>
          <a:effectLst/>
        </p:spPr>
        <p:txBody>
          <a:bodyPr wrap="none">
            <a:spAutoFit/>
          </a:bodyPr>
          <a:lstStyle/>
          <a:p>
            <a:r>
              <a:rPr lang="de-DE" dirty="0">
                <a:solidFill>
                  <a:srgbClr val="00FF00"/>
                </a:solidFill>
                <a:effectLst>
                  <a:outerShdw blurRad="38100" dist="38100" dir="2700000" algn="tl">
                    <a:srgbClr val="000000">
                      <a:alpha val="43137"/>
                    </a:srgbClr>
                  </a:outerShdw>
                </a:effectLst>
              </a:rPr>
              <a:t>„die Endzeit“</a:t>
            </a:r>
          </a:p>
        </p:txBody>
      </p:sp>
      <p:sp>
        <p:nvSpPr>
          <p:cNvPr id="130062" name="Text Box 14"/>
          <p:cNvSpPr txBox="1">
            <a:spLocks noChangeArrowheads="1"/>
          </p:cNvSpPr>
          <p:nvPr/>
        </p:nvSpPr>
        <p:spPr bwMode="auto">
          <a:xfrm>
            <a:off x="6011863" y="5876925"/>
            <a:ext cx="1120820" cy="369332"/>
          </a:xfrm>
          <a:prstGeom prst="rect">
            <a:avLst/>
          </a:prstGeom>
          <a:noFill/>
          <a:ln w="9525">
            <a:noFill/>
            <a:miter lim="800000"/>
            <a:headEnd/>
            <a:tailEnd/>
          </a:ln>
          <a:effectLst/>
        </p:spPr>
        <p:txBody>
          <a:bodyPr wrap="none">
            <a:spAutoFit/>
          </a:bodyPr>
          <a:lstStyle/>
          <a:p>
            <a:r>
              <a:rPr lang="de-DE" dirty="0">
                <a:solidFill>
                  <a:srgbClr val="00FF00"/>
                </a:solidFill>
                <a:effectLst>
                  <a:outerShdw blurRad="38100" dist="38100" dir="2700000" algn="tl">
                    <a:srgbClr val="000000">
                      <a:alpha val="43137"/>
                    </a:srgbClr>
                  </a:outerShdw>
                </a:effectLst>
              </a:rPr>
              <a:t>seit 1882</a:t>
            </a:r>
          </a:p>
        </p:txBody>
      </p:sp>
    </p:spTree>
    <p:extLst>
      <p:ext uri="{BB962C8B-B14F-4D97-AF65-F5344CB8AC3E}">
        <p14:creationId xmlns:p14="http://schemas.microsoft.com/office/powerpoint/2010/main" val="356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0060"/>
                                        </p:tgtEl>
                                        <p:attrNameLst>
                                          <p:attrName>style.visibility</p:attrName>
                                        </p:attrNameLst>
                                      </p:cBhvr>
                                      <p:to>
                                        <p:strVal val="visible"/>
                                      </p:to>
                                    </p:set>
                                    <p:anim calcmode="lin" valueType="num">
                                      <p:cBhvr additive="base">
                                        <p:cTn id="7" dur="5000" fill="hold"/>
                                        <p:tgtEl>
                                          <p:spTgt spid="130060"/>
                                        </p:tgtEl>
                                        <p:attrNameLst>
                                          <p:attrName>ppt_x</p:attrName>
                                        </p:attrNameLst>
                                      </p:cBhvr>
                                      <p:tavLst>
                                        <p:tav tm="0">
                                          <p:val>
                                            <p:strVal val="#ppt_x"/>
                                          </p:val>
                                        </p:tav>
                                        <p:tav tm="100000">
                                          <p:val>
                                            <p:strVal val="#ppt_x"/>
                                          </p:val>
                                        </p:tav>
                                      </p:tavLst>
                                    </p:anim>
                                    <p:anim calcmode="lin" valueType="num">
                                      <p:cBhvr additive="base">
                                        <p:cTn id="8" dur="5000" fill="hold"/>
                                        <p:tgtEl>
                                          <p:spTgt spid="130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0062"/>
                                        </p:tgtEl>
                                        <p:attrNameLst>
                                          <p:attrName>style.visibility</p:attrName>
                                        </p:attrNameLst>
                                      </p:cBhvr>
                                      <p:to>
                                        <p:strVal val="visible"/>
                                      </p:to>
                                    </p:set>
                                    <p:anim calcmode="lin" valueType="num">
                                      <p:cBhvr additive="base">
                                        <p:cTn id="13" dur="5000" fill="hold"/>
                                        <p:tgtEl>
                                          <p:spTgt spid="130062"/>
                                        </p:tgtEl>
                                        <p:attrNameLst>
                                          <p:attrName>ppt_x</p:attrName>
                                        </p:attrNameLst>
                                      </p:cBhvr>
                                      <p:tavLst>
                                        <p:tav tm="0">
                                          <p:val>
                                            <p:strVal val="#ppt_x"/>
                                          </p:val>
                                        </p:tav>
                                        <p:tav tm="100000">
                                          <p:val>
                                            <p:strVal val="#ppt_x"/>
                                          </p:val>
                                        </p:tav>
                                      </p:tavLst>
                                    </p:anim>
                                    <p:anim calcmode="lin" valueType="num">
                                      <p:cBhvr additive="base">
                                        <p:cTn id="14" dur="5000" fill="hold"/>
                                        <p:tgtEl>
                                          <p:spTgt spid="130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0" grpId="0"/>
      <p:bldP spid="1300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5508104" y="1484784"/>
            <a:ext cx="3240360" cy="5112568"/>
          </a:xfrm>
        </p:spPr>
        <p:txBody>
          <a:bodyPr>
            <a:normAutofit/>
          </a:bodyPr>
          <a:lstStyle/>
          <a:p>
            <a:pPr marL="0" indent="0">
              <a:buNone/>
            </a:pPr>
            <a:r>
              <a:rPr lang="en-US" sz="2400" dirty="0" smtClean="0">
                <a:effectLst>
                  <a:outerShdw blurRad="38100" dist="38100" dir="2700000" algn="tl">
                    <a:srgbClr val="000000">
                      <a:alpha val="43137"/>
                    </a:srgbClr>
                  </a:outerShdw>
                </a:effectLst>
              </a:rPr>
              <a:t>Dan 11,44:</a:t>
            </a:r>
            <a:endParaRPr lang="de-DE" sz="2400" dirty="0" smtClean="0">
              <a:effectLst>
                <a:outerShdw blurRad="38100" dist="38100" dir="2700000" algn="tl">
                  <a:srgbClr val="000000">
                    <a:alpha val="43137"/>
                  </a:srgbClr>
                </a:outerShdw>
              </a:effectLst>
            </a:endParaRPr>
          </a:p>
          <a:p>
            <a:pPr marL="0" indent="0">
              <a:buNone/>
            </a:pPr>
            <a:r>
              <a:rPr lang="de-DE" sz="2400" baseline="30000" dirty="0" smtClean="0">
                <a:solidFill>
                  <a:srgbClr val="FFFF00"/>
                </a:solidFill>
                <a:effectLst>
                  <a:outerShdw blurRad="38100" dist="38100" dir="2700000" algn="tl">
                    <a:srgbClr val="000000">
                      <a:alpha val="43137"/>
                    </a:srgbClr>
                  </a:outerShdw>
                </a:effectLst>
              </a:rPr>
              <a:t>44</a:t>
            </a:r>
            <a:r>
              <a:rPr lang="de-DE" sz="2400" dirty="0" smtClean="0">
                <a:solidFill>
                  <a:srgbClr val="FFFF00"/>
                </a:solidFill>
                <a:effectLst>
                  <a:outerShdw blurRad="38100" dist="38100" dir="2700000" algn="tl">
                    <a:srgbClr val="000000">
                      <a:alpha val="43137"/>
                    </a:srgbClr>
                  </a:outerShdw>
                </a:effectLst>
              </a:rPr>
              <a:t> Aber Gerüchte von Osten und von Norden her werden ihn erschrecken; </a:t>
            </a:r>
            <a:r>
              <a:rPr lang="de-DE" sz="2400" dirty="0" smtClean="0">
                <a:solidFill>
                  <a:srgbClr val="66FF33"/>
                </a:solidFill>
                <a:effectLst>
                  <a:outerShdw blurRad="38100" dist="38100" dir="2700000" algn="tl">
                    <a:srgbClr val="000000">
                      <a:alpha val="43137"/>
                    </a:srgbClr>
                  </a:outerShdw>
                </a:effectLst>
              </a:rPr>
              <a:t>und er wird ausziehen in großem Grimm</a:t>
            </a:r>
            <a:r>
              <a:rPr lang="de-DE" sz="2400" dirty="0" smtClean="0">
                <a:solidFill>
                  <a:srgbClr val="FFFF00"/>
                </a:solidFill>
                <a:effectLst>
                  <a:outerShdw blurRad="38100" dist="38100" dir="2700000" algn="tl">
                    <a:srgbClr val="000000">
                      <a:alpha val="43137"/>
                    </a:srgbClr>
                  </a:outerShdw>
                </a:effectLst>
              </a:rPr>
              <a:t>, um</a:t>
            </a:r>
          </a:p>
          <a:p>
            <a:pPr marL="0" indent="0">
              <a:buNone/>
            </a:pPr>
            <a:r>
              <a:rPr lang="de-DE" sz="2400" dirty="0" smtClean="0">
                <a:solidFill>
                  <a:srgbClr val="FFFF00"/>
                </a:solidFill>
                <a:effectLst>
                  <a:outerShdw blurRad="38100" dist="38100" dir="2700000" algn="tl">
                    <a:srgbClr val="000000">
                      <a:alpha val="43137"/>
                    </a:srgbClr>
                  </a:outerShdw>
                </a:effectLst>
              </a:rPr>
              <a:t>viele zu vernichten und zu vertilgen.</a:t>
            </a:r>
          </a:p>
          <a:p>
            <a:endParaRPr lang="de-DE" sz="2400" dirty="0">
              <a:solidFill>
                <a:srgbClr val="FFFF00"/>
              </a:solidFill>
              <a:effectLst>
                <a:outerShdw blurRad="38100" dist="38100" dir="2700000" algn="tl">
                  <a:srgbClr val="000000">
                    <a:alpha val="43137"/>
                  </a:srgbClr>
                </a:outerShdw>
              </a:effectLst>
            </a:endParaRPr>
          </a:p>
        </p:txBody>
      </p:sp>
      <p:pic>
        <p:nvPicPr>
          <p:cNvPr id="14338" name="Picture 2" descr="http://upload.wikimedia.org/wikipedia/commons/thumb/6/61/Mediterranian_Sea_16.61811E_38.99124N.jpg/1024px-Mediterranian_Sea_16.61811E_38.99124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4727820"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Line 9"/>
          <p:cNvSpPr>
            <a:spLocks noChangeShapeType="1"/>
          </p:cNvSpPr>
          <p:nvPr/>
        </p:nvSpPr>
        <p:spPr bwMode="auto">
          <a:xfrm flipV="1">
            <a:off x="4470786" y="4005064"/>
            <a:ext cx="389246" cy="360040"/>
          </a:xfrm>
          <a:prstGeom prst="line">
            <a:avLst/>
          </a:prstGeom>
          <a:noFill/>
          <a:ln w="57150">
            <a:solidFill>
              <a:srgbClr val="FF3300"/>
            </a:solidFill>
            <a:round/>
            <a:headEnd/>
            <a:tailEnd type="triangle" w="med" len="med"/>
          </a:ln>
        </p:spPr>
        <p:txBody>
          <a:bodyPr/>
          <a:lstStyle/>
          <a:p>
            <a:endParaRPr lang="de-DE"/>
          </a:p>
        </p:txBody>
      </p:sp>
      <p:sp>
        <p:nvSpPr>
          <p:cNvPr id="7" name="Rectangle 2"/>
          <p:cNvSpPr>
            <a:spLocks noGrp="1" noChangeArrowheads="1"/>
          </p:cNvSpPr>
          <p:nvPr>
            <p:ph type="title"/>
          </p:nvPr>
        </p:nvSpPr>
        <p:spPr>
          <a:xfrm>
            <a:off x="539552" y="-18256"/>
            <a:ext cx="8229600" cy="1143000"/>
          </a:xfrm>
        </p:spPr>
        <p:txBody>
          <a:bodyPr>
            <a:normAutofit/>
          </a:bodyPr>
          <a:lstStyle/>
          <a:p>
            <a:pPr eaLnBrk="1" hangingPunct="1">
              <a:defRPr/>
            </a:pPr>
            <a:r>
              <a:rPr lang="de-DE" sz="4000" dirty="0" smtClean="0">
                <a:solidFill>
                  <a:srgbClr val="FFC000"/>
                </a:solidFill>
              </a:rPr>
              <a:t>Zurück nach Israel!</a:t>
            </a:r>
          </a:p>
        </p:txBody>
      </p:sp>
      <p:sp>
        <p:nvSpPr>
          <p:cNvPr id="8" name="Textfeld 5"/>
          <p:cNvSpPr txBox="1">
            <a:spLocks noChangeArrowheads="1"/>
          </p:cNvSpPr>
          <p:nvPr/>
        </p:nvSpPr>
        <p:spPr bwMode="auto">
          <a:xfrm>
            <a:off x="539552" y="5016964"/>
            <a:ext cx="3353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smtClean="0"/>
              <a:t>FB</a:t>
            </a:r>
            <a:endParaRPr lang="de-DE" altLang="de-DE" sz="1000" dirty="0"/>
          </a:p>
        </p:txBody>
      </p:sp>
    </p:spTree>
    <p:extLst>
      <p:ext uri="{BB962C8B-B14F-4D97-AF65-F5344CB8AC3E}">
        <p14:creationId xmlns:p14="http://schemas.microsoft.com/office/powerpoint/2010/main" val="1209008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MiddleEast"/>
          <p:cNvPicPr>
            <a:picLocks noGrp="1" noChangeAspect="1" noChangeArrowheads="1"/>
          </p:cNvPicPr>
          <p:nvPr>
            <p:ph sz="half" idx="2"/>
          </p:nvPr>
        </p:nvPicPr>
        <p:blipFill>
          <a:blip r:embed="rId3" cstate="print"/>
          <a:srcRect/>
          <a:stretch>
            <a:fillRect/>
          </a:stretch>
        </p:blipFill>
        <p:spPr>
          <a:xfrm>
            <a:off x="611559" y="1577470"/>
            <a:ext cx="3888433" cy="4947873"/>
          </a:xfrm>
          <a:noFill/>
        </p:spPr>
      </p:pic>
      <p:sp>
        <p:nvSpPr>
          <p:cNvPr id="187394" name="Rectangle 2"/>
          <p:cNvSpPr>
            <a:spLocks noGrp="1" noChangeArrowheads="1"/>
          </p:cNvSpPr>
          <p:nvPr>
            <p:ph type="title"/>
          </p:nvPr>
        </p:nvSpPr>
        <p:spPr>
          <a:xfrm>
            <a:off x="457200" y="253536"/>
            <a:ext cx="8229600" cy="871208"/>
          </a:xfrm>
        </p:spPr>
        <p:txBody>
          <a:bodyPr>
            <a:normAutofit/>
          </a:bodyPr>
          <a:lstStyle/>
          <a:p>
            <a:pPr eaLnBrk="1" hangingPunct="1">
              <a:defRPr/>
            </a:pPr>
            <a:r>
              <a:rPr lang="de-DE" sz="4000" dirty="0" smtClean="0">
                <a:solidFill>
                  <a:srgbClr val="FFC000"/>
                </a:solidFill>
              </a:rPr>
              <a:t>Die zweite Belagerung Jerusalems</a:t>
            </a:r>
          </a:p>
        </p:txBody>
      </p:sp>
      <p:sp>
        <p:nvSpPr>
          <p:cNvPr id="11" name="Textfeld 10"/>
          <p:cNvSpPr txBox="1"/>
          <p:nvPr/>
        </p:nvSpPr>
        <p:spPr>
          <a:xfrm>
            <a:off x="3779912" y="6165304"/>
            <a:ext cx="524503" cy="246221"/>
          </a:xfrm>
          <a:prstGeom prst="rect">
            <a:avLst/>
          </a:prstGeom>
          <a:noFill/>
        </p:spPr>
        <p:txBody>
          <a:bodyPr wrap="none" rtlCol="0">
            <a:spAutoFit/>
          </a:bodyPr>
          <a:lstStyle/>
          <a:p>
            <a:r>
              <a:rPr lang="de-DE" sz="1000" dirty="0" smtClean="0"/>
              <a:t>NASA</a:t>
            </a:r>
            <a:endParaRPr lang="de-DE" sz="1000" dirty="0"/>
          </a:p>
        </p:txBody>
      </p:sp>
      <p:sp>
        <p:nvSpPr>
          <p:cNvPr id="12" name="Line 9"/>
          <p:cNvSpPr>
            <a:spLocks noChangeShapeType="1"/>
          </p:cNvSpPr>
          <p:nvPr/>
        </p:nvSpPr>
        <p:spPr bwMode="auto">
          <a:xfrm>
            <a:off x="611559" y="3573016"/>
            <a:ext cx="720081" cy="504056"/>
          </a:xfrm>
          <a:prstGeom prst="line">
            <a:avLst/>
          </a:prstGeom>
          <a:noFill/>
          <a:ln w="57150">
            <a:solidFill>
              <a:srgbClr val="FF3300"/>
            </a:solidFill>
            <a:round/>
            <a:headEnd/>
            <a:tailEnd type="triangle" w="med" len="med"/>
          </a:ln>
        </p:spPr>
        <p:txBody>
          <a:bodyPr/>
          <a:lstStyle/>
          <a:p>
            <a:endParaRPr lang="de-DE"/>
          </a:p>
        </p:txBody>
      </p:sp>
      <p:sp>
        <p:nvSpPr>
          <p:cNvPr id="13" name="Inhaltsplatzhalter 5"/>
          <p:cNvSpPr>
            <a:spLocks noGrp="1"/>
          </p:cNvSpPr>
          <p:nvPr>
            <p:ph idx="1"/>
          </p:nvPr>
        </p:nvSpPr>
        <p:spPr>
          <a:xfrm>
            <a:off x="4716017" y="1577470"/>
            <a:ext cx="4032447" cy="5019882"/>
          </a:xfrm>
        </p:spPr>
        <p:txBody>
          <a:bodyPr>
            <a:normAutofit/>
          </a:bodyPr>
          <a:lstStyle/>
          <a:p>
            <a:pPr marL="0" indent="0">
              <a:buNone/>
            </a:pPr>
            <a:r>
              <a:rPr lang="en-US" sz="2400" dirty="0" smtClean="0">
                <a:effectLst>
                  <a:outerShdw blurRad="38100" dist="38100" dir="2700000" algn="tl">
                    <a:srgbClr val="000000">
                      <a:alpha val="43137"/>
                    </a:srgbClr>
                  </a:outerShdw>
                </a:effectLst>
              </a:rPr>
              <a:t>Dan 11,45:</a:t>
            </a:r>
            <a:endParaRPr lang="de-DE" sz="2400" dirty="0" smtClean="0">
              <a:effectLst>
                <a:outerShdw blurRad="38100" dist="38100" dir="2700000" algn="tl">
                  <a:srgbClr val="000000">
                    <a:alpha val="43137"/>
                  </a:srgbClr>
                </a:outerShdw>
              </a:effectLst>
            </a:endParaRPr>
          </a:p>
          <a:p>
            <a:pPr marL="0" indent="0">
              <a:buNone/>
            </a:pPr>
            <a:r>
              <a:rPr lang="de-DE" sz="2400" dirty="0">
                <a:solidFill>
                  <a:srgbClr val="FFFF00"/>
                </a:solidFill>
              </a:rPr>
              <a:t>Und er wird sein </a:t>
            </a:r>
            <a:r>
              <a:rPr lang="de-DE" sz="2400" dirty="0" smtClean="0">
                <a:solidFill>
                  <a:srgbClr val="FFFF00"/>
                </a:solidFill>
              </a:rPr>
              <a:t>Palastzelt </a:t>
            </a:r>
            <a:r>
              <a:rPr lang="de-DE" sz="2400" dirty="0">
                <a:solidFill>
                  <a:srgbClr val="FFFF00"/>
                </a:solidFill>
              </a:rPr>
              <a:t>aufschlagen </a:t>
            </a:r>
            <a:r>
              <a:rPr lang="de-DE" sz="2400" dirty="0">
                <a:solidFill>
                  <a:srgbClr val="66FF33"/>
                </a:solidFill>
              </a:rPr>
              <a:t>zwischen dem Meere und dem </a:t>
            </a:r>
            <a:r>
              <a:rPr lang="de-DE" sz="2400" dirty="0" smtClean="0">
                <a:solidFill>
                  <a:srgbClr val="66FF33"/>
                </a:solidFill>
              </a:rPr>
              <a:t>Berg </a:t>
            </a:r>
            <a:r>
              <a:rPr lang="de-DE" sz="2400" dirty="0">
                <a:solidFill>
                  <a:srgbClr val="66FF33"/>
                </a:solidFill>
              </a:rPr>
              <a:t>der heiligen Zierde</a:t>
            </a:r>
            <a:r>
              <a:rPr lang="de-DE" sz="2400" dirty="0">
                <a:solidFill>
                  <a:srgbClr val="FFFF00"/>
                </a:solidFill>
              </a:rPr>
              <a:t>. Und er wird zu seinem Ende kommen, und niemand wird ihm helfen. </a:t>
            </a:r>
            <a:endParaRPr lang="de-DE" sz="2400" dirty="0">
              <a:solidFill>
                <a:srgbClr val="FFFF00"/>
              </a:solidFill>
              <a:effectLst>
                <a:outerShdw blurRad="38100" dist="38100" dir="2700000" algn="tl">
                  <a:srgbClr val="000000">
                    <a:alpha val="43137"/>
                  </a:srgbClr>
                </a:outerShdw>
              </a:effectLst>
            </a:endParaRPr>
          </a:p>
        </p:txBody>
      </p:sp>
      <p:sp>
        <p:nvSpPr>
          <p:cNvPr id="14" name="Line 9"/>
          <p:cNvSpPr>
            <a:spLocks noChangeShapeType="1"/>
          </p:cNvSpPr>
          <p:nvPr/>
        </p:nvSpPr>
        <p:spPr bwMode="auto">
          <a:xfrm flipH="1" flipV="1">
            <a:off x="1691679" y="4293096"/>
            <a:ext cx="576063" cy="72008"/>
          </a:xfrm>
          <a:prstGeom prst="line">
            <a:avLst/>
          </a:prstGeom>
          <a:noFill/>
          <a:ln w="57150">
            <a:solidFill>
              <a:srgbClr val="FF3300"/>
            </a:solidFill>
            <a:round/>
            <a:headEnd/>
            <a:tailEnd type="triangle" w="med" len="med"/>
          </a:ln>
        </p:spPr>
        <p:txBody>
          <a:bodyPr/>
          <a:lstStyle/>
          <a:p>
            <a:endParaRPr lang="de-DE"/>
          </a:p>
        </p:txBody>
      </p:sp>
      <p:sp>
        <p:nvSpPr>
          <p:cNvPr id="15" name="Oval 13"/>
          <p:cNvSpPr>
            <a:spLocks noChangeArrowheads="1"/>
          </p:cNvSpPr>
          <p:nvPr/>
        </p:nvSpPr>
        <p:spPr bwMode="auto">
          <a:xfrm rot="-4857145">
            <a:off x="1365642" y="3943181"/>
            <a:ext cx="537193" cy="560196"/>
          </a:xfrm>
          <a:prstGeom prst="ellipse">
            <a:avLst/>
          </a:prstGeom>
          <a:noFill/>
          <a:ln w="38100">
            <a:solidFill>
              <a:srgbClr val="FF0000"/>
            </a:solidFill>
            <a:round/>
            <a:headEnd/>
            <a:tailEnd/>
          </a:ln>
          <a:effectLst/>
        </p:spPr>
        <p:txBody>
          <a:bodyPr wrap="none" anchor="ctr"/>
          <a:lstStyle/>
          <a:p>
            <a:endParaRPr lang="de-DE"/>
          </a:p>
        </p:txBody>
      </p:sp>
    </p:spTree>
    <p:extLst>
      <p:ext uri="{BB962C8B-B14F-4D97-AF65-F5344CB8AC3E}">
        <p14:creationId xmlns:p14="http://schemas.microsoft.com/office/powerpoint/2010/main" val="975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MiddleEast"/>
          <p:cNvPicPr>
            <a:picLocks noGrp="1" noChangeAspect="1" noChangeArrowheads="1"/>
          </p:cNvPicPr>
          <p:nvPr>
            <p:ph sz="half" idx="2"/>
          </p:nvPr>
        </p:nvPicPr>
        <p:blipFill>
          <a:blip r:embed="rId3" cstate="print"/>
          <a:srcRect/>
          <a:stretch>
            <a:fillRect/>
          </a:stretch>
        </p:blipFill>
        <p:spPr>
          <a:xfrm>
            <a:off x="611559" y="1577470"/>
            <a:ext cx="3888433" cy="4947873"/>
          </a:xfrm>
          <a:noFill/>
        </p:spPr>
      </p:pic>
      <p:sp>
        <p:nvSpPr>
          <p:cNvPr id="187394" name="Rectangle 2"/>
          <p:cNvSpPr>
            <a:spLocks noGrp="1" noChangeArrowheads="1"/>
          </p:cNvSpPr>
          <p:nvPr>
            <p:ph type="title"/>
          </p:nvPr>
        </p:nvSpPr>
        <p:spPr>
          <a:xfrm>
            <a:off x="457200" y="253536"/>
            <a:ext cx="8229600" cy="871208"/>
          </a:xfrm>
        </p:spPr>
        <p:txBody>
          <a:bodyPr>
            <a:normAutofit/>
          </a:bodyPr>
          <a:lstStyle/>
          <a:p>
            <a:pPr eaLnBrk="1" hangingPunct="1">
              <a:defRPr/>
            </a:pPr>
            <a:r>
              <a:rPr lang="de-DE" sz="4000" dirty="0" smtClean="0">
                <a:solidFill>
                  <a:srgbClr val="FFC000"/>
                </a:solidFill>
              </a:rPr>
              <a:t>Die zweite Belagerung Jerusalems</a:t>
            </a:r>
          </a:p>
        </p:txBody>
      </p:sp>
      <p:sp>
        <p:nvSpPr>
          <p:cNvPr id="11" name="Textfeld 10"/>
          <p:cNvSpPr txBox="1"/>
          <p:nvPr/>
        </p:nvSpPr>
        <p:spPr>
          <a:xfrm>
            <a:off x="3779912" y="6165304"/>
            <a:ext cx="524503" cy="246221"/>
          </a:xfrm>
          <a:prstGeom prst="rect">
            <a:avLst/>
          </a:prstGeom>
          <a:noFill/>
        </p:spPr>
        <p:txBody>
          <a:bodyPr wrap="none" rtlCol="0">
            <a:spAutoFit/>
          </a:bodyPr>
          <a:lstStyle/>
          <a:p>
            <a:r>
              <a:rPr lang="de-DE" sz="1000" dirty="0" smtClean="0"/>
              <a:t>NASA</a:t>
            </a:r>
            <a:endParaRPr lang="de-DE" sz="1000" dirty="0"/>
          </a:p>
        </p:txBody>
      </p:sp>
      <p:sp>
        <p:nvSpPr>
          <p:cNvPr id="13" name="Inhaltsplatzhalter 5"/>
          <p:cNvSpPr>
            <a:spLocks noGrp="1"/>
          </p:cNvSpPr>
          <p:nvPr>
            <p:ph idx="1"/>
          </p:nvPr>
        </p:nvSpPr>
        <p:spPr>
          <a:xfrm>
            <a:off x="4716017" y="1577470"/>
            <a:ext cx="4032447" cy="5019882"/>
          </a:xfrm>
        </p:spPr>
        <p:txBody>
          <a:bodyPr>
            <a:normAutofit/>
          </a:bodyPr>
          <a:lstStyle/>
          <a:p>
            <a:pPr marL="0" indent="0">
              <a:buNone/>
            </a:pPr>
            <a:r>
              <a:rPr lang="en-US" sz="2400" dirty="0" smtClean="0">
                <a:effectLst>
                  <a:outerShdw blurRad="38100" dist="38100" dir="2700000" algn="tl">
                    <a:srgbClr val="000000">
                      <a:alpha val="43137"/>
                    </a:srgbClr>
                  </a:outerShdw>
                </a:effectLst>
              </a:rPr>
              <a:t>Dan 11,45:</a:t>
            </a:r>
            <a:endParaRPr lang="de-DE" sz="2400" dirty="0" smtClean="0">
              <a:effectLst>
                <a:outerShdw blurRad="38100" dist="38100" dir="2700000" algn="tl">
                  <a:srgbClr val="000000">
                    <a:alpha val="43137"/>
                  </a:srgbClr>
                </a:outerShdw>
              </a:effectLst>
            </a:endParaRPr>
          </a:p>
          <a:p>
            <a:pPr marL="0" indent="0">
              <a:buNone/>
            </a:pPr>
            <a:r>
              <a:rPr lang="de-DE" sz="2400" dirty="0">
                <a:solidFill>
                  <a:srgbClr val="FFFF00"/>
                </a:solidFill>
              </a:rPr>
              <a:t>Und er wird sein </a:t>
            </a:r>
            <a:r>
              <a:rPr lang="de-DE" sz="2400" dirty="0" smtClean="0">
                <a:solidFill>
                  <a:srgbClr val="FFFF00"/>
                </a:solidFill>
              </a:rPr>
              <a:t>Palastzelt </a:t>
            </a:r>
            <a:r>
              <a:rPr lang="de-DE" sz="2400" dirty="0">
                <a:solidFill>
                  <a:srgbClr val="FFFF00"/>
                </a:solidFill>
              </a:rPr>
              <a:t>aufschlagen </a:t>
            </a:r>
            <a:r>
              <a:rPr lang="de-DE" sz="2400" dirty="0">
                <a:solidFill>
                  <a:srgbClr val="66FF33"/>
                </a:solidFill>
              </a:rPr>
              <a:t>zwischen dem Meere und dem </a:t>
            </a:r>
            <a:r>
              <a:rPr lang="de-DE" sz="2400" dirty="0" smtClean="0">
                <a:solidFill>
                  <a:srgbClr val="66FF33"/>
                </a:solidFill>
              </a:rPr>
              <a:t>Berg </a:t>
            </a:r>
            <a:r>
              <a:rPr lang="de-DE" sz="2400" dirty="0">
                <a:solidFill>
                  <a:srgbClr val="66FF33"/>
                </a:solidFill>
              </a:rPr>
              <a:t>der heiligen Zierde</a:t>
            </a:r>
            <a:r>
              <a:rPr lang="de-DE" sz="2400" dirty="0">
                <a:solidFill>
                  <a:srgbClr val="FFFF00"/>
                </a:solidFill>
              </a:rPr>
              <a:t>. Und er wird zu seinem Ende kommen, und niemand wird ihm helfen. </a:t>
            </a:r>
            <a:endParaRPr lang="de-DE" sz="2400" dirty="0">
              <a:solidFill>
                <a:srgbClr val="FFFF00"/>
              </a:solidFill>
              <a:effectLst>
                <a:outerShdw blurRad="38100" dist="38100" dir="2700000" algn="tl">
                  <a:srgbClr val="000000">
                    <a:alpha val="43137"/>
                  </a:srgbClr>
                </a:outerShdw>
              </a:effectLst>
            </a:endParaRPr>
          </a:p>
        </p:txBody>
      </p:sp>
      <p:sp>
        <p:nvSpPr>
          <p:cNvPr id="15" name="Oval 13"/>
          <p:cNvSpPr>
            <a:spLocks noChangeArrowheads="1"/>
          </p:cNvSpPr>
          <p:nvPr/>
        </p:nvSpPr>
        <p:spPr bwMode="auto">
          <a:xfrm rot="-4857145">
            <a:off x="1365642" y="3943181"/>
            <a:ext cx="537193" cy="560196"/>
          </a:xfrm>
          <a:prstGeom prst="ellipse">
            <a:avLst/>
          </a:prstGeom>
          <a:noFill/>
          <a:ln w="38100">
            <a:solidFill>
              <a:srgbClr val="FF0000"/>
            </a:solidFill>
            <a:round/>
            <a:headEnd/>
            <a:tailEnd/>
          </a:ln>
          <a:effectLst/>
        </p:spPr>
        <p:txBody>
          <a:bodyPr wrap="none" anchor="ctr"/>
          <a:lstStyle/>
          <a:p>
            <a:endParaRPr lang="de-DE"/>
          </a:p>
        </p:txBody>
      </p:sp>
      <p:sp>
        <p:nvSpPr>
          <p:cNvPr id="9" name="Oval 13"/>
          <p:cNvSpPr>
            <a:spLocks noChangeArrowheads="1"/>
          </p:cNvSpPr>
          <p:nvPr/>
        </p:nvSpPr>
        <p:spPr bwMode="auto">
          <a:xfrm rot="-4857145">
            <a:off x="1423082" y="3089794"/>
            <a:ext cx="537193" cy="560196"/>
          </a:xfrm>
          <a:prstGeom prst="ellipse">
            <a:avLst/>
          </a:prstGeom>
          <a:noFill/>
          <a:ln w="38100">
            <a:solidFill>
              <a:srgbClr val="FF0000"/>
            </a:solidFill>
            <a:round/>
            <a:headEnd/>
            <a:tailEnd/>
          </a:ln>
          <a:effectLst/>
        </p:spPr>
        <p:txBody>
          <a:bodyPr wrap="none" anchor="ctr"/>
          <a:lstStyle/>
          <a:p>
            <a:endParaRPr lang="de-DE"/>
          </a:p>
        </p:txBody>
      </p:sp>
      <p:sp>
        <p:nvSpPr>
          <p:cNvPr id="2" name="Textfeld 1"/>
          <p:cNvSpPr txBox="1"/>
          <p:nvPr/>
        </p:nvSpPr>
        <p:spPr>
          <a:xfrm>
            <a:off x="706085" y="2760937"/>
            <a:ext cx="1218603" cy="307777"/>
          </a:xfrm>
          <a:prstGeom prst="rect">
            <a:avLst/>
          </a:prstGeom>
          <a:noFill/>
        </p:spPr>
        <p:txBody>
          <a:bodyPr wrap="none" rtlCol="0">
            <a:spAutoFit/>
          </a:bodyPr>
          <a:lstStyle/>
          <a:p>
            <a:r>
              <a:rPr lang="de-DE" sz="1400" dirty="0" err="1" smtClean="0"/>
              <a:t>Harmagedon</a:t>
            </a:r>
            <a:endParaRPr lang="de-DE" sz="1400" dirty="0"/>
          </a:p>
        </p:txBody>
      </p:sp>
    </p:spTree>
    <p:extLst>
      <p:ext uri="{BB962C8B-B14F-4D97-AF65-F5344CB8AC3E}">
        <p14:creationId xmlns:p14="http://schemas.microsoft.com/office/powerpoint/2010/main" val="22000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de-DE" dirty="0" smtClean="0">
                <a:solidFill>
                  <a:srgbClr val="FFC000"/>
                </a:solidFill>
              </a:rPr>
              <a:t>Weltkrieg von 1260 Tagen</a:t>
            </a:r>
          </a:p>
        </p:txBody>
      </p:sp>
      <p:sp>
        <p:nvSpPr>
          <p:cNvPr id="262147" name="Text Box 4"/>
          <p:cNvSpPr txBox="1">
            <a:spLocks noChangeArrowheads="1"/>
          </p:cNvSpPr>
          <p:nvPr/>
        </p:nvSpPr>
        <p:spPr bwMode="auto">
          <a:xfrm>
            <a:off x="457200" y="5589240"/>
            <a:ext cx="9318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de-DE" altLang="de-DE" sz="2000" dirty="0" smtClean="0">
                <a:solidFill>
                  <a:srgbClr val="FFFF00"/>
                </a:solidFill>
              </a:rPr>
              <a:t>… </a:t>
            </a:r>
            <a:r>
              <a:rPr lang="de-DE" altLang="de-DE" sz="2000" dirty="0">
                <a:solidFill>
                  <a:srgbClr val="FFFF00"/>
                </a:solidFill>
              </a:rPr>
              <a:t>und wenn jene Tage nicht verkürzt würden, so würde kein </a:t>
            </a:r>
          </a:p>
          <a:p>
            <a:pPr eaLnBrk="1" hangingPunct="1">
              <a:spcBef>
                <a:spcPct val="0"/>
              </a:spcBef>
              <a:buClrTx/>
              <a:buSzTx/>
              <a:buFontTx/>
              <a:buNone/>
            </a:pPr>
            <a:r>
              <a:rPr lang="de-DE" altLang="de-DE" sz="2000" dirty="0">
                <a:solidFill>
                  <a:srgbClr val="FFFF00"/>
                </a:solidFill>
              </a:rPr>
              <a:t>Mensch überleben; </a:t>
            </a:r>
            <a:r>
              <a:rPr lang="de-DE" altLang="de-DE" sz="2000" dirty="0" smtClean="0">
                <a:solidFill>
                  <a:srgbClr val="FFFF00"/>
                </a:solidFill>
              </a:rPr>
              <a:t>… </a:t>
            </a:r>
            <a:r>
              <a:rPr lang="de-DE" altLang="de-DE" sz="2000" dirty="0">
                <a:solidFill>
                  <a:srgbClr val="FFFF00"/>
                </a:solidFill>
              </a:rPr>
              <a:t>(Mat 24,22)</a:t>
            </a:r>
          </a:p>
        </p:txBody>
      </p:sp>
      <p:pic>
        <p:nvPicPr>
          <p:cNvPr id="262148" name="Picture 5" descr="http://upload.wikimedia.org/wikipedia/commons/e/ef/RIAN_archive_44732_Soviet_soldiers_attack_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28775"/>
            <a:ext cx="75263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9" name="Textfeld 6"/>
          <p:cNvSpPr txBox="1">
            <a:spLocks noChangeArrowheads="1"/>
          </p:cNvSpPr>
          <p:nvPr/>
        </p:nvSpPr>
        <p:spPr bwMode="auto">
          <a:xfrm>
            <a:off x="6227763" y="5229225"/>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a:t>RIAN archive CC-BY-SA 3.0</a:t>
            </a:r>
          </a:p>
        </p:txBody>
      </p:sp>
    </p:spTree>
    <p:extLst>
      <p:ext uri="{BB962C8B-B14F-4D97-AF65-F5344CB8AC3E}">
        <p14:creationId xmlns:p14="http://schemas.microsoft.com/office/powerpoint/2010/main" val="1164543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114300"/>
            <a:ext cx="8229600" cy="1417638"/>
          </a:xfrm>
        </p:spPr>
        <p:txBody>
          <a:bodyPr/>
          <a:lstStyle/>
          <a:p>
            <a:pPr eaLnBrk="1" hangingPunct="1">
              <a:defRPr/>
            </a:pPr>
            <a:r>
              <a:rPr lang="de-DE" sz="4000" dirty="0" smtClean="0">
                <a:solidFill>
                  <a:srgbClr val="FFC000"/>
                </a:solidFill>
              </a:rPr>
              <a:t>Jerusalem im Zentrum </a:t>
            </a:r>
            <a:br>
              <a:rPr lang="de-DE" sz="4000" dirty="0" smtClean="0">
                <a:solidFill>
                  <a:srgbClr val="FFC000"/>
                </a:solidFill>
              </a:rPr>
            </a:br>
            <a:r>
              <a:rPr lang="de-DE" sz="4000" dirty="0" smtClean="0">
                <a:solidFill>
                  <a:srgbClr val="FFC000"/>
                </a:solidFill>
              </a:rPr>
              <a:t>der Katastrophe</a:t>
            </a:r>
          </a:p>
        </p:txBody>
      </p:sp>
      <p:sp>
        <p:nvSpPr>
          <p:cNvPr id="264195" name="Text Box 4"/>
          <p:cNvSpPr txBox="1">
            <a:spLocks noChangeArrowheads="1"/>
          </p:cNvSpPr>
          <p:nvPr/>
        </p:nvSpPr>
        <p:spPr bwMode="auto">
          <a:xfrm>
            <a:off x="899593" y="4868863"/>
            <a:ext cx="1031609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de-DE" altLang="de-DE" sz="2000" dirty="0" smtClean="0">
                <a:solidFill>
                  <a:srgbClr val="FFFF00"/>
                </a:solidFill>
                <a:effectLst>
                  <a:outerShdw blurRad="38100" dist="38100" dir="2700000" algn="tl">
                    <a:srgbClr val="000000">
                      <a:alpha val="43137"/>
                    </a:srgbClr>
                  </a:outerShdw>
                </a:effectLst>
              </a:rPr>
              <a:t>Siehe</a:t>
            </a:r>
            <a:r>
              <a:rPr lang="de-DE" altLang="de-DE" sz="2000" dirty="0">
                <a:solidFill>
                  <a:srgbClr val="FFFF00"/>
                </a:solidFill>
                <a:effectLst>
                  <a:outerShdw blurRad="38100" dist="38100" dir="2700000" algn="tl">
                    <a:srgbClr val="000000">
                      <a:alpha val="43137"/>
                    </a:srgbClr>
                  </a:outerShdw>
                </a:effectLst>
              </a:rPr>
              <a:t>, ich mache Jerusalem</a:t>
            </a:r>
          </a:p>
          <a:p>
            <a:pPr eaLnBrk="1" hangingPunct="1">
              <a:spcBef>
                <a:spcPct val="0"/>
              </a:spcBef>
              <a:buClrTx/>
              <a:buSzTx/>
              <a:buFontTx/>
              <a:buNone/>
            </a:pPr>
            <a:r>
              <a:rPr lang="de-DE" altLang="de-DE" sz="2000" dirty="0">
                <a:solidFill>
                  <a:srgbClr val="FFFF00"/>
                </a:solidFill>
                <a:effectLst>
                  <a:outerShdw blurRad="38100" dist="38100" dir="2700000" algn="tl">
                    <a:srgbClr val="000000">
                      <a:alpha val="43137"/>
                    </a:srgbClr>
                  </a:outerShdw>
                </a:effectLst>
              </a:rPr>
              <a:t>zu einer </a:t>
            </a:r>
            <a:r>
              <a:rPr lang="de-DE" altLang="de-DE" sz="2000" dirty="0">
                <a:solidFill>
                  <a:srgbClr val="66FF33"/>
                </a:solidFill>
                <a:effectLst>
                  <a:outerShdw blurRad="38100" dist="38100" dir="2700000" algn="tl">
                    <a:srgbClr val="000000">
                      <a:alpha val="43137"/>
                    </a:srgbClr>
                  </a:outerShdw>
                </a:effectLst>
              </a:rPr>
              <a:t>Taumelschale </a:t>
            </a:r>
          </a:p>
          <a:p>
            <a:pPr eaLnBrk="1" hangingPunct="1">
              <a:spcBef>
                <a:spcPct val="0"/>
              </a:spcBef>
              <a:buClrTx/>
              <a:buSzTx/>
              <a:buFontTx/>
              <a:buNone/>
            </a:pPr>
            <a:r>
              <a:rPr lang="de-DE" altLang="de-DE" sz="2000" dirty="0">
                <a:solidFill>
                  <a:srgbClr val="FFFF00"/>
                </a:solidFill>
                <a:effectLst>
                  <a:outerShdw blurRad="38100" dist="38100" dir="2700000" algn="tl">
                    <a:srgbClr val="000000">
                      <a:alpha val="43137"/>
                    </a:srgbClr>
                  </a:outerShdw>
                </a:effectLst>
              </a:rPr>
              <a:t>für alle Völker ringsum </a:t>
            </a:r>
            <a:r>
              <a:rPr lang="de-DE" altLang="de-DE" sz="2000" dirty="0" smtClean="0">
                <a:solidFill>
                  <a:srgbClr val="FFFF00"/>
                </a:solidFill>
                <a:effectLst>
                  <a:outerShdw blurRad="38100" dist="38100" dir="2700000" algn="tl">
                    <a:srgbClr val="000000">
                      <a:alpha val="43137"/>
                    </a:srgbClr>
                  </a:outerShdw>
                </a:effectLst>
              </a:rPr>
              <a:t>… </a:t>
            </a:r>
            <a:endParaRPr lang="de-DE" altLang="de-DE" sz="2000" dirty="0">
              <a:solidFill>
                <a:srgbClr val="FFFF00"/>
              </a:solidFill>
              <a:effectLst>
                <a:outerShdw blurRad="38100" dist="38100" dir="2700000" algn="tl">
                  <a:srgbClr val="000000">
                    <a:alpha val="43137"/>
                  </a:srgbClr>
                </a:outerShdw>
              </a:effectLst>
            </a:endParaRPr>
          </a:p>
          <a:p>
            <a:pPr eaLnBrk="1" hangingPunct="1">
              <a:spcBef>
                <a:spcPct val="0"/>
              </a:spcBef>
              <a:buClrTx/>
              <a:buSzTx/>
              <a:buFontTx/>
              <a:buNone/>
            </a:pPr>
            <a:r>
              <a:rPr lang="de-DE" altLang="de-DE" sz="2000" dirty="0">
                <a:solidFill>
                  <a:srgbClr val="FFFF00"/>
                </a:solidFill>
                <a:effectLst>
                  <a:outerShdw blurRad="38100" dist="38100" dir="2700000" algn="tl">
                    <a:srgbClr val="000000">
                      <a:alpha val="43137"/>
                    </a:srgbClr>
                  </a:outerShdw>
                </a:effectLst>
              </a:rPr>
              <a:t>(</a:t>
            </a:r>
            <a:r>
              <a:rPr lang="de-DE" altLang="de-DE" sz="2000" dirty="0" err="1">
                <a:solidFill>
                  <a:srgbClr val="FFFF00"/>
                </a:solidFill>
                <a:effectLst>
                  <a:outerShdw blurRad="38100" dist="38100" dir="2700000" algn="tl">
                    <a:srgbClr val="000000">
                      <a:alpha val="43137"/>
                    </a:srgbClr>
                  </a:outerShdw>
                </a:effectLst>
              </a:rPr>
              <a:t>Sach</a:t>
            </a:r>
            <a:r>
              <a:rPr lang="de-DE" altLang="de-DE" sz="2000" dirty="0">
                <a:solidFill>
                  <a:srgbClr val="FFFF00"/>
                </a:solidFill>
                <a:effectLst>
                  <a:outerShdw blurRad="38100" dist="38100" dir="2700000" algn="tl">
                    <a:srgbClr val="000000">
                      <a:alpha val="43137"/>
                    </a:srgbClr>
                  </a:outerShdw>
                </a:effectLst>
              </a:rPr>
              <a:t> 12,2)</a:t>
            </a:r>
          </a:p>
        </p:txBody>
      </p:sp>
      <p:pic>
        <p:nvPicPr>
          <p:cNvPr id="264196" name="Picture 6" descr="http://upload.wikimedia.org/wikipedia/commons/thumb/0/02/Jerusalem_BW_1.JPG/1920px-Jerusalem_BW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2625"/>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7" name="Textfeld 2"/>
          <p:cNvSpPr txBox="1">
            <a:spLocks noChangeArrowheads="1"/>
          </p:cNvSpPr>
          <p:nvPr/>
        </p:nvSpPr>
        <p:spPr bwMode="auto">
          <a:xfrm>
            <a:off x="8604448" y="4519613"/>
            <a:ext cx="37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FB</a:t>
            </a:r>
          </a:p>
        </p:txBody>
      </p:sp>
      <p:sp>
        <p:nvSpPr>
          <p:cNvPr id="6" name="Oval 13"/>
          <p:cNvSpPr>
            <a:spLocks noChangeArrowheads="1"/>
          </p:cNvSpPr>
          <p:nvPr/>
        </p:nvSpPr>
        <p:spPr bwMode="auto">
          <a:xfrm rot="-4857145">
            <a:off x="3096420" y="-1207025"/>
            <a:ext cx="3043595" cy="8964612"/>
          </a:xfrm>
          <a:prstGeom prst="ellipse">
            <a:avLst/>
          </a:prstGeom>
          <a:noFill/>
          <a:ln w="38100">
            <a:solidFill>
              <a:srgbClr val="FF0000"/>
            </a:solidFill>
            <a:round/>
            <a:headEnd/>
            <a:tailEnd/>
          </a:ln>
          <a:effectLst/>
        </p:spPr>
        <p:txBody>
          <a:bodyPr wrap="none" anchor="ctr"/>
          <a:lstStyle/>
          <a:p>
            <a:endParaRPr lang="de-DE"/>
          </a:p>
        </p:txBody>
      </p:sp>
    </p:spTree>
    <p:extLst>
      <p:ext uri="{BB962C8B-B14F-4D97-AF65-F5344CB8AC3E}">
        <p14:creationId xmlns:p14="http://schemas.microsoft.com/office/powerpoint/2010/main" val="924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115888"/>
            <a:ext cx="8229600" cy="1081087"/>
          </a:xfrm>
        </p:spPr>
        <p:txBody>
          <a:bodyPr/>
          <a:lstStyle/>
          <a:p>
            <a:pPr eaLnBrk="1" hangingPunct="1">
              <a:defRPr/>
            </a:pPr>
            <a:r>
              <a:rPr lang="de-DE" dirty="0" smtClean="0">
                <a:solidFill>
                  <a:srgbClr val="FFC000"/>
                </a:solidFill>
              </a:rPr>
              <a:t>Katastrophe für Israel</a:t>
            </a:r>
          </a:p>
        </p:txBody>
      </p:sp>
      <p:sp>
        <p:nvSpPr>
          <p:cNvPr id="197637" name="Rectangle 5"/>
          <p:cNvSpPr>
            <a:spLocks noGrp="1" noChangeArrowheads="1"/>
          </p:cNvSpPr>
          <p:nvPr>
            <p:ph type="body" sz="half" idx="2"/>
          </p:nvPr>
        </p:nvSpPr>
        <p:spPr>
          <a:xfrm>
            <a:off x="3995738" y="1484784"/>
            <a:ext cx="5040758" cy="6048375"/>
          </a:xfrm>
        </p:spPr>
        <p:txBody>
          <a:bodyPr/>
          <a:lstStyle/>
          <a:p>
            <a:pPr eaLnBrk="1" hangingPunct="1">
              <a:lnSpc>
                <a:spcPct val="90000"/>
              </a:lnSpc>
              <a:buFont typeface="Wingdings" pitchFamily="2" charset="2"/>
              <a:buNone/>
              <a:defRPr/>
            </a:pPr>
            <a:r>
              <a:rPr lang="fr-FR" sz="2300" dirty="0" smtClean="0">
                <a:solidFill>
                  <a:srgbClr val="FFCC00"/>
                </a:solidFill>
                <a:effectLst/>
              </a:rPr>
              <a:t>    </a:t>
            </a:r>
            <a:r>
              <a:rPr lang="de-DE" sz="2300" dirty="0" smtClean="0">
                <a:solidFill>
                  <a:srgbClr val="FFFF00"/>
                </a:solidFill>
                <a:effectLst>
                  <a:outerShdw blurRad="38100" dist="38100" dir="2700000" algn="tl">
                    <a:srgbClr val="000000">
                      <a:alpha val="43137"/>
                    </a:srgbClr>
                  </a:outerShdw>
                </a:effectLst>
              </a:rPr>
              <a:t>Und es wird geschehen im ganzen Land, spricht der HERR: </a:t>
            </a:r>
            <a:r>
              <a:rPr lang="de-DE" sz="2300" dirty="0" smtClean="0">
                <a:solidFill>
                  <a:srgbClr val="66FF33"/>
                </a:solidFill>
                <a:effectLst>
                  <a:outerShdw blurRad="38100" dist="38100" dir="2700000" algn="tl">
                    <a:srgbClr val="000000">
                      <a:alpha val="43137"/>
                    </a:srgbClr>
                  </a:outerShdw>
                </a:effectLst>
              </a:rPr>
              <a:t>Zwei Teile </a:t>
            </a:r>
            <a:r>
              <a:rPr lang="de-DE" sz="2300" dirty="0" smtClean="0">
                <a:solidFill>
                  <a:srgbClr val="FFFF00"/>
                </a:solidFill>
                <a:effectLst>
                  <a:outerShdw blurRad="38100" dist="38100" dir="2700000" algn="tl">
                    <a:srgbClr val="000000">
                      <a:alpha val="43137"/>
                    </a:srgbClr>
                  </a:outerShdw>
                </a:effectLst>
              </a:rPr>
              <a:t>davon werden </a:t>
            </a:r>
            <a:r>
              <a:rPr lang="de-DE" sz="2300" dirty="0" smtClean="0">
                <a:solidFill>
                  <a:srgbClr val="66FF33"/>
                </a:solidFill>
                <a:effectLst>
                  <a:outerShdw blurRad="38100" dist="38100" dir="2700000" algn="tl">
                    <a:srgbClr val="000000">
                      <a:alpha val="43137"/>
                    </a:srgbClr>
                  </a:outerShdw>
                </a:effectLst>
              </a:rPr>
              <a:t>ausgerottet</a:t>
            </a:r>
            <a:r>
              <a:rPr lang="de-DE" sz="2300" dirty="0" smtClean="0">
                <a:solidFill>
                  <a:srgbClr val="FFFF00"/>
                </a:solidFill>
                <a:effectLst>
                  <a:outerShdw blurRad="38100" dist="38100" dir="2700000" algn="tl">
                    <a:srgbClr val="000000">
                      <a:alpha val="43137"/>
                    </a:srgbClr>
                  </a:outerShdw>
                </a:effectLst>
              </a:rPr>
              <a:t> werden und verscheiden, aber </a:t>
            </a:r>
            <a:r>
              <a:rPr lang="de-DE" sz="2300" dirty="0" smtClean="0">
                <a:solidFill>
                  <a:srgbClr val="66FF33"/>
                </a:solidFill>
                <a:effectLst>
                  <a:outerShdw blurRad="38100" dist="38100" dir="2700000" algn="tl">
                    <a:srgbClr val="000000">
                      <a:alpha val="43137"/>
                    </a:srgbClr>
                  </a:outerShdw>
                </a:effectLst>
              </a:rPr>
              <a:t>der dritte Teil davon wird übrig bleiben</a:t>
            </a:r>
            <a:r>
              <a:rPr lang="de-DE" sz="2300" dirty="0" smtClean="0">
                <a:solidFill>
                  <a:srgbClr val="FFFF00"/>
                </a:solidFill>
                <a:effectLst>
                  <a:outerShdw blurRad="38100" dist="38100" dir="2700000" algn="tl">
                    <a:srgbClr val="000000">
                      <a:alpha val="43137"/>
                    </a:srgbClr>
                  </a:outerShdw>
                </a:effectLst>
              </a:rPr>
              <a:t>. Und ich werde den dritten Teil ins Feuer bringen, und ich werde sie läutern, wie man das Silber läutert, und sie prüfen, wie man das Gold prüft. Es wird meinen Namen anrufen, und ich werde ihm antworten; ich werde sagen: </a:t>
            </a:r>
            <a:r>
              <a:rPr lang="de-DE" sz="2300" dirty="0" smtClean="0">
                <a:solidFill>
                  <a:srgbClr val="66FF33"/>
                </a:solidFill>
                <a:effectLst>
                  <a:outerShdw blurRad="38100" dist="38100" dir="2700000" algn="tl">
                    <a:srgbClr val="000000">
                      <a:alpha val="43137"/>
                    </a:srgbClr>
                  </a:outerShdw>
                </a:effectLst>
              </a:rPr>
              <a:t>Es ist mein Volk</a:t>
            </a:r>
            <a:r>
              <a:rPr lang="de-DE" sz="2300" dirty="0" smtClean="0">
                <a:solidFill>
                  <a:srgbClr val="FFFF00"/>
                </a:solidFill>
                <a:effectLst>
                  <a:outerShdw blurRad="38100" dist="38100" dir="2700000" algn="tl">
                    <a:srgbClr val="000000">
                      <a:alpha val="43137"/>
                    </a:srgbClr>
                  </a:outerShdw>
                </a:effectLst>
              </a:rPr>
              <a:t>; und es wird sagen: </a:t>
            </a:r>
            <a:r>
              <a:rPr lang="de-DE" sz="2300" dirty="0" smtClean="0">
                <a:solidFill>
                  <a:srgbClr val="66FF33"/>
                </a:solidFill>
                <a:effectLst>
                  <a:outerShdw blurRad="38100" dist="38100" dir="2700000" algn="tl">
                    <a:srgbClr val="000000">
                      <a:alpha val="43137"/>
                    </a:srgbClr>
                  </a:outerShdw>
                </a:effectLst>
              </a:rPr>
              <a:t>Der HERR ist mein Gott</a:t>
            </a:r>
            <a:r>
              <a:rPr lang="de-DE" sz="2300" dirty="0" smtClean="0">
                <a:solidFill>
                  <a:srgbClr val="FFFF00"/>
                </a:solidFill>
                <a:effectLst>
                  <a:outerShdw blurRad="38100" dist="38100" dir="2700000" algn="tl">
                    <a:srgbClr val="000000">
                      <a:alpha val="43137"/>
                    </a:srgbClr>
                  </a:outerShdw>
                </a:effectLst>
              </a:rPr>
              <a:t>. (</a:t>
            </a:r>
            <a:r>
              <a:rPr lang="de-DE" sz="2300" dirty="0" err="1" smtClean="0">
                <a:solidFill>
                  <a:srgbClr val="FFFF00"/>
                </a:solidFill>
                <a:effectLst>
                  <a:outerShdw blurRad="38100" dist="38100" dir="2700000" algn="tl">
                    <a:srgbClr val="000000">
                      <a:alpha val="43137"/>
                    </a:srgbClr>
                  </a:outerShdw>
                </a:effectLst>
              </a:rPr>
              <a:t>Sach</a:t>
            </a:r>
            <a:r>
              <a:rPr lang="de-DE" sz="2300" dirty="0" smtClean="0">
                <a:solidFill>
                  <a:srgbClr val="FFFF00"/>
                </a:solidFill>
                <a:effectLst>
                  <a:outerShdw blurRad="38100" dist="38100" dir="2700000" algn="tl">
                    <a:srgbClr val="000000">
                      <a:alpha val="43137"/>
                    </a:srgbClr>
                  </a:outerShdw>
                </a:effectLst>
              </a:rPr>
              <a:t> 13,8-9)</a:t>
            </a:r>
          </a:p>
          <a:p>
            <a:pPr eaLnBrk="1" hangingPunct="1">
              <a:lnSpc>
                <a:spcPct val="90000"/>
              </a:lnSpc>
              <a:defRPr/>
            </a:pPr>
            <a:endParaRPr lang="de-DE" sz="2400" dirty="0" smtClean="0">
              <a:solidFill>
                <a:srgbClr val="FFFF00"/>
              </a:solidFill>
              <a:effectLst/>
            </a:endParaRPr>
          </a:p>
          <a:p>
            <a:pPr eaLnBrk="1" hangingPunct="1">
              <a:lnSpc>
                <a:spcPct val="90000"/>
              </a:lnSpc>
              <a:defRPr/>
            </a:pPr>
            <a:endParaRPr lang="fr-FR" sz="2400" dirty="0" smtClean="0">
              <a:solidFill>
                <a:srgbClr val="FFFF00"/>
              </a:solidFill>
              <a:effectLst/>
            </a:endParaRPr>
          </a:p>
          <a:p>
            <a:pPr eaLnBrk="1" hangingPunct="1">
              <a:lnSpc>
                <a:spcPct val="90000"/>
              </a:lnSpc>
              <a:defRPr/>
            </a:pPr>
            <a:endParaRPr lang="fr-FR" sz="1400" dirty="0" smtClean="0">
              <a:effectLst/>
            </a:endParaRPr>
          </a:p>
          <a:p>
            <a:pPr eaLnBrk="1" hangingPunct="1">
              <a:lnSpc>
                <a:spcPct val="90000"/>
              </a:lnSpc>
              <a:defRPr/>
            </a:pPr>
            <a:endParaRPr lang="fr-FR" sz="1400" dirty="0" smtClean="0">
              <a:effectLst/>
            </a:endParaRPr>
          </a:p>
          <a:p>
            <a:pPr eaLnBrk="1" hangingPunct="1">
              <a:lnSpc>
                <a:spcPct val="90000"/>
              </a:lnSpc>
              <a:defRPr/>
            </a:pPr>
            <a:endParaRPr lang="fr-FR" sz="1400" dirty="0" smtClean="0"/>
          </a:p>
        </p:txBody>
      </p:sp>
      <p:pic>
        <p:nvPicPr>
          <p:cNvPr id="6" name="Picture 14" descr="Image:Near east lrg.jpg">
            <a:hlinkClick r:id="rId3"/>
          </p:cNvPr>
          <p:cNvPicPr>
            <a:picLocks noGrp="1" noChangeAspect="1" noChangeArrowheads="1"/>
          </p:cNvPicPr>
          <p:nvPr>
            <p:ph sz="quarter" idx="2"/>
          </p:nvPr>
        </p:nvPicPr>
        <p:blipFill>
          <a:blip r:embed="rId4" cstate="print"/>
          <a:srcRect/>
          <a:stretch>
            <a:fillRect/>
          </a:stretch>
        </p:blipFill>
        <p:spPr>
          <a:xfrm>
            <a:off x="467543" y="1268760"/>
            <a:ext cx="3673843" cy="4896544"/>
          </a:xfrm>
        </p:spPr>
      </p:pic>
      <p:sp>
        <p:nvSpPr>
          <p:cNvPr id="9" name="Textfeld 8"/>
          <p:cNvSpPr txBox="1"/>
          <p:nvPr/>
        </p:nvSpPr>
        <p:spPr>
          <a:xfrm>
            <a:off x="3419872" y="5805264"/>
            <a:ext cx="524503" cy="246221"/>
          </a:xfrm>
          <a:prstGeom prst="rect">
            <a:avLst/>
          </a:prstGeom>
          <a:noFill/>
        </p:spPr>
        <p:txBody>
          <a:bodyPr wrap="none" rtlCol="0">
            <a:spAutoFit/>
          </a:bodyPr>
          <a:lstStyle/>
          <a:p>
            <a:r>
              <a:rPr lang="de-DE" sz="1000" dirty="0" smtClean="0"/>
              <a:t>NASA</a:t>
            </a:r>
            <a:endParaRPr lang="de-DE" sz="1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67544" y="188640"/>
            <a:ext cx="8229600" cy="1143000"/>
          </a:xfrm>
        </p:spPr>
        <p:txBody>
          <a:bodyPr/>
          <a:lstStyle/>
          <a:p>
            <a:pPr eaLnBrk="1" hangingPunct="1">
              <a:defRPr/>
            </a:pPr>
            <a:r>
              <a:rPr lang="de-DE" dirty="0" smtClean="0">
                <a:solidFill>
                  <a:srgbClr val="FFC000"/>
                </a:solidFill>
              </a:rPr>
              <a:t>Die Wiederkunft Christi</a:t>
            </a:r>
          </a:p>
        </p:txBody>
      </p:sp>
      <p:pic>
        <p:nvPicPr>
          <p:cNvPr id="152579" name="Picture 3"/>
          <p:cNvPicPr>
            <a:picLocks noGrp="1" noChangeAspect="1" noChangeArrowheads="1"/>
          </p:cNvPicPr>
          <p:nvPr>
            <p:ph type="body" idx="1"/>
          </p:nvPr>
        </p:nvPicPr>
        <p:blipFill>
          <a:blip r:embed="rId3" cstate="print"/>
          <a:srcRect/>
          <a:stretch>
            <a:fillRect/>
          </a:stretch>
        </p:blipFill>
        <p:spPr>
          <a:xfrm>
            <a:off x="395288" y="1268413"/>
            <a:ext cx="8229600" cy="4530725"/>
          </a:xfrm>
        </p:spPr>
      </p:pic>
      <p:sp>
        <p:nvSpPr>
          <p:cNvPr id="191492" name="Text Box 4"/>
          <p:cNvSpPr txBox="1">
            <a:spLocks noChangeArrowheads="1"/>
          </p:cNvSpPr>
          <p:nvPr/>
        </p:nvSpPr>
        <p:spPr bwMode="auto">
          <a:xfrm>
            <a:off x="323850" y="5819775"/>
            <a:ext cx="10426700" cy="923330"/>
          </a:xfrm>
          <a:prstGeom prst="rect">
            <a:avLst/>
          </a:prstGeom>
          <a:noFill/>
          <a:ln w="9525">
            <a:noFill/>
            <a:miter lim="800000"/>
            <a:headEnd/>
            <a:tailEnd/>
          </a:ln>
          <a:effectLst/>
        </p:spPr>
        <p:txBody>
          <a:bodyPr>
            <a:spAutoFit/>
          </a:bodyPr>
          <a:lstStyle/>
          <a:p>
            <a:pPr algn="l">
              <a:defRPr/>
            </a:pPr>
            <a:r>
              <a:rPr lang="de-DE" sz="1800" dirty="0" err="1" smtClean="0">
                <a:effectLst>
                  <a:outerShdw blurRad="38100" dist="38100" dir="2700000" algn="tl">
                    <a:srgbClr val="000000">
                      <a:alpha val="43137"/>
                    </a:srgbClr>
                  </a:outerShdw>
                </a:effectLst>
              </a:rPr>
              <a:t>Sach</a:t>
            </a:r>
            <a:r>
              <a:rPr lang="de-DE" sz="1800" dirty="0" smtClean="0">
                <a:effectLst>
                  <a:outerShdw blurRad="38100" dist="38100" dir="2700000" algn="tl">
                    <a:srgbClr val="000000">
                      <a:alpha val="43137"/>
                    </a:srgbClr>
                  </a:outerShdw>
                </a:effectLst>
              </a:rPr>
              <a:t> 14,3-4: </a:t>
            </a:r>
            <a:r>
              <a:rPr lang="de-DE" sz="1800" dirty="0" smtClean="0">
                <a:solidFill>
                  <a:srgbClr val="FFFF00"/>
                </a:solidFill>
                <a:effectLst>
                  <a:outerShdw blurRad="38100" dist="38100" dir="2700000" algn="tl">
                    <a:srgbClr val="000000">
                      <a:alpha val="43137"/>
                    </a:srgbClr>
                  </a:outerShdw>
                </a:effectLst>
              </a:rPr>
              <a:t>Und </a:t>
            </a:r>
            <a:r>
              <a:rPr lang="de-DE" sz="1800" dirty="0">
                <a:solidFill>
                  <a:srgbClr val="FFFF00"/>
                </a:solidFill>
                <a:effectLst>
                  <a:outerShdw blurRad="38100" dist="38100" dir="2700000" algn="tl">
                    <a:srgbClr val="000000">
                      <a:alpha val="43137"/>
                    </a:srgbClr>
                  </a:outerShdw>
                </a:effectLst>
              </a:rPr>
              <a:t>der HERR wird ausziehen und </a:t>
            </a:r>
            <a:r>
              <a:rPr lang="de-DE" dirty="0" smtClean="0">
                <a:solidFill>
                  <a:srgbClr val="FFFF00"/>
                </a:solidFill>
                <a:effectLst>
                  <a:outerShdw blurRad="38100" dist="38100" dir="2700000" algn="tl">
                    <a:srgbClr val="000000">
                      <a:alpha val="43137"/>
                    </a:srgbClr>
                  </a:outerShdw>
                </a:effectLst>
              </a:rPr>
              <a:t>gegen</a:t>
            </a:r>
            <a:r>
              <a:rPr lang="de-DE" sz="1800" dirty="0" smtClean="0">
                <a:solidFill>
                  <a:srgbClr val="FFFF00"/>
                </a:solidFill>
                <a:effectLst>
                  <a:outerShdw blurRad="38100" dist="38100" dir="2700000" algn="tl">
                    <a:srgbClr val="000000">
                      <a:alpha val="43137"/>
                    </a:srgbClr>
                  </a:outerShdw>
                </a:effectLst>
              </a:rPr>
              <a:t> </a:t>
            </a:r>
            <a:r>
              <a:rPr lang="de-DE" sz="1800" dirty="0">
                <a:solidFill>
                  <a:srgbClr val="FFFF00"/>
                </a:solidFill>
                <a:effectLst>
                  <a:outerShdw blurRad="38100" dist="38100" dir="2700000" algn="tl">
                    <a:srgbClr val="000000">
                      <a:alpha val="43137"/>
                    </a:srgbClr>
                  </a:outerShdw>
                </a:effectLst>
              </a:rPr>
              <a:t>jene Nationen streiten</a:t>
            </a:r>
            <a:r>
              <a:rPr lang="de-DE" sz="1800" dirty="0" smtClean="0">
                <a:solidFill>
                  <a:srgbClr val="FFFF00"/>
                </a:solidFill>
                <a:effectLst>
                  <a:outerShdw blurRad="38100" dist="38100" dir="2700000" algn="tl">
                    <a:srgbClr val="000000">
                      <a:alpha val="43137"/>
                    </a:srgbClr>
                  </a:outerShdw>
                </a:effectLst>
              </a:rPr>
              <a:t>,</a:t>
            </a:r>
          </a:p>
          <a:p>
            <a:pPr algn="l">
              <a:defRPr/>
            </a:pPr>
            <a:r>
              <a:rPr lang="de-DE" sz="1800" dirty="0" smtClean="0">
                <a:solidFill>
                  <a:srgbClr val="FFFF00"/>
                </a:solidFill>
                <a:effectLst>
                  <a:outerShdw blurRad="38100" dist="38100" dir="2700000" algn="tl">
                    <a:srgbClr val="000000">
                      <a:alpha val="43137"/>
                    </a:srgbClr>
                  </a:outerShdw>
                </a:effectLst>
              </a:rPr>
              <a:t> </a:t>
            </a:r>
            <a:r>
              <a:rPr lang="de-DE" sz="1800" dirty="0">
                <a:solidFill>
                  <a:srgbClr val="FFFF00"/>
                </a:solidFill>
                <a:effectLst>
                  <a:outerShdw blurRad="38100" dist="38100" dir="2700000" algn="tl">
                    <a:srgbClr val="000000">
                      <a:alpha val="43137"/>
                    </a:srgbClr>
                  </a:outerShdw>
                </a:effectLst>
              </a:rPr>
              <a:t>… Und </a:t>
            </a:r>
            <a:r>
              <a:rPr lang="de-DE" sz="1800" dirty="0" smtClean="0">
                <a:solidFill>
                  <a:srgbClr val="FFFF00"/>
                </a:solidFill>
                <a:effectLst>
                  <a:outerShdw blurRad="38100" dist="38100" dir="2700000" algn="tl">
                    <a:srgbClr val="000000">
                      <a:alpha val="43137"/>
                    </a:srgbClr>
                  </a:outerShdw>
                </a:effectLst>
              </a:rPr>
              <a:t>seine </a:t>
            </a:r>
            <a:r>
              <a:rPr lang="de-DE" sz="1800" dirty="0" err="1">
                <a:solidFill>
                  <a:srgbClr val="FFFF00"/>
                </a:solidFill>
                <a:effectLst>
                  <a:outerShdw blurRad="38100" dist="38100" dir="2700000" algn="tl">
                    <a:srgbClr val="000000">
                      <a:alpha val="43137"/>
                    </a:srgbClr>
                  </a:outerShdw>
                </a:effectLst>
              </a:rPr>
              <a:t>Füsse</a:t>
            </a:r>
            <a:r>
              <a:rPr lang="de-DE" sz="1800" dirty="0">
                <a:solidFill>
                  <a:srgbClr val="FFFF00"/>
                </a:solidFill>
                <a:effectLst>
                  <a:outerShdw blurRad="38100" dist="38100" dir="2700000" algn="tl">
                    <a:srgbClr val="000000">
                      <a:alpha val="43137"/>
                    </a:srgbClr>
                  </a:outerShdw>
                </a:effectLst>
              </a:rPr>
              <a:t> werden an jenem </a:t>
            </a:r>
            <a:r>
              <a:rPr lang="de-DE" sz="1800" dirty="0" smtClean="0">
                <a:solidFill>
                  <a:srgbClr val="FFFF00"/>
                </a:solidFill>
                <a:effectLst>
                  <a:outerShdw blurRad="38100" dist="38100" dir="2700000" algn="tl">
                    <a:srgbClr val="000000">
                      <a:alpha val="43137"/>
                    </a:srgbClr>
                  </a:outerShdw>
                </a:effectLst>
              </a:rPr>
              <a:t>Tag </a:t>
            </a:r>
            <a:r>
              <a:rPr lang="de-DE" sz="1800" dirty="0">
                <a:solidFill>
                  <a:srgbClr val="FFFF00"/>
                </a:solidFill>
                <a:effectLst>
                  <a:outerShdw blurRad="38100" dist="38100" dir="2700000" algn="tl">
                    <a:srgbClr val="000000">
                      <a:alpha val="43137"/>
                    </a:srgbClr>
                  </a:outerShdw>
                </a:effectLst>
              </a:rPr>
              <a:t>auf dem Ölberg stehen, der vor </a:t>
            </a:r>
          </a:p>
          <a:p>
            <a:pPr algn="l">
              <a:defRPr/>
            </a:pPr>
            <a:r>
              <a:rPr lang="de-DE" sz="1800" dirty="0">
                <a:solidFill>
                  <a:srgbClr val="FFFF00"/>
                </a:solidFill>
                <a:effectLst>
                  <a:outerShdw blurRad="38100" dist="38100" dir="2700000" algn="tl">
                    <a:srgbClr val="000000">
                      <a:alpha val="43137"/>
                    </a:srgbClr>
                  </a:outerShdw>
                </a:effectLst>
              </a:rPr>
              <a:t>Jerusalem gegen Osten liegt; </a:t>
            </a:r>
            <a:r>
              <a:rPr lang="de-DE" sz="1800" dirty="0" smtClean="0">
                <a:solidFill>
                  <a:srgbClr val="FFFF00"/>
                </a:solidFill>
                <a:effectLst>
                  <a:outerShdw blurRad="38100" dist="38100" dir="2700000" algn="tl">
                    <a:srgbClr val="000000">
                      <a:alpha val="43137"/>
                    </a:srgbClr>
                  </a:outerShdw>
                </a:effectLst>
              </a:rPr>
              <a:t>…</a:t>
            </a:r>
            <a:endParaRPr lang="de-DE" sz="1800" dirty="0">
              <a:solidFill>
                <a:srgbClr val="FFFF00"/>
              </a:solidFill>
              <a:effectLst>
                <a:outerShdw blurRad="38100" dist="38100" dir="2700000" algn="tl">
                  <a:srgbClr val="000000">
                    <a:alpha val="43137"/>
                  </a:srgbClr>
                </a:outerShdw>
              </a:effectLst>
            </a:endParaRPr>
          </a:p>
        </p:txBody>
      </p:sp>
      <p:sp>
        <p:nvSpPr>
          <p:cNvPr id="152581" name="Line 5"/>
          <p:cNvSpPr>
            <a:spLocks noChangeShapeType="1"/>
          </p:cNvSpPr>
          <p:nvPr/>
        </p:nvSpPr>
        <p:spPr bwMode="auto">
          <a:xfrm>
            <a:off x="4284663" y="1412875"/>
            <a:ext cx="0" cy="2447925"/>
          </a:xfrm>
          <a:prstGeom prst="line">
            <a:avLst/>
          </a:prstGeom>
          <a:noFill/>
          <a:ln w="76200">
            <a:solidFill>
              <a:srgbClr val="FF3300"/>
            </a:solidFill>
            <a:round/>
            <a:headEnd/>
            <a:tailEnd type="triangle" w="med" len="med"/>
          </a:ln>
        </p:spPr>
        <p:txBody>
          <a:bodyPr/>
          <a:lstStyle/>
          <a:p>
            <a:endParaRPr lang="de-DE"/>
          </a:p>
        </p:txBody>
      </p:sp>
      <p:sp>
        <p:nvSpPr>
          <p:cNvPr id="6" name="Textfeld 5"/>
          <p:cNvSpPr txBox="1"/>
          <p:nvPr/>
        </p:nvSpPr>
        <p:spPr>
          <a:xfrm>
            <a:off x="8172400" y="4509120"/>
            <a:ext cx="328936" cy="246221"/>
          </a:xfrm>
          <a:prstGeom prst="rect">
            <a:avLst/>
          </a:prstGeom>
          <a:noFill/>
        </p:spPr>
        <p:txBody>
          <a:bodyPr wrap="none" rtlCol="0">
            <a:spAutoFit/>
          </a:bodyPr>
          <a:lstStyle/>
          <a:p>
            <a:r>
              <a:rPr lang="de-DE" sz="1000" dirty="0" smtClean="0"/>
              <a:t>RL</a:t>
            </a:r>
            <a:endParaRPr lang="de-DE"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a:xfrm>
            <a:off x="457200" y="253536"/>
            <a:ext cx="8229600" cy="943216"/>
          </a:xfrm>
        </p:spPr>
        <p:txBody>
          <a:bodyPr/>
          <a:lstStyle/>
          <a:p>
            <a:pPr eaLnBrk="1" hangingPunct="1">
              <a:defRPr/>
            </a:pPr>
            <a:r>
              <a:rPr lang="de-DE" dirty="0" smtClean="0">
                <a:solidFill>
                  <a:srgbClr val="FFC000"/>
                </a:solidFill>
              </a:rPr>
              <a:t>Die Wiederkunft Christi</a:t>
            </a:r>
            <a:r>
              <a:rPr lang="fr-FR" dirty="0" smtClean="0">
                <a:solidFill>
                  <a:srgbClr val="FFC000"/>
                </a:solidFill>
              </a:rPr>
              <a:t> </a:t>
            </a:r>
          </a:p>
        </p:txBody>
      </p:sp>
      <p:pic>
        <p:nvPicPr>
          <p:cNvPr id="153603" name="Picture 5"/>
          <p:cNvPicPr>
            <a:picLocks noGrp="1" noChangeAspect="1" noChangeArrowheads="1"/>
          </p:cNvPicPr>
          <p:nvPr>
            <p:ph type="body" sz="half" idx="1"/>
          </p:nvPr>
        </p:nvPicPr>
        <p:blipFill>
          <a:blip r:embed="rId3" cstate="print"/>
          <a:srcRect/>
          <a:stretch>
            <a:fillRect/>
          </a:stretch>
        </p:blipFill>
        <p:spPr>
          <a:xfrm>
            <a:off x="457200" y="1412875"/>
            <a:ext cx="4038600" cy="5445125"/>
          </a:xfrm>
        </p:spPr>
      </p:pic>
      <p:sp>
        <p:nvSpPr>
          <p:cNvPr id="193542" name="Rectangle 6"/>
          <p:cNvSpPr>
            <a:spLocks noGrp="1" noChangeArrowheads="1"/>
          </p:cNvSpPr>
          <p:nvPr>
            <p:ph type="body" sz="half" idx="2"/>
          </p:nvPr>
        </p:nvSpPr>
        <p:spPr>
          <a:xfrm>
            <a:off x="4495800" y="1473558"/>
            <a:ext cx="4648200" cy="5516562"/>
          </a:xfrm>
        </p:spPr>
        <p:txBody>
          <a:bodyPr/>
          <a:lstStyle/>
          <a:p>
            <a:pPr eaLnBrk="1" hangingPunct="1">
              <a:buFont typeface="Wingdings" pitchFamily="2" charset="2"/>
              <a:buNone/>
              <a:defRPr/>
            </a:pPr>
            <a:r>
              <a:rPr lang="fr-FR" dirty="0" smtClean="0">
                <a:solidFill>
                  <a:srgbClr val="FFCC00"/>
                </a:solidFill>
                <a:effectLst/>
              </a:rPr>
              <a:t>   </a:t>
            </a:r>
            <a:r>
              <a:rPr lang="fr-FR" sz="2400" dirty="0" smtClean="0">
                <a:solidFill>
                  <a:srgbClr val="FFFF00"/>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und sie werden auf mich blicken, </a:t>
            </a:r>
            <a:r>
              <a:rPr lang="de-DE" sz="2400" dirty="0" smtClean="0">
                <a:solidFill>
                  <a:srgbClr val="66FF33"/>
                </a:solidFill>
                <a:effectLst>
                  <a:outerShdw blurRad="38100" dist="38100" dir="2700000" algn="tl">
                    <a:srgbClr val="000000">
                      <a:alpha val="43137"/>
                    </a:srgbClr>
                  </a:outerShdw>
                </a:effectLst>
              </a:rPr>
              <a:t>den sie durchbohrt haben</a:t>
            </a:r>
            <a:r>
              <a:rPr lang="de-DE" sz="2400" dirty="0" smtClean="0">
                <a:solidFill>
                  <a:srgbClr val="FFFF00"/>
                </a:solidFill>
                <a:effectLst>
                  <a:outerShdw blurRad="38100" dist="38100" dir="2700000" algn="tl">
                    <a:srgbClr val="000000">
                      <a:alpha val="43137"/>
                    </a:srgbClr>
                  </a:outerShdw>
                </a:effectLst>
              </a:rPr>
              <a:t>. Und sie werden über ihn </a:t>
            </a:r>
            <a:r>
              <a:rPr lang="de-DE" sz="2400" dirty="0" smtClean="0">
                <a:solidFill>
                  <a:srgbClr val="66FF33"/>
                </a:solidFill>
                <a:effectLst>
                  <a:outerShdw blurRad="38100" dist="38100" dir="2700000" algn="tl">
                    <a:srgbClr val="000000">
                      <a:alpha val="43137"/>
                    </a:srgbClr>
                  </a:outerShdw>
                </a:effectLst>
              </a:rPr>
              <a:t>wehklagen</a:t>
            </a:r>
            <a:r>
              <a:rPr lang="de-DE" sz="2400" dirty="0" smtClean="0">
                <a:solidFill>
                  <a:srgbClr val="FFFF00"/>
                </a:solidFill>
                <a:effectLst>
                  <a:outerShdw blurRad="38100" dist="38100" dir="2700000" algn="tl">
                    <a:srgbClr val="000000">
                      <a:alpha val="43137"/>
                    </a:srgbClr>
                  </a:outerShdw>
                </a:effectLst>
              </a:rPr>
              <a:t> gleich der Wehklage über den Eingeborenen, und bitterlich über ihn Leid tragen, wie man bitterlich über den Erstgeborenen Leid trägt. (</a:t>
            </a:r>
            <a:r>
              <a:rPr lang="de-DE" sz="2400" dirty="0" err="1" smtClean="0">
                <a:solidFill>
                  <a:srgbClr val="FFFF00"/>
                </a:solidFill>
                <a:effectLst>
                  <a:outerShdw blurRad="38100" dist="38100" dir="2700000" algn="tl">
                    <a:srgbClr val="000000">
                      <a:alpha val="43137"/>
                    </a:srgbClr>
                  </a:outerShdw>
                </a:effectLst>
              </a:rPr>
              <a:t>Sach</a:t>
            </a:r>
            <a:r>
              <a:rPr lang="de-DE" sz="2400" dirty="0" smtClean="0">
                <a:solidFill>
                  <a:srgbClr val="FFFF00"/>
                </a:solidFill>
                <a:effectLst>
                  <a:outerShdw blurRad="38100" dist="38100" dir="2700000" algn="tl">
                    <a:srgbClr val="000000">
                      <a:alpha val="43137"/>
                    </a:srgbClr>
                  </a:outerShdw>
                </a:effectLst>
              </a:rPr>
              <a:t> 12,10)</a:t>
            </a:r>
          </a:p>
          <a:p>
            <a:pPr eaLnBrk="1" hangingPunct="1">
              <a:defRPr/>
            </a:pPr>
            <a:endParaRPr lang="de-DE" sz="2400" dirty="0" smtClean="0">
              <a:solidFill>
                <a:srgbClr val="FFFF00"/>
              </a:solidFill>
              <a:effectLst>
                <a:outerShdw blurRad="38100" dist="38100" dir="2700000" algn="tl">
                  <a:srgbClr val="000000">
                    <a:alpha val="43137"/>
                  </a:srgbClr>
                </a:outerShdw>
              </a:effectLst>
            </a:endParaRPr>
          </a:p>
        </p:txBody>
      </p:sp>
      <p:sp>
        <p:nvSpPr>
          <p:cNvPr id="5" name="Textfeld 4"/>
          <p:cNvSpPr txBox="1"/>
          <p:nvPr/>
        </p:nvSpPr>
        <p:spPr>
          <a:xfrm>
            <a:off x="3923928" y="5445224"/>
            <a:ext cx="328936" cy="246221"/>
          </a:xfrm>
          <a:prstGeom prst="rect">
            <a:avLst/>
          </a:prstGeom>
          <a:noFill/>
        </p:spPr>
        <p:txBody>
          <a:bodyPr wrap="none" rtlCol="0">
            <a:spAutoFit/>
          </a:bodyPr>
          <a:lstStyle/>
          <a:p>
            <a:r>
              <a:rPr lang="de-DE" sz="1000" dirty="0" smtClean="0"/>
              <a:t>RL</a:t>
            </a:r>
            <a:endParaRPr lang="de-DE"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6" descr="http://upload.wikimedia.org/wikipedia/commons/thumb/0/02/Jerusalem_BW_1.JPG/1920px-Jerusalem_BW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2625"/>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386" name="Rectangle 2"/>
          <p:cNvSpPr>
            <a:spLocks noGrp="1" noChangeArrowheads="1"/>
          </p:cNvSpPr>
          <p:nvPr>
            <p:ph type="title"/>
          </p:nvPr>
        </p:nvSpPr>
        <p:spPr/>
        <p:txBody>
          <a:bodyPr/>
          <a:lstStyle/>
          <a:p>
            <a:pPr eaLnBrk="1" hangingPunct="1">
              <a:defRPr/>
            </a:pPr>
            <a:r>
              <a:rPr lang="de-DE" dirty="0" smtClean="0">
                <a:solidFill>
                  <a:srgbClr val="FFC000"/>
                </a:solidFill>
              </a:rPr>
              <a:t>Das Reich des Messias</a:t>
            </a:r>
          </a:p>
        </p:txBody>
      </p:sp>
      <p:sp>
        <p:nvSpPr>
          <p:cNvPr id="400387" name="Rectangle 3"/>
          <p:cNvSpPr>
            <a:spLocks noGrp="1" noChangeArrowheads="1"/>
          </p:cNvSpPr>
          <p:nvPr>
            <p:ph type="body" idx="1"/>
          </p:nvPr>
        </p:nvSpPr>
        <p:spPr>
          <a:xfrm>
            <a:off x="2195513" y="4714875"/>
            <a:ext cx="5184775" cy="4286250"/>
          </a:xfrm>
        </p:spPr>
        <p:txBody>
          <a:bodyPr/>
          <a:lstStyle/>
          <a:p>
            <a:pPr marL="0" indent="0" eaLnBrk="1" hangingPunct="1">
              <a:buFont typeface="Wingdings" panose="05000000000000000000" pitchFamily="2" charset="2"/>
              <a:buNone/>
              <a:defRPr/>
            </a:pPr>
            <a:r>
              <a:rPr lang="de-DE" sz="2400" dirty="0" err="1" smtClean="0">
                <a:effectLst>
                  <a:outerShdw blurRad="38100" dist="38100" dir="2700000" algn="tl">
                    <a:srgbClr val="000000">
                      <a:alpha val="43137"/>
                    </a:srgbClr>
                  </a:outerShdw>
                </a:effectLst>
              </a:rPr>
              <a:t>Sach</a:t>
            </a:r>
            <a:r>
              <a:rPr lang="de-DE" sz="2400" dirty="0" smtClean="0">
                <a:effectLst>
                  <a:outerShdw blurRad="38100" dist="38100" dir="2700000" algn="tl">
                    <a:srgbClr val="000000">
                      <a:alpha val="43137"/>
                    </a:srgbClr>
                  </a:outerShdw>
                </a:effectLst>
              </a:rPr>
              <a:t> 14,9: </a:t>
            </a:r>
          </a:p>
          <a:p>
            <a:pPr marL="0" indent="0" eaLnBrk="1" hangingPunct="1">
              <a:buFont typeface="Wingdings" panose="05000000000000000000" pitchFamily="2" charset="2"/>
              <a:buNone/>
              <a:defRPr/>
            </a:pPr>
            <a:r>
              <a:rPr lang="de-DE" sz="2400" dirty="0" smtClean="0">
                <a:solidFill>
                  <a:srgbClr val="FFFF00"/>
                </a:solidFill>
                <a:effectLst>
                  <a:outerShdw blurRad="38100" dist="38100" dir="2700000" algn="tl">
                    <a:srgbClr val="000000">
                      <a:alpha val="43137"/>
                    </a:srgbClr>
                  </a:outerShdw>
                </a:effectLst>
              </a:rPr>
              <a:t>Und der HERR wird König sein </a:t>
            </a:r>
          </a:p>
          <a:p>
            <a:pPr marL="0" indent="0" eaLnBrk="1" hangingPunct="1">
              <a:buFont typeface="Wingdings" panose="05000000000000000000" pitchFamily="2" charset="2"/>
              <a:buNone/>
              <a:defRPr/>
            </a:pPr>
            <a:r>
              <a:rPr lang="de-DE" sz="2400" dirty="0" smtClean="0">
                <a:solidFill>
                  <a:srgbClr val="FFFF00"/>
                </a:solidFill>
                <a:effectLst>
                  <a:outerShdw blurRad="38100" dist="38100" dir="2700000" algn="tl">
                    <a:srgbClr val="000000">
                      <a:alpha val="43137"/>
                    </a:srgbClr>
                  </a:outerShdw>
                </a:effectLst>
              </a:rPr>
              <a:t>über die ganze Erde;…</a:t>
            </a:r>
          </a:p>
        </p:txBody>
      </p:sp>
      <p:sp>
        <p:nvSpPr>
          <p:cNvPr id="5" name="Textfeld 2"/>
          <p:cNvSpPr txBox="1">
            <a:spLocks noChangeArrowheads="1"/>
          </p:cNvSpPr>
          <p:nvPr/>
        </p:nvSpPr>
        <p:spPr bwMode="auto">
          <a:xfrm>
            <a:off x="8604448" y="4519613"/>
            <a:ext cx="37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FB</a:t>
            </a:r>
          </a:p>
        </p:txBody>
      </p:sp>
    </p:spTree>
    <p:extLst>
      <p:ext uri="{BB962C8B-B14F-4D97-AF65-F5344CB8AC3E}">
        <p14:creationId xmlns:p14="http://schemas.microsoft.com/office/powerpoint/2010/main" val="736677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 descr="An Image Slide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652963"/>
            <a:ext cx="91440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feld 7"/>
          <p:cNvSpPr txBox="1">
            <a:spLocks noChangeArrowheads="1"/>
          </p:cNvSpPr>
          <p:nvPr/>
        </p:nvSpPr>
        <p:spPr bwMode="auto">
          <a:xfrm>
            <a:off x="7235825" y="4357688"/>
            <a:ext cx="180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dirty="0"/>
              <a:t>ASEBA CH-</a:t>
            </a:r>
            <a:r>
              <a:rPr lang="de-DE" altLang="de-DE" sz="1200" dirty="0" err="1"/>
              <a:t>Bollodingen</a:t>
            </a:r>
            <a:endParaRPr lang="de-DE" altLang="de-DE" sz="1200" dirty="0"/>
          </a:p>
        </p:txBody>
      </p:sp>
      <p:sp>
        <p:nvSpPr>
          <p:cNvPr id="77829" name="Textfeld 1"/>
          <p:cNvSpPr txBox="1">
            <a:spLocks noChangeArrowheads="1"/>
          </p:cNvSpPr>
          <p:nvPr/>
        </p:nvSpPr>
        <p:spPr bwMode="auto">
          <a:xfrm>
            <a:off x="179388" y="4683125"/>
            <a:ext cx="377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sp>
        <p:nvSpPr>
          <p:cNvPr id="77830" name="Textfeld 5"/>
          <p:cNvSpPr txBox="1">
            <a:spLocks noChangeArrowheads="1"/>
          </p:cNvSpPr>
          <p:nvPr/>
        </p:nvSpPr>
        <p:spPr bwMode="auto">
          <a:xfrm>
            <a:off x="179388" y="188913"/>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dirty="0">
                <a:latin typeface="Verdana" panose="020B0604030504040204" pitchFamily="34" charset="0"/>
              </a:rPr>
              <a:t>RL</a:t>
            </a:r>
          </a:p>
        </p:txBody>
      </p:sp>
      <p:sp>
        <p:nvSpPr>
          <p:cNvPr id="11" name="Rectangle 2"/>
          <p:cNvSpPr>
            <a:spLocks noGrp="1" noChangeArrowheads="1"/>
          </p:cNvSpPr>
          <p:nvPr>
            <p:ph type="title"/>
          </p:nvPr>
        </p:nvSpPr>
        <p:spPr>
          <a:xfrm>
            <a:off x="-19365" y="1908176"/>
            <a:ext cx="8229600" cy="1143000"/>
          </a:xfrm>
        </p:spPr>
        <p:txBody>
          <a:bodyPr>
            <a:normAutofit/>
          </a:bodyPr>
          <a:lstStyle/>
          <a:p>
            <a:pPr eaLnBrk="1" hangingPunct="1">
              <a:defRPr/>
            </a:pPr>
            <a:r>
              <a:rPr lang="de-DE" dirty="0" smtClean="0">
                <a:solidFill>
                  <a:srgbClr val="FFC000"/>
                </a:solidFill>
              </a:rPr>
              <a:t>Assyrien im Buch Jesaja</a:t>
            </a:r>
          </a:p>
        </p:txBody>
      </p:sp>
    </p:spTree>
    <p:extLst>
      <p:ext uri="{BB962C8B-B14F-4D97-AF65-F5344CB8AC3E}">
        <p14:creationId xmlns:p14="http://schemas.microsoft.com/office/powerpoint/2010/main" val="353670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188913"/>
            <a:ext cx="7772400" cy="1419225"/>
          </a:xfrm>
        </p:spPr>
        <p:txBody>
          <a:bodyPr/>
          <a:lstStyle/>
          <a:p>
            <a:r>
              <a:rPr lang="de-DE" sz="4000" dirty="0">
                <a:solidFill>
                  <a:srgbClr val="FFC000"/>
                </a:solidFill>
                <a:latin typeface="Arial" pitchFamily="34" charset="0"/>
                <a:cs typeface="Arial" pitchFamily="34" charset="0"/>
              </a:rPr>
              <a:t>Endzeit: eine Periode </a:t>
            </a:r>
            <a:r>
              <a:rPr lang="de-DE" sz="4000" dirty="0" smtClean="0">
                <a:solidFill>
                  <a:srgbClr val="FFC000"/>
                </a:solidFill>
                <a:latin typeface="Arial" pitchFamily="34" charset="0"/>
                <a:cs typeface="Arial" pitchFamily="34" charset="0"/>
              </a:rPr>
              <a:t/>
            </a:r>
            <a:br>
              <a:rPr lang="de-DE" sz="4000" dirty="0" smtClean="0">
                <a:solidFill>
                  <a:srgbClr val="FFC000"/>
                </a:solidFill>
                <a:latin typeface="Arial" pitchFamily="34" charset="0"/>
                <a:cs typeface="Arial" pitchFamily="34" charset="0"/>
              </a:rPr>
            </a:br>
            <a:r>
              <a:rPr lang="de-DE" sz="4000" dirty="0" smtClean="0">
                <a:solidFill>
                  <a:srgbClr val="FFC000"/>
                </a:solidFill>
                <a:latin typeface="Arial" pitchFamily="34" charset="0"/>
                <a:cs typeface="Arial" pitchFamily="34" charset="0"/>
              </a:rPr>
              <a:t>von </a:t>
            </a:r>
            <a:r>
              <a:rPr lang="de-DE" sz="4000" dirty="0">
                <a:solidFill>
                  <a:srgbClr val="FFC000"/>
                </a:solidFill>
                <a:latin typeface="Arial" pitchFamily="34" charset="0"/>
                <a:cs typeface="Arial" pitchFamily="34" charset="0"/>
              </a:rPr>
              <a:t>bereits </a:t>
            </a:r>
            <a:r>
              <a:rPr lang="de-DE" sz="4000" dirty="0" smtClean="0">
                <a:solidFill>
                  <a:srgbClr val="FFC000"/>
                </a:solidFill>
                <a:latin typeface="Arial" pitchFamily="34" charset="0"/>
                <a:cs typeface="Arial" pitchFamily="34" charset="0"/>
              </a:rPr>
              <a:t>133 </a:t>
            </a:r>
            <a:r>
              <a:rPr lang="de-DE" sz="4000" dirty="0">
                <a:solidFill>
                  <a:srgbClr val="FFC000"/>
                </a:solidFill>
                <a:latin typeface="Arial" pitchFamily="34" charset="0"/>
                <a:cs typeface="Arial" pitchFamily="34" charset="0"/>
              </a:rPr>
              <a:t>Jahren</a:t>
            </a:r>
          </a:p>
        </p:txBody>
      </p:sp>
      <p:sp>
        <p:nvSpPr>
          <p:cNvPr id="593923"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ln>
        </p:spPr>
        <p:txBody>
          <a:bodyPr/>
          <a:lstStyle/>
          <a:p>
            <a:pPr algn="ctr">
              <a:spcBef>
                <a:spcPct val="0"/>
              </a:spcBef>
              <a:buFontTx/>
              <a:buNone/>
            </a:pPr>
            <a:r>
              <a:rPr lang="fr-FR" dirty="0" err="1">
                <a:latin typeface="Arial" pitchFamily="34" charset="0"/>
                <a:cs typeface="Arial" pitchFamily="34" charset="0"/>
              </a:rPr>
              <a:t>Rückkehr</a:t>
            </a:r>
            <a:r>
              <a:rPr lang="fr-FR" dirty="0">
                <a:latin typeface="Arial" pitchFamily="34" charset="0"/>
                <a:cs typeface="Arial" pitchFamily="34" charset="0"/>
              </a:rPr>
              <a:t> der </a:t>
            </a:r>
            <a:r>
              <a:rPr lang="fr-FR" dirty="0" err="1">
                <a:latin typeface="Arial" pitchFamily="34" charset="0"/>
                <a:cs typeface="Arial" pitchFamily="34" charset="0"/>
              </a:rPr>
              <a:t>Juden</a:t>
            </a:r>
            <a:r>
              <a:rPr lang="fr-FR" dirty="0">
                <a:latin typeface="Arial" pitchFamily="34" charset="0"/>
                <a:cs typeface="Arial" pitchFamily="34" charset="0"/>
              </a:rPr>
              <a:t> ab 1882</a:t>
            </a:r>
          </a:p>
        </p:txBody>
      </p:sp>
      <p:sp>
        <p:nvSpPr>
          <p:cNvPr id="59392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p:spPr>
        <p:txBody>
          <a:bodyPr wrap="none" anchor="ctr"/>
          <a:lstStyle/>
          <a:p>
            <a:endParaRPr lang="de-DE"/>
          </a:p>
        </p:txBody>
      </p:sp>
      <p:sp>
        <p:nvSpPr>
          <p:cNvPr id="593925" name="Line 5"/>
          <p:cNvSpPr>
            <a:spLocks noChangeShapeType="1"/>
          </p:cNvSpPr>
          <p:nvPr/>
        </p:nvSpPr>
        <p:spPr bwMode="auto">
          <a:xfrm>
            <a:off x="8039989" y="1484783"/>
            <a:ext cx="61024" cy="1872779"/>
          </a:xfrm>
          <a:prstGeom prst="line">
            <a:avLst/>
          </a:prstGeom>
          <a:noFill/>
          <a:ln w="76200">
            <a:solidFill>
              <a:srgbClr val="FF0000"/>
            </a:solidFill>
            <a:round/>
            <a:headEnd/>
            <a:tailEnd type="triangle" w="med" len="med"/>
          </a:ln>
          <a:effectLst/>
        </p:spPr>
        <p:txBody>
          <a:bodyPr/>
          <a:lstStyle/>
          <a:p>
            <a:endParaRPr lang="de-DE"/>
          </a:p>
        </p:txBody>
      </p:sp>
      <p:sp>
        <p:nvSpPr>
          <p:cNvPr id="593926" name="Line 6"/>
          <p:cNvSpPr>
            <a:spLocks noChangeShapeType="1"/>
          </p:cNvSpPr>
          <p:nvPr/>
        </p:nvSpPr>
        <p:spPr bwMode="auto">
          <a:xfrm>
            <a:off x="1042988" y="2636838"/>
            <a:ext cx="0" cy="792162"/>
          </a:xfrm>
          <a:prstGeom prst="line">
            <a:avLst/>
          </a:prstGeom>
          <a:noFill/>
          <a:ln w="57150">
            <a:solidFill>
              <a:srgbClr val="00FF00"/>
            </a:solidFill>
            <a:round/>
            <a:headEnd/>
            <a:tailEnd/>
          </a:ln>
          <a:effectLst/>
        </p:spPr>
        <p:txBody>
          <a:bodyPr/>
          <a:lstStyle/>
          <a:p>
            <a:endParaRPr lang="de-DE"/>
          </a:p>
        </p:txBody>
      </p:sp>
      <p:sp>
        <p:nvSpPr>
          <p:cNvPr id="593927" name="Line 7"/>
          <p:cNvSpPr>
            <a:spLocks noChangeShapeType="1"/>
          </p:cNvSpPr>
          <p:nvPr/>
        </p:nvSpPr>
        <p:spPr bwMode="auto">
          <a:xfrm>
            <a:off x="1835150" y="2636838"/>
            <a:ext cx="0" cy="792162"/>
          </a:xfrm>
          <a:prstGeom prst="line">
            <a:avLst/>
          </a:prstGeom>
          <a:noFill/>
          <a:ln w="57150">
            <a:solidFill>
              <a:srgbClr val="00FF00"/>
            </a:solidFill>
            <a:round/>
            <a:headEnd/>
            <a:tailEnd/>
          </a:ln>
          <a:effectLst/>
        </p:spPr>
        <p:txBody>
          <a:bodyPr/>
          <a:lstStyle/>
          <a:p>
            <a:endParaRPr lang="de-DE"/>
          </a:p>
        </p:txBody>
      </p:sp>
      <p:sp>
        <p:nvSpPr>
          <p:cNvPr id="593928" name="Line 8"/>
          <p:cNvSpPr>
            <a:spLocks noChangeShapeType="1"/>
          </p:cNvSpPr>
          <p:nvPr/>
        </p:nvSpPr>
        <p:spPr bwMode="auto">
          <a:xfrm>
            <a:off x="3851275" y="2636838"/>
            <a:ext cx="0" cy="792162"/>
          </a:xfrm>
          <a:prstGeom prst="line">
            <a:avLst/>
          </a:prstGeom>
          <a:noFill/>
          <a:ln w="57150">
            <a:solidFill>
              <a:srgbClr val="00FF00"/>
            </a:solidFill>
            <a:round/>
            <a:headEnd/>
            <a:tailEnd/>
          </a:ln>
          <a:effectLst/>
        </p:spPr>
        <p:txBody>
          <a:bodyPr/>
          <a:lstStyle/>
          <a:p>
            <a:endParaRPr lang="de-DE"/>
          </a:p>
        </p:txBody>
      </p:sp>
      <p:sp>
        <p:nvSpPr>
          <p:cNvPr id="593929" name="Line 9"/>
          <p:cNvSpPr>
            <a:spLocks noChangeShapeType="1"/>
          </p:cNvSpPr>
          <p:nvPr/>
        </p:nvSpPr>
        <p:spPr bwMode="auto">
          <a:xfrm>
            <a:off x="4140200" y="2636838"/>
            <a:ext cx="0" cy="792162"/>
          </a:xfrm>
          <a:prstGeom prst="line">
            <a:avLst/>
          </a:prstGeom>
          <a:noFill/>
          <a:ln w="57150">
            <a:solidFill>
              <a:srgbClr val="00FF00"/>
            </a:solidFill>
            <a:round/>
            <a:headEnd/>
            <a:tailEnd/>
          </a:ln>
          <a:effectLst/>
        </p:spPr>
        <p:txBody>
          <a:bodyPr/>
          <a:lstStyle/>
          <a:p>
            <a:endParaRPr lang="de-DE"/>
          </a:p>
        </p:txBody>
      </p:sp>
      <p:sp>
        <p:nvSpPr>
          <p:cNvPr id="593930" name="Line 10"/>
          <p:cNvSpPr>
            <a:spLocks noChangeShapeType="1"/>
          </p:cNvSpPr>
          <p:nvPr/>
        </p:nvSpPr>
        <p:spPr bwMode="auto">
          <a:xfrm>
            <a:off x="5940425" y="2636838"/>
            <a:ext cx="0" cy="792162"/>
          </a:xfrm>
          <a:prstGeom prst="line">
            <a:avLst/>
          </a:prstGeom>
          <a:noFill/>
          <a:ln w="57150">
            <a:solidFill>
              <a:srgbClr val="00FF00"/>
            </a:solidFill>
            <a:round/>
            <a:headEnd/>
            <a:tailEnd/>
          </a:ln>
          <a:effectLst/>
        </p:spPr>
        <p:txBody>
          <a:bodyPr/>
          <a:lstStyle/>
          <a:p>
            <a:endParaRPr lang="de-DE"/>
          </a:p>
        </p:txBody>
      </p:sp>
      <p:sp>
        <p:nvSpPr>
          <p:cNvPr id="593931" name="Line 11"/>
          <p:cNvSpPr>
            <a:spLocks noChangeShapeType="1"/>
          </p:cNvSpPr>
          <p:nvPr/>
        </p:nvSpPr>
        <p:spPr bwMode="auto">
          <a:xfrm>
            <a:off x="7019925" y="2636838"/>
            <a:ext cx="0" cy="792162"/>
          </a:xfrm>
          <a:prstGeom prst="line">
            <a:avLst/>
          </a:prstGeom>
          <a:noFill/>
          <a:ln w="57150">
            <a:solidFill>
              <a:srgbClr val="00FF00"/>
            </a:solidFill>
            <a:round/>
            <a:headEnd/>
            <a:tailEnd/>
          </a:ln>
          <a:effectLst/>
        </p:spPr>
        <p:txBody>
          <a:bodyPr/>
          <a:lstStyle/>
          <a:p>
            <a:endParaRPr lang="de-DE"/>
          </a:p>
        </p:txBody>
      </p:sp>
      <p:sp>
        <p:nvSpPr>
          <p:cNvPr id="593932" name="Text Box 12"/>
          <p:cNvSpPr txBox="1">
            <a:spLocks noChangeArrowheads="1"/>
          </p:cNvSpPr>
          <p:nvPr/>
        </p:nvSpPr>
        <p:spPr bwMode="auto">
          <a:xfrm>
            <a:off x="447675" y="1687513"/>
            <a:ext cx="1428750" cy="762000"/>
          </a:xfrm>
          <a:prstGeom prst="rect">
            <a:avLst/>
          </a:prstGeom>
          <a:noFill/>
          <a:ln w="9525">
            <a:noFill/>
            <a:miter lim="800000"/>
            <a:headEnd/>
            <a:tailEnd/>
          </a:ln>
          <a:effectLst/>
        </p:spPr>
        <p:txBody>
          <a:bodyPr wrap="none">
            <a:spAutoFit/>
          </a:bodyPr>
          <a:lstStyle/>
          <a:p>
            <a:pPr eaLnBrk="1" hangingPunct="1"/>
            <a:r>
              <a:rPr lang="de-CH" sz="4400" b="0" dirty="0">
                <a:effectLst>
                  <a:outerShdw blurRad="38100" dist="38100" dir="2700000" algn="tl">
                    <a:srgbClr val="000000">
                      <a:alpha val="43137"/>
                    </a:srgbClr>
                  </a:outerShdw>
                </a:effectLst>
                <a:cs typeface="Arial" pitchFamily="34" charset="0"/>
              </a:rPr>
              <a:t>1882</a:t>
            </a:r>
            <a:endParaRPr lang="de-DE" sz="4400" b="0" dirty="0">
              <a:effectLst>
                <a:outerShdw blurRad="38100" dist="38100" dir="2700000" algn="tl">
                  <a:srgbClr val="000000">
                    <a:alpha val="43137"/>
                  </a:srgbClr>
                </a:outerShdw>
              </a:effectLst>
              <a:cs typeface="Arial" pitchFamily="34" charset="0"/>
            </a:endParaRPr>
          </a:p>
        </p:txBody>
      </p:sp>
      <p:sp>
        <p:nvSpPr>
          <p:cNvPr id="593933" name="Oval 13"/>
          <p:cNvSpPr>
            <a:spLocks noChangeArrowheads="1"/>
          </p:cNvSpPr>
          <p:nvPr/>
        </p:nvSpPr>
        <p:spPr bwMode="auto">
          <a:xfrm rot="-4857145">
            <a:off x="1404937" y="-1041399"/>
            <a:ext cx="6373813" cy="8964612"/>
          </a:xfrm>
          <a:prstGeom prst="ellipse">
            <a:avLst/>
          </a:prstGeom>
          <a:noFill/>
          <a:ln w="38100">
            <a:solidFill>
              <a:srgbClr val="FF0000"/>
            </a:solidFill>
            <a:round/>
            <a:headEnd/>
            <a:tailEnd/>
          </a:ln>
          <a:effectLst/>
        </p:spPr>
        <p:txBody>
          <a:bodyPr wrap="none" anchor="ctr"/>
          <a:lstStyle/>
          <a:p>
            <a:endParaRPr lang="de-DE"/>
          </a:p>
        </p:txBody>
      </p:sp>
      <p:sp>
        <p:nvSpPr>
          <p:cNvPr id="14" name="Textfeld 13"/>
          <p:cNvSpPr txBox="1"/>
          <p:nvPr/>
        </p:nvSpPr>
        <p:spPr>
          <a:xfrm>
            <a:off x="2699792" y="4869160"/>
            <a:ext cx="5685852" cy="369332"/>
          </a:xfrm>
          <a:prstGeom prst="rect">
            <a:avLst/>
          </a:prstGeom>
          <a:noFill/>
        </p:spPr>
        <p:txBody>
          <a:bodyPr wrap="none" rtlCol="0">
            <a:spAutoFit/>
          </a:bodyPr>
          <a:lstStyle/>
          <a:p>
            <a:r>
              <a:rPr lang="de-DE" dirty="0" smtClean="0">
                <a:effectLst>
                  <a:outerShdw blurRad="38100" dist="38100" dir="2700000" algn="tl">
                    <a:srgbClr val="000000">
                      <a:alpha val="43137"/>
                    </a:srgbClr>
                  </a:outerShdw>
                </a:effectLst>
              </a:rPr>
              <a:t>Bereits mehr als 175 erfüllte Prophezeiungen erfüllt.</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76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23528" y="2348880"/>
            <a:ext cx="8229600" cy="5839544"/>
          </a:xfrm>
        </p:spPr>
        <p:txBody>
          <a:bodyPr>
            <a:noAutofit/>
          </a:bodyPr>
          <a:lstStyle/>
          <a:p>
            <a:pPr marL="0" indent="0">
              <a:buNone/>
            </a:pPr>
            <a:r>
              <a:rPr lang="de-DE" sz="2000" dirty="0" smtClean="0"/>
              <a:t>Jesaja 10: </a:t>
            </a:r>
            <a:r>
              <a:rPr lang="de-DE" sz="2000" baseline="30000" dirty="0" smtClean="0">
                <a:solidFill>
                  <a:srgbClr val="FFFF00"/>
                </a:solidFill>
              </a:rPr>
              <a:t>20</a:t>
            </a:r>
            <a:r>
              <a:rPr lang="de-DE" sz="2000" dirty="0" smtClean="0">
                <a:solidFill>
                  <a:srgbClr val="FFFF00"/>
                </a:solidFill>
              </a:rPr>
              <a:t> </a:t>
            </a:r>
            <a:r>
              <a:rPr lang="de-DE" sz="2000" dirty="0">
                <a:solidFill>
                  <a:srgbClr val="FFFF00"/>
                </a:solidFill>
              </a:rPr>
              <a:t>Und es wird geschehen an jenem </a:t>
            </a:r>
            <a:r>
              <a:rPr lang="de-DE" sz="2000" dirty="0" smtClean="0">
                <a:solidFill>
                  <a:srgbClr val="FFFF00"/>
                </a:solidFill>
              </a:rPr>
              <a:t>Tag, </a:t>
            </a:r>
            <a:r>
              <a:rPr lang="de-DE" sz="2000" dirty="0">
                <a:solidFill>
                  <a:srgbClr val="FFFF00"/>
                </a:solidFill>
              </a:rPr>
              <a:t>da wird </a:t>
            </a:r>
            <a:r>
              <a:rPr lang="de-DE" sz="2000" dirty="0">
                <a:solidFill>
                  <a:srgbClr val="66FF33"/>
                </a:solidFill>
              </a:rPr>
              <a:t>der Überrest Israels</a:t>
            </a:r>
            <a:r>
              <a:rPr lang="de-DE" sz="2000" dirty="0">
                <a:solidFill>
                  <a:srgbClr val="FFFF00"/>
                </a:solidFill>
              </a:rPr>
              <a:t> und das Entronnene des Hauses Jakob sich nicht mehr stützen auf den, der es schlägt; sondern es wird sich stützen auf </a:t>
            </a:r>
            <a:r>
              <a:rPr lang="de-DE" sz="2000" dirty="0" smtClean="0">
                <a:solidFill>
                  <a:srgbClr val="FFFF00"/>
                </a:solidFill>
              </a:rPr>
              <a:t>den HERRN, </a:t>
            </a:r>
            <a:r>
              <a:rPr lang="de-DE" sz="2000" dirty="0">
                <a:solidFill>
                  <a:srgbClr val="FFFF00"/>
                </a:solidFill>
              </a:rPr>
              <a:t>den Heiligen Israels, in </a:t>
            </a:r>
            <a:r>
              <a:rPr lang="de-DE" sz="2000" dirty="0" smtClean="0">
                <a:solidFill>
                  <a:srgbClr val="FFFF00"/>
                </a:solidFill>
              </a:rPr>
              <a:t>Wahrheit. </a:t>
            </a:r>
            <a:r>
              <a:rPr lang="de-DE" sz="2000" baseline="30000" dirty="0" smtClean="0">
                <a:solidFill>
                  <a:srgbClr val="FFFF00"/>
                </a:solidFill>
              </a:rPr>
              <a:t>21</a:t>
            </a:r>
            <a:r>
              <a:rPr lang="de-DE" sz="2000" dirty="0" smtClean="0">
                <a:solidFill>
                  <a:srgbClr val="FFFF00"/>
                </a:solidFill>
              </a:rPr>
              <a:t> </a:t>
            </a:r>
            <a:r>
              <a:rPr lang="de-DE" sz="2000" dirty="0">
                <a:solidFill>
                  <a:srgbClr val="FFFF00"/>
                </a:solidFill>
              </a:rPr>
              <a:t>Der Überrest wird umkehren, der Überrest Jakobs zu dem starken </a:t>
            </a:r>
            <a:r>
              <a:rPr lang="de-DE" sz="2000" dirty="0" smtClean="0">
                <a:solidFill>
                  <a:srgbClr val="FFFF00"/>
                </a:solidFill>
              </a:rPr>
              <a:t>Gott. </a:t>
            </a:r>
          </a:p>
          <a:p>
            <a:pPr marL="0" indent="0">
              <a:buNone/>
            </a:pPr>
            <a:endParaRPr lang="de-DE" sz="2000" dirty="0" smtClean="0">
              <a:solidFill>
                <a:srgbClr val="FFFF00"/>
              </a:solidFill>
            </a:endParaRPr>
          </a:p>
          <a:p>
            <a:pPr marL="0" indent="0">
              <a:buNone/>
            </a:pPr>
            <a:r>
              <a:rPr lang="de-DE" sz="2000" baseline="30000" dirty="0" smtClean="0">
                <a:solidFill>
                  <a:srgbClr val="FFFF00"/>
                </a:solidFill>
              </a:rPr>
              <a:t>22</a:t>
            </a:r>
            <a:r>
              <a:rPr lang="de-DE" sz="2000" dirty="0" smtClean="0">
                <a:solidFill>
                  <a:srgbClr val="FFFF00"/>
                </a:solidFill>
              </a:rPr>
              <a:t> </a:t>
            </a:r>
            <a:r>
              <a:rPr lang="de-DE" sz="2000" dirty="0">
                <a:solidFill>
                  <a:srgbClr val="FFFF00"/>
                </a:solidFill>
              </a:rPr>
              <a:t>Denn wenn auch dein Volk, Israel, wie der Sand des Meeres wäre, nur ein Überrest davon wird umkehren. </a:t>
            </a:r>
            <a:r>
              <a:rPr lang="de-DE" sz="2000" dirty="0">
                <a:solidFill>
                  <a:srgbClr val="66FF33"/>
                </a:solidFill>
              </a:rPr>
              <a:t>Vertilgung ist festbeschlossen</a:t>
            </a:r>
            <a:r>
              <a:rPr lang="de-DE" sz="2000" dirty="0">
                <a:solidFill>
                  <a:srgbClr val="FFFF00"/>
                </a:solidFill>
              </a:rPr>
              <a:t>, sie bringt </a:t>
            </a:r>
            <a:r>
              <a:rPr lang="de-DE" sz="2000" dirty="0" smtClean="0">
                <a:solidFill>
                  <a:srgbClr val="FFFF00"/>
                </a:solidFill>
              </a:rPr>
              <a:t>einher flutend Gerechtigkeit. </a:t>
            </a:r>
            <a:r>
              <a:rPr lang="de-DE" sz="2000" baseline="30000" dirty="0" smtClean="0">
                <a:solidFill>
                  <a:srgbClr val="FFFF00"/>
                </a:solidFill>
              </a:rPr>
              <a:t>23</a:t>
            </a:r>
            <a:r>
              <a:rPr lang="de-DE" sz="2000" dirty="0" smtClean="0">
                <a:solidFill>
                  <a:srgbClr val="FFFF00"/>
                </a:solidFill>
              </a:rPr>
              <a:t> </a:t>
            </a:r>
            <a:r>
              <a:rPr lang="de-DE" sz="2000" dirty="0">
                <a:solidFill>
                  <a:srgbClr val="FFFF00"/>
                </a:solidFill>
              </a:rPr>
              <a:t>Denn der Herr, </a:t>
            </a:r>
            <a:r>
              <a:rPr lang="de-DE" sz="2000" dirty="0" smtClean="0">
                <a:solidFill>
                  <a:srgbClr val="FFFF00"/>
                </a:solidFill>
              </a:rPr>
              <a:t>der HERR </a:t>
            </a:r>
            <a:r>
              <a:rPr lang="de-DE" sz="2000" dirty="0">
                <a:solidFill>
                  <a:srgbClr val="FFFF00"/>
                </a:solidFill>
              </a:rPr>
              <a:t>der Heerscharen, vollführt Vernichtung und Festbeschlossenes inmitten der ganzen </a:t>
            </a:r>
            <a:r>
              <a:rPr lang="de-DE" sz="2000" dirty="0" smtClean="0">
                <a:solidFill>
                  <a:srgbClr val="FFFF00"/>
                </a:solidFill>
              </a:rPr>
              <a:t>Erde. </a:t>
            </a:r>
            <a:endParaRPr lang="de-DE" sz="2000" dirty="0">
              <a:solidFill>
                <a:srgbClr val="FFFF00"/>
              </a:solidFill>
            </a:endParaRPr>
          </a:p>
        </p:txBody>
      </p:sp>
      <p:pic>
        <p:nvPicPr>
          <p:cNvPr id="4" name="Picture 2" descr="An Image Slides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789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 Image Slides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251520" y="2420888"/>
            <a:ext cx="8640960" cy="2862322"/>
          </a:xfrm>
          <a:prstGeom prst="rect">
            <a:avLst/>
          </a:prstGeom>
        </p:spPr>
        <p:txBody>
          <a:bodyPr wrap="square">
            <a:spAutoFit/>
          </a:bodyPr>
          <a:lstStyle/>
          <a:p>
            <a:r>
              <a:rPr lang="de-DE" baseline="30000" dirty="0">
                <a:solidFill>
                  <a:srgbClr val="FFFF00"/>
                </a:solidFill>
              </a:rPr>
              <a:t>24</a:t>
            </a:r>
            <a:r>
              <a:rPr lang="de-DE" dirty="0">
                <a:solidFill>
                  <a:srgbClr val="FFFF00"/>
                </a:solidFill>
              </a:rPr>
              <a:t> Darum spricht der Herr, der HERR der Heerscharen, also: Fürchte dich nicht, mein Volk, das in Zion wohnt, vor </a:t>
            </a:r>
            <a:r>
              <a:rPr lang="de-DE" dirty="0">
                <a:solidFill>
                  <a:srgbClr val="66FF33"/>
                </a:solidFill>
              </a:rPr>
              <a:t>Assyrien</a:t>
            </a:r>
            <a:r>
              <a:rPr lang="de-DE" dirty="0">
                <a:solidFill>
                  <a:srgbClr val="FFFF00"/>
                </a:solidFill>
              </a:rPr>
              <a:t>, wenn es dich mit dem Stock schlagen und seinen Stab wider dich erheben wird nach der Weise Ägyptens! </a:t>
            </a:r>
            <a:r>
              <a:rPr lang="de-DE" baseline="30000" dirty="0">
                <a:solidFill>
                  <a:srgbClr val="FFFF00"/>
                </a:solidFill>
              </a:rPr>
              <a:t>25</a:t>
            </a:r>
            <a:r>
              <a:rPr lang="de-DE" dirty="0">
                <a:solidFill>
                  <a:srgbClr val="FFFF00"/>
                </a:solidFill>
              </a:rPr>
              <a:t> Denn noch um </a:t>
            </a:r>
            <a:r>
              <a:rPr lang="de-DE" dirty="0">
                <a:solidFill>
                  <a:srgbClr val="66FF33"/>
                </a:solidFill>
              </a:rPr>
              <a:t>ein gar Kleines</a:t>
            </a:r>
            <a:r>
              <a:rPr lang="de-DE" dirty="0">
                <a:solidFill>
                  <a:srgbClr val="FFFF00"/>
                </a:solidFill>
              </a:rPr>
              <a:t>, so wird der Grimm zu Ende sein und mein Zorn sich wenden zu ihrer Vernichtung. </a:t>
            </a:r>
            <a:r>
              <a:rPr lang="de-DE" baseline="30000" dirty="0">
                <a:solidFill>
                  <a:srgbClr val="FFFF00"/>
                </a:solidFill>
              </a:rPr>
              <a:t>26</a:t>
            </a:r>
            <a:r>
              <a:rPr lang="de-DE" dirty="0">
                <a:solidFill>
                  <a:srgbClr val="FFFF00"/>
                </a:solidFill>
              </a:rPr>
              <a:t> Und der HERR der Heerscharen wird über ihn die Geißel schwingen wie in der Niederlage </a:t>
            </a:r>
            <a:r>
              <a:rPr lang="de-DE" dirty="0" err="1">
                <a:solidFill>
                  <a:srgbClr val="FFFF00"/>
                </a:solidFill>
              </a:rPr>
              <a:t>Midians</a:t>
            </a:r>
            <a:r>
              <a:rPr lang="de-DE" dirty="0">
                <a:solidFill>
                  <a:srgbClr val="FFFF00"/>
                </a:solidFill>
              </a:rPr>
              <a:t> am Felsen </a:t>
            </a:r>
            <a:r>
              <a:rPr lang="de-DE" dirty="0" err="1">
                <a:solidFill>
                  <a:srgbClr val="FFFF00"/>
                </a:solidFill>
              </a:rPr>
              <a:t>Oreb</a:t>
            </a:r>
            <a:r>
              <a:rPr lang="de-DE" dirty="0">
                <a:solidFill>
                  <a:srgbClr val="FFFF00"/>
                </a:solidFill>
              </a:rPr>
              <a:t>; und sein Stab wird über das Meer sein, und er wird ihn erheben, wie er ihn über Ägypten erhob. </a:t>
            </a:r>
            <a:r>
              <a:rPr lang="de-DE" baseline="30000" dirty="0">
                <a:solidFill>
                  <a:srgbClr val="FFFF00"/>
                </a:solidFill>
              </a:rPr>
              <a:t>27</a:t>
            </a:r>
            <a:r>
              <a:rPr lang="de-DE" dirty="0">
                <a:solidFill>
                  <a:srgbClr val="FFFF00"/>
                </a:solidFill>
              </a:rPr>
              <a:t> Und es wird geschehen an jenem </a:t>
            </a:r>
            <a:r>
              <a:rPr lang="de-DE" dirty="0" smtClean="0">
                <a:solidFill>
                  <a:srgbClr val="FFFF00"/>
                </a:solidFill>
              </a:rPr>
              <a:t>Tag, </a:t>
            </a:r>
            <a:r>
              <a:rPr lang="de-DE" dirty="0" err="1">
                <a:solidFill>
                  <a:srgbClr val="FFFF00"/>
                </a:solidFill>
              </a:rPr>
              <a:t>daß</a:t>
            </a:r>
            <a:r>
              <a:rPr lang="de-DE" dirty="0">
                <a:solidFill>
                  <a:srgbClr val="FFFF00"/>
                </a:solidFill>
              </a:rPr>
              <a:t> seine Last weichen wird von deiner Schulter und sein Joch von deinem Hals; und das Joch wird gesprengt werden infolge des Fettes. </a:t>
            </a:r>
          </a:p>
        </p:txBody>
      </p:sp>
    </p:spTree>
    <p:extLst>
      <p:ext uri="{BB962C8B-B14F-4D97-AF65-F5344CB8AC3E}">
        <p14:creationId xmlns:p14="http://schemas.microsoft.com/office/powerpoint/2010/main" val="28051960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139952" y="332656"/>
            <a:ext cx="4824536" cy="5839544"/>
          </a:xfrm>
        </p:spPr>
        <p:txBody>
          <a:bodyPr>
            <a:noAutofit/>
          </a:bodyPr>
          <a:lstStyle/>
          <a:p>
            <a:pPr marL="0" indent="0">
              <a:buNone/>
            </a:pPr>
            <a:r>
              <a:rPr lang="de-DE" sz="2000" dirty="0" smtClean="0"/>
              <a:t>Jesaja 10: </a:t>
            </a:r>
            <a:r>
              <a:rPr lang="de-DE" sz="2000" baseline="30000" dirty="0" smtClean="0">
                <a:solidFill>
                  <a:srgbClr val="FFFF00"/>
                </a:solidFill>
              </a:rPr>
              <a:t>28</a:t>
            </a:r>
            <a:r>
              <a:rPr lang="de-DE" sz="2000" dirty="0" smtClean="0">
                <a:solidFill>
                  <a:srgbClr val="FFFF00"/>
                </a:solidFill>
              </a:rPr>
              <a:t> </a:t>
            </a:r>
            <a:r>
              <a:rPr lang="de-DE" sz="2000" dirty="0">
                <a:solidFill>
                  <a:srgbClr val="FFFF00"/>
                </a:solidFill>
              </a:rPr>
              <a:t>Er kommt gegen </a:t>
            </a:r>
            <a:r>
              <a:rPr lang="de-DE" sz="2000" dirty="0" err="1">
                <a:solidFill>
                  <a:srgbClr val="66FF33"/>
                </a:solidFill>
              </a:rPr>
              <a:t>Aijath</a:t>
            </a:r>
            <a:r>
              <a:rPr lang="de-DE" sz="2000" dirty="0">
                <a:solidFill>
                  <a:srgbClr val="FFFF00"/>
                </a:solidFill>
              </a:rPr>
              <a:t>, zieht durch </a:t>
            </a:r>
            <a:r>
              <a:rPr lang="de-DE" sz="2000" dirty="0" err="1">
                <a:solidFill>
                  <a:srgbClr val="66FF33"/>
                </a:solidFill>
              </a:rPr>
              <a:t>Migron</a:t>
            </a:r>
            <a:r>
              <a:rPr lang="de-DE" sz="2000" dirty="0">
                <a:solidFill>
                  <a:srgbClr val="FFFF00"/>
                </a:solidFill>
              </a:rPr>
              <a:t>; in </a:t>
            </a:r>
            <a:r>
              <a:rPr lang="de-DE" sz="2000" dirty="0" err="1" smtClean="0">
                <a:solidFill>
                  <a:srgbClr val="66FF33"/>
                </a:solidFill>
              </a:rPr>
              <a:t>Mikhmas</a:t>
            </a:r>
            <a:r>
              <a:rPr lang="de-DE" sz="2000" dirty="0" smtClean="0">
                <a:solidFill>
                  <a:srgbClr val="FFFF00"/>
                </a:solidFill>
              </a:rPr>
              <a:t> </a:t>
            </a:r>
            <a:r>
              <a:rPr lang="de-DE" sz="2000" dirty="0">
                <a:solidFill>
                  <a:srgbClr val="FFFF00"/>
                </a:solidFill>
              </a:rPr>
              <a:t>legt er sein Gepäck ab</a:t>
            </a:r>
            <a:r>
              <a:rPr lang="de-DE" sz="2000" dirty="0" smtClean="0">
                <a:solidFill>
                  <a:srgbClr val="FFFF00"/>
                </a:solidFill>
              </a:rPr>
              <a:t>. </a:t>
            </a:r>
            <a:r>
              <a:rPr lang="de-DE" sz="2000" baseline="30000" dirty="0">
                <a:solidFill>
                  <a:srgbClr val="FFFF00"/>
                </a:solidFill>
              </a:rPr>
              <a:t>29</a:t>
            </a:r>
            <a:r>
              <a:rPr lang="de-DE" sz="2000" dirty="0">
                <a:solidFill>
                  <a:srgbClr val="FFFF00"/>
                </a:solidFill>
              </a:rPr>
              <a:t> Sie ziehen über den </a:t>
            </a:r>
            <a:r>
              <a:rPr lang="de-DE" sz="2000" dirty="0" err="1">
                <a:solidFill>
                  <a:srgbClr val="FFFF00"/>
                </a:solidFill>
              </a:rPr>
              <a:t>Paß</a:t>
            </a:r>
            <a:r>
              <a:rPr lang="de-DE" sz="2000" dirty="0">
                <a:solidFill>
                  <a:srgbClr val="FFFF00"/>
                </a:solidFill>
              </a:rPr>
              <a:t>, zu </a:t>
            </a:r>
            <a:r>
              <a:rPr lang="de-DE" sz="2000" dirty="0" err="1">
                <a:solidFill>
                  <a:srgbClr val="66FF33"/>
                </a:solidFill>
              </a:rPr>
              <a:t>Geba</a:t>
            </a:r>
            <a:r>
              <a:rPr lang="de-DE" sz="2000" dirty="0">
                <a:solidFill>
                  <a:srgbClr val="FFFF00"/>
                </a:solidFill>
              </a:rPr>
              <a:t> schlagen sie ihr Nachtlager auf. </a:t>
            </a:r>
            <a:r>
              <a:rPr lang="de-DE" sz="2000" dirty="0">
                <a:solidFill>
                  <a:srgbClr val="66FF33"/>
                </a:solidFill>
              </a:rPr>
              <a:t>Rama</a:t>
            </a:r>
            <a:r>
              <a:rPr lang="de-DE" sz="2000" dirty="0">
                <a:solidFill>
                  <a:srgbClr val="FFFF00"/>
                </a:solidFill>
              </a:rPr>
              <a:t> bebt, </a:t>
            </a:r>
            <a:r>
              <a:rPr lang="de-DE" sz="2000" dirty="0" err="1">
                <a:solidFill>
                  <a:srgbClr val="66FF33"/>
                </a:solidFill>
              </a:rPr>
              <a:t>Gibea</a:t>
            </a:r>
            <a:r>
              <a:rPr lang="de-DE" sz="2000" dirty="0">
                <a:solidFill>
                  <a:srgbClr val="66FF33"/>
                </a:solidFill>
              </a:rPr>
              <a:t> Sauls </a:t>
            </a:r>
            <a:r>
              <a:rPr lang="de-DE" sz="2000" dirty="0" smtClean="0">
                <a:solidFill>
                  <a:srgbClr val="FFFF00"/>
                </a:solidFill>
              </a:rPr>
              <a:t>flieht. </a:t>
            </a:r>
            <a:r>
              <a:rPr lang="de-DE" sz="2000" baseline="30000" dirty="0" smtClean="0">
                <a:solidFill>
                  <a:srgbClr val="FFFF00"/>
                </a:solidFill>
              </a:rPr>
              <a:t>30</a:t>
            </a:r>
            <a:r>
              <a:rPr lang="de-DE" sz="2000" dirty="0" smtClean="0">
                <a:solidFill>
                  <a:srgbClr val="FFFF00"/>
                </a:solidFill>
              </a:rPr>
              <a:t> </a:t>
            </a:r>
            <a:r>
              <a:rPr lang="de-DE" sz="2000" dirty="0">
                <a:solidFill>
                  <a:srgbClr val="FFFF00"/>
                </a:solidFill>
              </a:rPr>
              <a:t>Schreie laut, </a:t>
            </a:r>
            <a:r>
              <a:rPr lang="de-DE" sz="2000" dirty="0">
                <a:solidFill>
                  <a:srgbClr val="66FF33"/>
                </a:solidFill>
              </a:rPr>
              <a:t>Tochter </a:t>
            </a:r>
            <a:r>
              <a:rPr lang="de-DE" sz="2000" dirty="0" err="1">
                <a:solidFill>
                  <a:srgbClr val="66FF33"/>
                </a:solidFill>
              </a:rPr>
              <a:t>Gallims</a:t>
            </a:r>
            <a:r>
              <a:rPr lang="de-DE" sz="2000" dirty="0">
                <a:solidFill>
                  <a:srgbClr val="FFFF00"/>
                </a:solidFill>
              </a:rPr>
              <a:t>! Horche auf, </a:t>
            </a:r>
            <a:r>
              <a:rPr lang="de-DE" sz="2000" dirty="0" err="1" smtClean="0">
                <a:solidFill>
                  <a:srgbClr val="66FF33"/>
                </a:solidFill>
              </a:rPr>
              <a:t>Laish</a:t>
            </a:r>
            <a:r>
              <a:rPr lang="de-DE" sz="2000" dirty="0" smtClean="0">
                <a:solidFill>
                  <a:srgbClr val="FFFF00"/>
                </a:solidFill>
              </a:rPr>
              <a:t>! </a:t>
            </a:r>
            <a:r>
              <a:rPr lang="de-DE" sz="2000" dirty="0">
                <a:solidFill>
                  <a:srgbClr val="FFFF00"/>
                </a:solidFill>
              </a:rPr>
              <a:t>Armes </a:t>
            </a:r>
            <a:r>
              <a:rPr lang="de-DE" sz="2000" dirty="0" err="1" smtClean="0">
                <a:solidFill>
                  <a:srgbClr val="66FF33"/>
                </a:solidFill>
              </a:rPr>
              <a:t>Anathoth</a:t>
            </a:r>
            <a:r>
              <a:rPr lang="de-DE" sz="2000" dirty="0" smtClean="0">
                <a:solidFill>
                  <a:srgbClr val="FFFF00"/>
                </a:solidFill>
              </a:rPr>
              <a:t>! </a:t>
            </a:r>
            <a:r>
              <a:rPr lang="de-DE" sz="2000" baseline="30000" dirty="0" smtClean="0">
                <a:solidFill>
                  <a:srgbClr val="FFFF00"/>
                </a:solidFill>
              </a:rPr>
              <a:t>31</a:t>
            </a:r>
            <a:r>
              <a:rPr lang="de-DE" sz="2000" dirty="0" smtClean="0">
                <a:solidFill>
                  <a:srgbClr val="FFFF00"/>
                </a:solidFill>
              </a:rPr>
              <a:t> </a:t>
            </a:r>
            <a:r>
              <a:rPr lang="de-DE" sz="2000" dirty="0" err="1">
                <a:solidFill>
                  <a:srgbClr val="66FF33"/>
                </a:solidFill>
              </a:rPr>
              <a:t>Madmena</a:t>
            </a:r>
            <a:r>
              <a:rPr lang="de-DE" sz="2000" dirty="0">
                <a:solidFill>
                  <a:srgbClr val="FFFF00"/>
                </a:solidFill>
              </a:rPr>
              <a:t> eilt davon, die Bewohner von </a:t>
            </a:r>
            <a:r>
              <a:rPr lang="de-DE" sz="2000" dirty="0" err="1">
                <a:solidFill>
                  <a:srgbClr val="66FF33"/>
                </a:solidFill>
              </a:rPr>
              <a:t>Gebim</a:t>
            </a:r>
            <a:r>
              <a:rPr lang="de-DE" sz="2000" dirty="0">
                <a:solidFill>
                  <a:srgbClr val="FFFF00"/>
                </a:solidFill>
              </a:rPr>
              <a:t> </a:t>
            </a:r>
            <a:r>
              <a:rPr lang="de-DE" sz="2000" dirty="0" smtClean="0">
                <a:solidFill>
                  <a:srgbClr val="FFFF00"/>
                </a:solidFill>
              </a:rPr>
              <a:t>flüchten. </a:t>
            </a:r>
            <a:r>
              <a:rPr lang="de-DE" sz="2000" baseline="30000" dirty="0" smtClean="0">
                <a:solidFill>
                  <a:srgbClr val="FFFF00"/>
                </a:solidFill>
              </a:rPr>
              <a:t>32</a:t>
            </a:r>
            <a:r>
              <a:rPr lang="de-DE" sz="2000" dirty="0" smtClean="0">
                <a:solidFill>
                  <a:srgbClr val="FFFF00"/>
                </a:solidFill>
              </a:rPr>
              <a:t> </a:t>
            </a:r>
            <a:r>
              <a:rPr lang="de-DE" sz="2000" dirty="0">
                <a:solidFill>
                  <a:srgbClr val="FFFF00"/>
                </a:solidFill>
              </a:rPr>
              <a:t>Noch heute macht er halt in </a:t>
            </a:r>
            <a:r>
              <a:rPr lang="de-DE" sz="2000" dirty="0" err="1">
                <a:solidFill>
                  <a:srgbClr val="66FF33"/>
                </a:solidFill>
              </a:rPr>
              <a:t>Nob</a:t>
            </a:r>
            <a:r>
              <a:rPr lang="de-DE" sz="2000" dirty="0">
                <a:solidFill>
                  <a:srgbClr val="FFFF00"/>
                </a:solidFill>
              </a:rPr>
              <a:t>; er schwingt seine Hand gegen </a:t>
            </a:r>
            <a:r>
              <a:rPr lang="de-DE" sz="2000" dirty="0">
                <a:solidFill>
                  <a:srgbClr val="66FF33"/>
                </a:solidFill>
              </a:rPr>
              <a:t>den Berg der Tochter Zion, den Hügel Jerusalems</a:t>
            </a:r>
            <a:r>
              <a:rPr lang="de-DE" sz="2000" dirty="0">
                <a:solidFill>
                  <a:srgbClr val="FFFF00"/>
                </a:solidFill>
              </a:rPr>
              <a:t>. </a:t>
            </a:r>
            <a:r>
              <a:rPr lang="de-DE" sz="2000" dirty="0" smtClean="0">
                <a:solidFill>
                  <a:srgbClr val="FFFF00"/>
                </a:solidFill>
              </a:rPr>
              <a:t>- </a:t>
            </a:r>
            <a:r>
              <a:rPr lang="de-DE" sz="2000" baseline="30000" dirty="0" smtClean="0">
                <a:solidFill>
                  <a:srgbClr val="FFFF00"/>
                </a:solidFill>
              </a:rPr>
              <a:t>33</a:t>
            </a:r>
            <a:r>
              <a:rPr lang="de-DE" sz="2000" dirty="0" smtClean="0">
                <a:solidFill>
                  <a:srgbClr val="FFFF00"/>
                </a:solidFill>
              </a:rPr>
              <a:t> </a:t>
            </a:r>
            <a:r>
              <a:rPr lang="de-DE" sz="2000" dirty="0">
                <a:solidFill>
                  <a:srgbClr val="FFFF00"/>
                </a:solidFill>
              </a:rPr>
              <a:t>Siehe, der Herr, </a:t>
            </a:r>
            <a:r>
              <a:rPr lang="de-DE" sz="2000" dirty="0" smtClean="0">
                <a:solidFill>
                  <a:srgbClr val="FFFF00"/>
                </a:solidFill>
              </a:rPr>
              <a:t>der HERR </a:t>
            </a:r>
            <a:r>
              <a:rPr lang="de-DE" sz="2000" dirty="0">
                <a:solidFill>
                  <a:srgbClr val="FFFF00"/>
                </a:solidFill>
              </a:rPr>
              <a:t>der Heerscharen, haut mit Schreckensgewalt die Äste herunter; und die von hohem Wuchse werden gefällt, und die Emporragenden werden </a:t>
            </a:r>
            <a:r>
              <a:rPr lang="de-DE" sz="2000" dirty="0" smtClean="0">
                <a:solidFill>
                  <a:srgbClr val="FFFF00"/>
                </a:solidFill>
              </a:rPr>
              <a:t>erniedrigt. </a:t>
            </a:r>
            <a:r>
              <a:rPr lang="de-DE" sz="2000" baseline="30000" dirty="0" smtClean="0">
                <a:solidFill>
                  <a:srgbClr val="FFFF00"/>
                </a:solidFill>
              </a:rPr>
              <a:t>34</a:t>
            </a:r>
            <a:r>
              <a:rPr lang="de-DE" sz="2000" dirty="0" smtClean="0">
                <a:solidFill>
                  <a:srgbClr val="FFFF00"/>
                </a:solidFill>
              </a:rPr>
              <a:t> </a:t>
            </a:r>
            <a:r>
              <a:rPr lang="de-DE" sz="2000" dirty="0">
                <a:solidFill>
                  <a:srgbClr val="FFFF00"/>
                </a:solidFill>
              </a:rPr>
              <a:t>Und er schlägt die Dickichte des Waldes nieder mit dem Eisen, und der Libanon fällt durch einen Mächtigen</a:t>
            </a:r>
            <a:r>
              <a:rPr lang="de-DE" sz="2000" dirty="0" smtClean="0">
                <a:solidFill>
                  <a:srgbClr val="FFFF00"/>
                </a:solidFill>
              </a:rPr>
              <a:t>.</a:t>
            </a:r>
            <a:endParaRPr lang="de-DE" sz="2000" dirty="0">
              <a:solidFill>
                <a:srgbClr val="FFFF00"/>
              </a:solidFill>
            </a:endParaRPr>
          </a:p>
        </p:txBody>
      </p:sp>
      <p:pic>
        <p:nvPicPr>
          <p:cNvPr id="2" name="Grafik 1"/>
          <p:cNvPicPr>
            <a:picLocks noChangeAspect="1"/>
          </p:cNvPicPr>
          <p:nvPr/>
        </p:nvPicPr>
        <p:blipFill>
          <a:blip r:embed="rId2"/>
          <a:stretch>
            <a:fillRect/>
          </a:stretch>
        </p:blipFill>
        <p:spPr>
          <a:xfrm>
            <a:off x="251520" y="404664"/>
            <a:ext cx="3781458" cy="5294040"/>
          </a:xfrm>
          <a:prstGeom prst="rect">
            <a:avLst/>
          </a:prstGeom>
        </p:spPr>
      </p:pic>
      <p:sp>
        <p:nvSpPr>
          <p:cNvPr id="5" name="Textfeld 5"/>
          <p:cNvSpPr txBox="1">
            <a:spLocks noChangeArrowheads="1"/>
          </p:cNvSpPr>
          <p:nvPr/>
        </p:nvSpPr>
        <p:spPr bwMode="auto">
          <a:xfrm>
            <a:off x="251520" y="5713724"/>
            <a:ext cx="3786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dirty="0" smtClean="0">
                <a:latin typeface="Verdana" panose="020B0604030504040204" pitchFamily="34" charset="0"/>
              </a:rPr>
              <a:t>FB</a:t>
            </a:r>
            <a:endParaRPr lang="de-DE" altLang="de-DE" sz="1200" dirty="0">
              <a:latin typeface="Verdana" panose="020B0604030504040204" pitchFamily="34" charset="0"/>
            </a:endParaRPr>
          </a:p>
        </p:txBody>
      </p:sp>
      <p:sp>
        <p:nvSpPr>
          <p:cNvPr id="6" name="Line 9"/>
          <p:cNvSpPr>
            <a:spLocks noChangeShapeType="1"/>
          </p:cNvSpPr>
          <p:nvPr/>
        </p:nvSpPr>
        <p:spPr bwMode="auto">
          <a:xfrm flipH="1">
            <a:off x="2267744" y="3212976"/>
            <a:ext cx="144016" cy="432048"/>
          </a:xfrm>
          <a:prstGeom prst="line">
            <a:avLst/>
          </a:prstGeom>
          <a:noFill/>
          <a:ln w="57150">
            <a:solidFill>
              <a:srgbClr val="FF3300"/>
            </a:solidFill>
            <a:round/>
            <a:headEnd/>
            <a:tailEnd type="triangle" w="med" len="med"/>
          </a:ln>
        </p:spPr>
        <p:txBody>
          <a:bodyPr/>
          <a:lstStyle/>
          <a:p>
            <a:endParaRPr lang="de-DE"/>
          </a:p>
        </p:txBody>
      </p:sp>
    </p:spTree>
    <p:extLst>
      <p:ext uri="{BB962C8B-B14F-4D97-AF65-F5344CB8AC3E}">
        <p14:creationId xmlns:p14="http://schemas.microsoft.com/office/powerpoint/2010/main" val="1350819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332656"/>
            <a:ext cx="4762872" cy="5839544"/>
          </a:xfrm>
        </p:spPr>
        <p:txBody>
          <a:bodyPr>
            <a:noAutofit/>
          </a:bodyPr>
          <a:lstStyle/>
          <a:p>
            <a:pPr marL="0" indent="0">
              <a:buNone/>
            </a:pPr>
            <a:r>
              <a:rPr lang="de-DE" sz="2000" dirty="0" smtClean="0">
                <a:effectLst>
                  <a:outerShdw blurRad="38100" dist="38100" dir="2700000" algn="tl">
                    <a:srgbClr val="000000">
                      <a:alpha val="43137"/>
                    </a:srgbClr>
                  </a:outerShdw>
                </a:effectLst>
              </a:rPr>
              <a:t>Jesaja 14: </a:t>
            </a:r>
            <a:r>
              <a:rPr lang="de-DE" sz="2000" baseline="30000" dirty="0" smtClean="0">
                <a:solidFill>
                  <a:srgbClr val="FFFF00"/>
                </a:solidFill>
                <a:effectLst>
                  <a:outerShdw blurRad="38100" dist="38100" dir="2700000" algn="tl">
                    <a:srgbClr val="000000">
                      <a:alpha val="43137"/>
                    </a:srgbClr>
                  </a:outerShdw>
                </a:effectLst>
              </a:rPr>
              <a:t>24</a:t>
            </a:r>
            <a:r>
              <a:rPr lang="de-DE" sz="2000" dirty="0" smtClean="0">
                <a:solidFill>
                  <a:srgbClr val="FFFF00"/>
                </a:solidFill>
                <a:effectLst>
                  <a:outerShdw blurRad="38100" dist="38100" dir="2700000" algn="tl">
                    <a:srgbClr val="000000">
                      <a:alpha val="43137"/>
                    </a:srgbClr>
                  </a:outerShdw>
                </a:effectLst>
              </a:rPr>
              <a:t> Der HERR </a:t>
            </a:r>
            <a:r>
              <a:rPr lang="de-DE" sz="2000" dirty="0">
                <a:solidFill>
                  <a:srgbClr val="FFFF00"/>
                </a:solidFill>
                <a:effectLst>
                  <a:outerShdw blurRad="38100" dist="38100" dir="2700000" algn="tl">
                    <a:srgbClr val="000000">
                      <a:alpha val="43137"/>
                    </a:srgbClr>
                  </a:outerShdw>
                </a:effectLst>
              </a:rPr>
              <a:t>der Heerscharen hat geschworen und gesprochen: </a:t>
            </a:r>
            <a:endParaRPr lang="de-DE" sz="2000" dirty="0" smtClean="0">
              <a:solidFill>
                <a:srgbClr val="FFFF00"/>
              </a:solidFill>
              <a:effectLst>
                <a:outerShdw blurRad="38100" dist="38100" dir="2700000" algn="tl">
                  <a:srgbClr val="000000">
                    <a:alpha val="43137"/>
                  </a:srgbClr>
                </a:outerShdw>
              </a:effectLst>
            </a:endParaRPr>
          </a:p>
          <a:p>
            <a:pPr marL="0" indent="0">
              <a:buNone/>
            </a:pPr>
            <a:endParaRPr lang="de-DE" sz="2000" dirty="0" smtClean="0">
              <a:solidFill>
                <a:srgbClr val="FFFF00"/>
              </a:solidFill>
              <a:effectLst>
                <a:outerShdw blurRad="38100" dist="38100" dir="2700000" algn="tl">
                  <a:srgbClr val="000000">
                    <a:alpha val="43137"/>
                  </a:srgbClr>
                </a:outerShdw>
              </a:effectLst>
            </a:endParaRPr>
          </a:p>
          <a:p>
            <a:pPr marL="0" indent="0">
              <a:buNone/>
            </a:pPr>
            <a:r>
              <a:rPr lang="de-DE" sz="2000" dirty="0" smtClean="0">
                <a:solidFill>
                  <a:srgbClr val="FFFF00"/>
                </a:solidFill>
                <a:effectLst>
                  <a:outerShdw blurRad="38100" dist="38100" dir="2700000" algn="tl">
                    <a:srgbClr val="000000">
                      <a:alpha val="43137"/>
                    </a:srgbClr>
                  </a:outerShdw>
                </a:effectLst>
              </a:rPr>
              <a:t>Wahrlich</a:t>
            </a:r>
            <a:r>
              <a:rPr lang="de-DE" sz="2000" dirty="0">
                <a:solidFill>
                  <a:srgbClr val="FFFF00"/>
                </a:solidFill>
                <a:effectLst>
                  <a:outerShdw blurRad="38100" dist="38100" dir="2700000" algn="tl">
                    <a:srgbClr val="000000">
                      <a:alpha val="43137"/>
                    </a:srgbClr>
                  </a:outerShdw>
                </a:effectLst>
              </a:rPr>
              <a:t>! Wie ich es vorbedacht, also geschieht es; und wie ich es beschlossen habe, also wird es zustande </a:t>
            </a:r>
            <a:r>
              <a:rPr lang="de-DE" sz="2000" dirty="0" smtClean="0">
                <a:solidFill>
                  <a:srgbClr val="FFFF00"/>
                </a:solidFill>
                <a:effectLst>
                  <a:outerShdw blurRad="38100" dist="38100" dir="2700000" algn="tl">
                    <a:srgbClr val="000000">
                      <a:alpha val="43137"/>
                    </a:srgbClr>
                  </a:outerShdw>
                </a:effectLst>
              </a:rPr>
              <a:t>kommen: </a:t>
            </a:r>
            <a:r>
              <a:rPr lang="de-DE" sz="2000" baseline="30000" dirty="0" smtClean="0">
                <a:solidFill>
                  <a:srgbClr val="FFFF00"/>
                </a:solidFill>
                <a:effectLst>
                  <a:outerShdw blurRad="38100" dist="38100" dir="2700000" algn="tl">
                    <a:srgbClr val="000000">
                      <a:alpha val="43137"/>
                    </a:srgbClr>
                  </a:outerShdw>
                </a:effectLst>
              </a:rPr>
              <a:t>25</a:t>
            </a:r>
            <a:r>
              <a:rPr lang="de-DE" sz="2000" dirty="0" smtClean="0">
                <a:solidFill>
                  <a:srgbClr val="FFFF00"/>
                </a:solidFill>
                <a:effectLst>
                  <a:outerShdw blurRad="38100" dist="38100" dir="2700000" algn="tl">
                    <a:srgbClr val="000000">
                      <a:alpha val="43137"/>
                    </a:srgbClr>
                  </a:outerShdw>
                </a:effectLst>
              </a:rPr>
              <a:t> </a:t>
            </a:r>
            <a:r>
              <a:rPr lang="de-DE" sz="2000" dirty="0" err="1">
                <a:solidFill>
                  <a:srgbClr val="FFFF00"/>
                </a:solidFill>
                <a:effectLst>
                  <a:outerShdw blurRad="38100" dist="38100" dir="2700000" algn="tl">
                    <a:srgbClr val="000000">
                      <a:alpha val="43137"/>
                    </a:srgbClr>
                  </a:outerShdw>
                </a:effectLst>
              </a:rPr>
              <a:t>daß</a:t>
            </a:r>
            <a:r>
              <a:rPr lang="de-DE" sz="2000" dirty="0">
                <a:solidFill>
                  <a:srgbClr val="FFFF00"/>
                </a:solidFill>
                <a:effectLst>
                  <a:outerShdw blurRad="38100" dist="38100" dir="2700000" algn="tl">
                    <a:srgbClr val="000000">
                      <a:alpha val="43137"/>
                    </a:srgbClr>
                  </a:outerShdw>
                </a:effectLst>
              </a:rPr>
              <a:t> ich </a:t>
            </a:r>
            <a:r>
              <a:rPr lang="de-DE" sz="2000" dirty="0">
                <a:solidFill>
                  <a:srgbClr val="66FF33"/>
                </a:solidFill>
                <a:effectLst>
                  <a:outerShdw blurRad="38100" dist="38100" dir="2700000" algn="tl">
                    <a:srgbClr val="000000">
                      <a:alpha val="43137"/>
                    </a:srgbClr>
                  </a:outerShdw>
                </a:effectLst>
              </a:rPr>
              <a:t>Assyrien in meinem </a:t>
            </a:r>
            <a:r>
              <a:rPr lang="de-DE" sz="2000" dirty="0" smtClean="0">
                <a:solidFill>
                  <a:srgbClr val="66FF33"/>
                </a:solidFill>
                <a:effectLst>
                  <a:outerShdw blurRad="38100" dist="38100" dir="2700000" algn="tl">
                    <a:srgbClr val="000000">
                      <a:alpha val="43137"/>
                    </a:srgbClr>
                  </a:outerShdw>
                </a:effectLst>
              </a:rPr>
              <a:t>Land </a:t>
            </a:r>
            <a:r>
              <a:rPr lang="de-DE" sz="2000" dirty="0">
                <a:solidFill>
                  <a:srgbClr val="66FF33"/>
                </a:solidFill>
                <a:effectLst>
                  <a:outerShdw blurRad="38100" dist="38100" dir="2700000" algn="tl">
                    <a:srgbClr val="000000">
                      <a:alpha val="43137"/>
                    </a:srgbClr>
                  </a:outerShdw>
                </a:effectLst>
              </a:rPr>
              <a:t>zerschmettern und es auf meinen Bergen zertreten werde</a:t>
            </a:r>
            <a:r>
              <a:rPr lang="de-DE" sz="2000" dirty="0">
                <a:solidFill>
                  <a:srgbClr val="FFFF00"/>
                </a:solidFill>
                <a:effectLst>
                  <a:outerShdw blurRad="38100" dist="38100" dir="2700000" algn="tl">
                    <a:srgbClr val="000000">
                      <a:alpha val="43137"/>
                    </a:srgbClr>
                  </a:outerShdw>
                </a:effectLst>
              </a:rPr>
              <a:t>. Und so wird sein Joch von ihnen weichen, und seine Last wird weichen von ihrer </a:t>
            </a:r>
            <a:r>
              <a:rPr lang="de-DE" sz="2000" dirty="0" smtClean="0">
                <a:solidFill>
                  <a:srgbClr val="FFFF00"/>
                </a:solidFill>
                <a:effectLst>
                  <a:outerShdw blurRad="38100" dist="38100" dir="2700000" algn="tl">
                    <a:srgbClr val="000000">
                      <a:alpha val="43137"/>
                    </a:srgbClr>
                  </a:outerShdw>
                </a:effectLst>
              </a:rPr>
              <a:t>Schulter. </a:t>
            </a:r>
            <a:r>
              <a:rPr lang="de-DE" sz="2000" baseline="30000" dirty="0" smtClean="0">
                <a:solidFill>
                  <a:srgbClr val="FFFF00"/>
                </a:solidFill>
                <a:effectLst>
                  <a:outerShdw blurRad="38100" dist="38100" dir="2700000" algn="tl">
                    <a:srgbClr val="000000">
                      <a:alpha val="43137"/>
                    </a:srgbClr>
                  </a:outerShdw>
                </a:effectLst>
              </a:rPr>
              <a:t>26</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Das ist der </a:t>
            </a:r>
            <a:r>
              <a:rPr lang="de-DE" sz="2000" dirty="0" err="1">
                <a:solidFill>
                  <a:srgbClr val="FFFF00"/>
                </a:solidFill>
                <a:effectLst>
                  <a:outerShdw blurRad="38100" dist="38100" dir="2700000" algn="tl">
                    <a:srgbClr val="000000">
                      <a:alpha val="43137"/>
                    </a:srgbClr>
                  </a:outerShdw>
                </a:effectLst>
              </a:rPr>
              <a:t>Ratschluß</a:t>
            </a:r>
            <a:r>
              <a:rPr lang="de-DE" sz="2000" dirty="0">
                <a:solidFill>
                  <a:srgbClr val="FFFF00"/>
                </a:solidFill>
                <a:effectLst>
                  <a:outerShdw blurRad="38100" dist="38100" dir="2700000" algn="tl">
                    <a:srgbClr val="000000">
                      <a:alpha val="43137"/>
                    </a:srgbClr>
                  </a:outerShdw>
                </a:effectLst>
              </a:rPr>
              <a:t>, der beschlossen ist über die ganze Erde; und das ist </a:t>
            </a:r>
            <a:r>
              <a:rPr lang="de-DE" sz="2000" dirty="0">
                <a:solidFill>
                  <a:srgbClr val="66FF33"/>
                </a:solidFill>
                <a:effectLst>
                  <a:outerShdw blurRad="38100" dist="38100" dir="2700000" algn="tl">
                    <a:srgbClr val="000000">
                      <a:alpha val="43137"/>
                    </a:srgbClr>
                  </a:outerShdw>
                </a:effectLst>
              </a:rPr>
              <a:t>die Hand, die ausgestreckt ist über alle </a:t>
            </a:r>
            <a:r>
              <a:rPr lang="de-DE" sz="2000" dirty="0" smtClean="0">
                <a:solidFill>
                  <a:srgbClr val="66FF33"/>
                </a:solidFill>
                <a:effectLst>
                  <a:outerShdw blurRad="38100" dist="38100" dir="2700000" algn="tl">
                    <a:srgbClr val="000000">
                      <a:alpha val="43137"/>
                    </a:srgbClr>
                  </a:outerShdw>
                </a:effectLst>
              </a:rPr>
              <a:t>Nationen</a:t>
            </a:r>
            <a:r>
              <a:rPr lang="de-DE" sz="2000" dirty="0" smtClean="0">
                <a:solidFill>
                  <a:srgbClr val="FFFF00"/>
                </a:solidFill>
                <a:effectLst>
                  <a:outerShdw blurRad="38100" dist="38100" dir="2700000" algn="tl">
                    <a:srgbClr val="000000">
                      <a:alpha val="43137"/>
                    </a:srgbClr>
                  </a:outerShdw>
                </a:effectLst>
              </a:rPr>
              <a:t>. </a:t>
            </a:r>
            <a:r>
              <a:rPr lang="de-DE" sz="2000" baseline="30000" dirty="0" smtClean="0">
                <a:solidFill>
                  <a:srgbClr val="FFFF00"/>
                </a:solidFill>
                <a:effectLst>
                  <a:outerShdw blurRad="38100" dist="38100" dir="2700000" algn="tl">
                    <a:srgbClr val="000000">
                      <a:alpha val="43137"/>
                    </a:srgbClr>
                  </a:outerShdw>
                </a:effectLst>
              </a:rPr>
              <a:t>27</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Denn </a:t>
            </a:r>
            <a:r>
              <a:rPr lang="de-DE" sz="2000" dirty="0" smtClean="0">
                <a:solidFill>
                  <a:srgbClr val="FFFF00"/>
                </a:solidFill>
                <a:effectLst>
                  <a:outerShdw blurRad="38100" dist="38100" dir="2700000" algn="tl">
                    <a:srgbClr val="000000">
                      <a:alpha val="43137"/>
                    </a:srgbClr>
                  </a:outerShdw>
                </a:effectLst>
              </a:rPr>
              <a:t>der HERR </a:t>
            </a:r>
            <a:r>
              <a:rPr lang="de-DE" sz="2000" dirty="0">
                <a:solidFill>
                  <a:srgbClr val="FFFF00"/>
                </a:solidFill>
                <a:effectLst>
                  <a:outerShdw blurRad="38100" dist="38100" dir="2700000" algn="tl">
                    <a:srgbClr val="000000">
                      <a:alpha val="43137"/>
                    </a:srgbClr>
                  </a:outerShdw>
                </a:effectLst>
              </a:rPr>
              <a:t>der Heerscharen hat es beschlossen, und wer wird es vereiteln? Und seine ausgestreckte Hand, wer könnte sie abwenden? </a:t>
            </a:r>
          </a:p>
        </p:txBody>
      </p:sp>
      <p:pic>
        <p:nvPicPr>
          <p:cNvPr id="4" name="Picture 10" descr="MiddleEast"/>
          <p:cNvPicPr>
            <a:picLocks noGrp="1" noChangeAspect="1" noChangeArrowheads="1"/>
          </p:cNvPicPr>
          <p:nvPr>
            <p:ph sz="half" idx="2"/>
          </p:nvPr>
        </p:nvPicPr>
        <p:blipFill>
          <a:blip r:embed="rId2" cstate="print"/>
          <a:srcRect/>
          <a:stretch>
            <a:fillRect/>
          </a:stretch>
        </p:blipFill>
        <p:spPr>
          <a:xfrm>
            <a:off x="5220072" y="1563688"/>
            <a:ext cx="3621736" cy="4608512"/>
          </a:xfrm>
          <a:noFill/>
        </p:spPr>
      </p:pic>
      <p:sp>
        <p:nvSpPr>
          <p:cNvPr id="5" name="Textfeld 4"/>
          <p:cNvSpPr txBox="1"/>
          <p:nvPr/>
        </p:nvSpPr>
        <p:spPr>
          <a:xfrm>
            <a:off x="8100392" y="5733256"/>
            <a:ext cx="524503" cy="246221"/>
          </a:xfrm>
          <a:prstGeom prst="rect">
            <a:avLst/>
          </a:prstGeom>
          <a:noFill/>
        </p:spPr>
        <p:txBody>
          <a:bodyPr wrap="none" rtlCol="0">
            <a:spAutoFit/>
          </a:bodyPr>
          <a:lstStyle/>
          <a:p>
            <a:r>
              <a:rPr lang="de-DE" sz="1000" dirty="0" smtClean="0"/>
              <a:t>NASA</a:t>
            </a:r>
            <a:endParaRPr lang="de-DE" sz="1000" dirty="0"/>
          </a:p>
        </p:txBody>
      </p:sp>
    </p:spTree>
    <p:extLst>
      <p:ext uri="{BB962C8B-B14F-4D97-AF65-F5344CB8AC3E}">
        <p14:creationId xmlns:p14="http://schemas.microsoft.com/office/powerpoint/2010/main" val="32119767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007329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7544" y="476672"/>
            <a:ext cx="4248150" cy="3101975"/>
          </a:xfrm>
        </p:spPr>
      </p:pic>
      <p:sp>
        <p:nvSpPr>
          <p:cNvPr id="185349" name="Rectangle 5"/>
          <p:cNvSpPr>
            <a:spLocks noGrp="1" noChangeArrowheads="1"/>
          </p:cNvSpPr>
          <p:nvPr>
            <p:ph type="body" sz="half" idx="2"/>
          </p:nvPr>
        </p:nvSpPr>
        <p:spPr>
          <a:xfrm>
            <a:off x="168780" y="3582765"/>
            <a:ext cx="4835268" cy="5373687"/>
          </a:xfrm>
        </p:spPr>
        <p:txBody>
          <a:bodyPr>
            <a:normAutofit/>
          </a:bodyPr>
          <a:lstStyle/>
          <a:p>
            <a:pPr>
              <a:buNone/>
              <a:defRPr/>
            </a:pPr>
            <a:r>
              <a:rPr lang="de-DE" dirty="0" smtClean="0">
                <a:solidFill>
                  <a:srgbClr val="FFCC00"/>
                </a:solidFill>
                <a:effectLst/>
              </a:rPr>
              <a:t>   </a:t>
            </a:r>
            <a:r>
              <a:rPr lang="de-DE" sz="1800" dirty="0"/>
              <a:t>Jesaja 28: </a:t>
            </a:r>
            <a:r>
              <a:rPr lang="de-DE" sz="1800" baseline="30000" dirty="0">
                <a:solidFill>
                  <a:srgbClr val="FFFF00"/>
                </a:solidFill>
              </a:rPr>
              <a:t>14</a:t>
            </a:r>
            <a:r>
              <a:rPr lang="de-DE" sz="1800" dirty="0">
                <a:solidFill>
                  <a:srgbClr val="FFFF00"/>
                </a:solidFill>
              </a:rPr>
              <a:t> Darum hört das Wort des HERRN, ihr Spötter, Beherrscher dieses Volkes, das in Jerusalem ist! </a:t>
            </a:r>
            <a:r>
              <a:rPr lang="de-DE" sz="1800" baseline="30000" dirty="0">
                <a:solidFill>
                  <a:srgbClr val="FFFF00"/>
                </a:solidFill>
              </a:rPr>
              <a:t>15</a:t>
            </a:r>
            <a:r>
              <a:rPr lang="de-DE" sz="1800" dirty="0">
                <a:solidFill>
                  <a:srgbClr val="FFFF00"/>
                </a:solidFill>
              </a:rPr>
              <a:t> Denn ihr sprecht: Wir haben einen </a:t>
            </a:r>
            <a:r>
              <a:rPr lang="de-DE" sz="1800" dirty="0">
                <a:solidFill>
                  <a:srgbClr val="66FF33"/>
                </a:solidFill>
              </a:rPr>
              <a:t>Bund</a:t>
            </a:r>
            <a:r>
              <a:rPr lang="de-DE" sz="1800" dirty="0">
                <a:solidFill>
                  <a:srgbClr val="FFFF00"/>
                </a:solidFill>
              </a:rPr>
              <a:t> mit dem </a:t>
            </a:r>
            <a:r>
              <a:rPr lang="de-DE" sz="1800" dirty="0">
                <a:solidFill>
                  <a:srgbClr val="66FF33"/>
                </a:solidFill>
              </a:rPr>
              <a:t>Tod</a:t>
            </a:r>
            <a:r>
              <a:rPr lang="de-DE" sz="1800" dirty="0">
                <a:solidFill>
                  <a:srgbClr val="FFFF00"/>
                </a:solidFill>
              </a:rPr>
              <a:t> geschlossen und einen Vertrag mit dem </a:t>
            </a:r>
            <a:r>
              <a:rPr lang="de-DE" sz="1800" dirty="0">
                <a:solidFill>
                  <a:srgbClr val="66FF33"/>
                </a:solidFill>
              </a:rPr>
              <a:t>Totenreich</a:t>
            </a:r>
            <a:r>
              <a:rPr lang="de-DE" sz="1800" dirty="0">
                <a:solidFill>
                  <a:srgbClr val="FFFF00"/>
                </a:solidFill>
              </a:rPr>
              <a:t> gemacht: Wenn die überflutende Geißel hindurchfährt, wird sie an uns nicht kommen; denn wir haben die Lüge zu unserer Zuflucht gemacht und in der Falschheit uns geborgen</a:t>
            </a:r>
            <a:r>
              <a:rPr lang="de-DE" sz="1800" dirty="0" smtClean="0">
                <a:solidFill>
                  <a:srgbClr val="FFFF00"/>
                </a:solidFill>
              </a:rPr>
              <a:t>.</a:t>
            </a:r>
            <a:endParaRPr lang="de-DE" sz="1800" dirty="0">
              <a:solidFill>
                <a:srgbClr val="FFFF00"/>
              </a:solidFill>
            </a:endParaRPr>
          </a:p>
        </p:txBody>
      </p:sp>
      <p:sp>
        <p:nvSpPr>
          <p:cNvPr id="8" name="Textfeld 7"/>
          <p:cNvSpPr txBox="1"/>
          <p:nvPr/>
        </p:nvSpPr>
        <p:spPr>
          <a:xfrm>
            <a:off x="4191191" y="3332426"/>
            <a:ext cx="524503" cy="246221"/>
          </a:xfrm>
          <a:prstGeom prst="rect">
            <a:avLst/>
          </a:prstGeom>
          <a:noFill/>
        </p:spPr>
        <p:txBody>
          <a:bodyPr wrap="none" rtlCol="0">
            <a:spAutoFit/>
          </a:bodyPr>
          <a:lstStyle/>
          <a:p>
            <a:r>
              <a:rPr lang="de-DE" sz="1000" dirty="0" smtClean="0"/>
              <a:t>NASA</a:t>
            </a:r>
            <a:endParaRPr lang="de-DE" sz="1000" dirty="0"/>
          </a:p>
        </p:txBody>
      </p:sp>
      <p:sp>
        <p:nvSpPr>
          <p:cNvPr id="10" name="AutoShape 6"/>
          <p:cNvSpPr>
            <a:spLocks noChangeArrowheads="1"/>
          </p:cNvSpPr>
          <p:nvPr/>
        </p:nvSpPr>
        <p:spPr bwMode="auto">
          <a:xfrm rot="1156306">
            <a:off x="951157" y="588980"/>
            <a:ext cx="3766527" cy="1091573"/>
          </a:xfrm>
          <a:prstGeom prst="curvedDownArrow">
            <a:avLst>
              <a:gd name="adj1" fmla="val 20000"/>
              <a:gd name="adj2" fmla="val 40000"/>
              <a:gd name="adj3" fmla="val 37466"/>
            </a:avLst>
          </a:prstGeom>
          <a:solidFill>
            <a:srgbClr val="FF3300"/>
          </a:solidFill>
          <a:ln w="9525">
            <a:solidFill>
              <a:schemeClr val="tx1"/>
            </a:solidFill>
            <a:miter lim="800000"/>
            <a:headEnd/>
            <a:tailEnd/>
          </a:ln>
        </p:spPr>
        <p:txBody>
          <a:bodyPr wrap="none" anchor="ctr"/>
          <a:lstStyle/>
          <a:p>
            <a:endParaRPr lang="de-DE"/>
          </a:p>
        </p:txBody>
      </p:sp>
      <p:sp>
        <p:nvSpPr>
          <p:cNvPr id="11" name="Inhaltsplatzhalter 2"/>
          <p:cNvSpPr txBox="1">
            <a:spLocks/>
          </p:cNvSpPr>
          <p:nvPr/>
        </p:nvSpPr>
        <p:spPr>
          <a:xfrm>
            <a:off x="4974003" y="412654"/>
            <a:ext cx="4032448" cy="5839544"/>
          </a:xfrm>
          <a:prstGeom prst="rect">
            <a:avLst/>
          </a:prstGeom>
        </p:spPr>
        <p:txBody>
          <a:bodyPr>
            <a:noAutofit/>
          </a:bodyPr>
          <a:lstStyle>
            <a:lvl1pPr marL="292100" indent="-292100" algn="l" rtl="0" eaLnBrk="1" latinLnBrk="0" hangingPunct="1">
              <a:spcBef>
                <a:spcPts val="0"/>
              </a:spcBef>
              <a:buClr>
                <a:schemeClr val="accent1"/>
              </a:buClr>
              <a:buSzPct val="70000"/>
              <a:buFont typeface="Wingdings 2"/>
              <a:buChar char=""/>
              <a:defRPr kumimoji="0" sz="28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4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Font typeface="Wingdings 2"/>
              <a:buNone/>
            </a:pPr>
            <a:r>
              <a:rPr lang="de-DE" sz="2000" baseline="30000" dirty="0" smtClean="0">
                <a:solidFill>
                  <a:srgbClr val="FFFF00"/>
                </a:solidFill>
              </a:rPr>
              <a:t>16</a:t>
            </a:r>
            <a:r>
              <a:rPr lang="de-DE" sz="2000" dirty="0" smtClean="0">
                <a:solidFill>
                  <a:srgbClr val="FFFF00"/>
                </a:solidFill>
              </a:rPr>
              <a:t> Darum, so spricht der Herr, der HERR: Siehe, ich gründe einen </a:t>
            </a:r>
            <a:r>
              <a:rPr lang="de-DE" sz="2000" dirty="0" smtClean="0">
                <a:solidFill>
                  <a:srgbClr val="66FF33"/>
                </a:solidFill>
              </a:rPr>
              <a:t>Stein in Zion</a:t>
            </a:r>
            <a:r>
              <a:rPr lang="de-DE" sz="2000" dirty="0" smtClean="0">
                <a:solidFill>
                  <a:srgbClr val="FFFF00"/>
                </a:solidFill>
              </a:rPr>
              <a:t>, einen bewährten Stein, einen kostbaren Eckstein, aufs festeste gegründet; wer glaubt, wird nicht ängstlich eilen.</a:t>
            </a:r>
          </a:p>
          <a:p>
            <a:pPr marL="0" indent="0">
              <a:buFont typeface="Wingdings 2"/>
              <a:buNone/>
            </a:pPr>
            <a:r>
              <a:rPr lang="de-DE" sz="2000" baseline="30000" dirty="0" smtClean="0">
                <a:solidFill>
                  <a:srgbClr val="FFFF00"/>
                </a:solidFill>
              </a:rPr>
              <a:t>17</a:t>
            </a:r>
            <a:r>
              <a:rPr lang="de-DE" sz="2000" dirty="0" smtClean="0">
                <a:solidFill>
                  <a:srgbClr val="FFFF00"/>
                </a:solidFill>
              </a:rPr>
              <a:t> Und ich werde das Recht zur Richtschnur machen, und die Gerechtigkeit zum Senkblei. Und der Hagel wird hinwegraffen die Zuflucht der Lüge, und die Wasser werden den Bergungsort wegschwemmen. </a:t>
            </a:r>
            <a:r>
              <a:rPr lang="de-DE" sz="2000" baseline="30000" dirty="0" smtClean="0">
                <a:solidFill>
                  <a:srgbClr val="FFFF00"/>
                </a:solidFill>
              </a:rPr>
              <a:t>18</a:t>
            </a:r>
            <a:r>
              <a:rPr lang="de-DE" sz="2000" dirty="0" smtClean="0">
                <a:solidFill>
                  <a:srgbClr val="FFFF00"/>
                </a:solidFill>
              </a:rPr>
              <a:t> </a:t>
            </a:r>
            <a:r>
              <a:rPr lang="de-DE" sz="2000" dirty="0" smtClean="0">
                <a:solidFill>
                  <a:srgbClr val="66FF33"/>
                </a:solidFill>
              </a:rPr>
              <a:t>Und euer Bund mit dem Tod wird zunichte werden</a:t>
            </a:r>
            <a:r>
              <a:rPr lang="de-DE" sz="2000" dirty="0" smtClean="0">
                <a:solidFill>
                  <a:srgbClr val="FFFF00"/>
                </a:solidFill>
              </a:rPr>
              <a:t>, und euer Vertrag mit dem Totenreich nicht bestehen: Wenn die überflutende Geißel hindurchfährt, so werdet ihr von derselben </a:t>
            </a:r>
            <a:r>
              <a:rPr lang="de-DE" sz="2000" dirty="0" smtClean="0">
                <a:solidFill>
                  <a:srgbClr val="66FF33"/>
                </a:solidFill>
              </a:rPr>
              <a:t>zertreten werden</a:t>
            </a:r>
            <a:r>
              <a:rPr lang="de-DE" sz="2000" dirty="0" smtClean="0">
                <a:solidFill>
                  <a:srgbClr val="FFFF00"/>
                </a:solidFill>
              </a:rPr>
              <a:t>.</a:t>
            </a:r>
            <a:endParaRPr lang="de-DE" sz="2000" dirty="0">
              <a:solidFill>
                <a:srgbClr val="FFFF00"/>
              </a:solidFill>
            </a:endParaRPr>
          </a:p>
        </p:txBody>
      </p:sp>
    </p:spTree>
    <p:extLst>
      <p:ext uri="{BB962C8B-B14F-4D97-AF65-F5344CB8AC3E}">
        <p14:creationId xmlns:p14="http://schemas.microsoft.com/office/powerpoint/2010/main" val="20523523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332656"/>
            <a:ext cx="5554960" cy="5839544"/>
          </a:xfrm>
        </p:spPr>
        <p:txBody>
          <a:bodyPr>
            <a:noAutofit/>
          </a:bodyPr>
          <a:lstStyle/>
          <a:p>
            <a:pPr marL="0" indent="0">
              <a:buNone/>
            </a:pPr>
            <a:r>
              <a:rPr lang="de-DE" sz="2000" dirty="0" smtClean="0"/>
              <a:t>Jesaja 28: </a:t>
            </a:r>
            <a:r>
              <a:rPr lang="de-DE" sz="2000" baseline="30000" dirty="0" smtClean="0">
                <a:solidFill>
                  <a:srgbClr val="FFFF00"/>
                </a:solidFill>
              </a:rPr>
              <a:t>19</a:t>
            </a:r>
            <a:r>
              <a:rPr lang="de-DE" sz="2000" dirty="0" smtClean="0">
                <a:solidFill>
                  <a:srgbClr val="FFFF00"/>
                </a:solidFill>
              </a:rPr>
              <a:t> </a:t>
            </a:r>
            <a:r>
              <a:rPr lang="de-DE" sz="2000" dirty="0">
                <a:solidFill>
                  <a:srgbClr val="FFFF00"/>
                </a:solidFill>
              </a:rPr>
              <a:t>So oft sie hindurchfährt, wird sie </a:t>
            </a:r>
            <a:r>
              <a:rPr lang="de-DE" sz="2000" dirty="0">
                <a:solidFill>
                  <a:srgbClr val="66FF33"/>
                </a:solidFill>
              </a:rPr>
              <a:t>euch hinraffen</a:t>
            </a:r>
            <a:r>
              <a:rPr lang="de-DE" sz="2000" dirty="0">
                <a:solidFill>
                  <a:srgbClr val="FFFF00"/>
                </a:solidFill>
              </a:rPr>
              <a:t>; denn jeden Morgen wird sie hindurchfahren, bei </a:t>
            </a:r>
            <a:r>
              <a:rPr lang="de-DE" sz="2000" dirty="0" smtClean="0">
                <a:solidFill>
                  <a:srgbClr val="FFFF00"/>
                </a:solidFill>
              </a:rPr>
              <a:t>Tag </a:t>
            </a:r>
            <a:r>
              <a:rPr lang="de-DE" sz="2000" dirty="0">
                <a:solidFill>
                  <a:srgbClr val="FFFF00"/>
                </a:solidFill>
              </a:rPr>
              <a:t>und bei Nacht. Und es wird eitel Schrecken sein, die Botschaft zu </a:t>
            </a:r>
            <a:r>
              <a:rPr lang="de-DE" sz="2000" dirty="0" smtClean="0">
                <a:solidFill>
                  <a:srgbClr val="FFFF00"/>
                </a:solidFill>
              </a:rPr>
              <a:t>vernehmen. </a:t>
            </a:r>
            <a:r>
              <a:rPr lang="de-DE" sz="2000" baseline="30000" dirty="0" smtClean="0">
                <a:solidFill>
                  <a:srgbClr val="FFFF00"/>
                </a:solidFill>
              </a:rPr>
              <a:t>20</a:t>
            </a:r>
            <a:r>
              <a:rPr lang="de-DE" sz="2000" dirty="0" smtClean="0">
                <a:solidFill>
                  <a:srgbClr val="FFFF00"/>
                </a:solidFill>
              </a:rPr>
              <a:t> </a:t>
            </a:r>
            <a:r>
              <a:rPr lang="de-DE" sz="2000" dirty="0">
                <a:solidFill>
                  <a:srgbClr val="FFFF00"/>
                </a:solidFill>
              </a:rPr>
              <a:t>Denn das Bett ist zu kurz, um sich auszustrecken und die Decke zu schmal, um sich einzuhüllen</a:t>
            </a:r>
            <a:r>
              <a:rPr lang="de-DE" sz="2000" dirty="0" smtClean="0">
                <a:solidFill>
                  <a:srgbClr val="FFFF00"/>
                </a:solidFill>
              </a:rPr>
              <a:t>. </a:t>
            </a:r>
            <a:r>
              <a:rPr lang="de-DE" sz="2000" baseline="30000" dirty="0">
                <a:solidFill>
                  <a:srgbClr val="FFFF00"/>
                </a:solidFill>
              </a:rPr>
              <a:t>21</a:t>
            </a:r>
            <a:r>
              <a:rPr lang="de-DE" sz="2000" dirty="0">
                <a:solidFill>
                  <a:srgbClr val="FFFF00"/>
                </a:solidFill>
              </a:rPr>
              <a:t> </a:t>
            </a:r>
            <a:r>
              <a:rPr lang="de-DE" sz="2000" dirty="0">
                <a:solidFill>
                  <a:srgbClr val="66FF33"/>
                </a:solidFill>
              </a:rPr>
              <a:t>Denn </a:t>
            </a:r>
            <a:r>
              <a:rPr lang="de-DE" sz="2000" dirty="0" smtClean="0">
                <a:solidFill>
                  <a:srgbClr val="66FF33"/>
                </a:solidFill>
              </a:rPr>
              <a:t>der HERR </a:t>
            </a:r>
            <a:r>
              <a:rPr lang="de-DE" sz="2000" dirty="0">
                <a:solidFill>
                  <a:srgbClr val="66FF33"/>
                </a:solidFill>
              </a:rPr>
              <a:t>wird sich aufmachen </a:t>
            </a:r>
            <a:r>
              <a:rPr lang="de-DE" sz="2000" dirty="0">
                <a:solidFill>
                  <a:srgbClr val="FFFF00"/>
                </a:solidFill>
              </a:rPr>
              <a:t>wie bei dem </a:t>
            </a:r>
            <a:r>
              <a:rPr lang="de-DE" sz="2000" dirty="0" smtClean="0">
                <a:solidFill>
                  <a:srgbClr val="FFFF00"/>
                </a:solidFill>
              </a:rPr>
              <a:t>Berg </a:t>
            </a:r>
            <a:r>
              <a:rPr lang="de-DE" sz="2000" dirty="0" err="1">
                <a:solidFill>
                  <a:srgbClr val="FFFF00"/>
                </a:solidFill>
              </a:rPr>
              <a:t>Perazim</a:t>
            </a:r>
            <a:r>
              <a:rPr lang="de-DE" sz="2000" dirty="0">
                <a:solidFill>
                  <a:srgbClr val="FFFF00"/>
                </a:solidFill>
              </a:rPr>
              <a:t>, wie im </a:t>
            </a:r>
            <a:r>
              <a:rPr lang="de-DE" sz="2000" dirty="0" smtClean="0">
                <a:solidFill>
                  <a:srgbClr val="FFFF00"/>
                </a:solidFill>
              </a:rPr>
              <a:t>Tal </a:t>
            </a:r>
            <a:r>
              <a:rPr lang="de-DE" sz="2000" dirty="0">
                <a:solidFill>
                  <a:srgbClr val="FFFF00"/>
                </a:solidFill>
              </a:rPr>
              <a:t>zu </a:t>
            </a:r>
            <a:r>
              <a:rPr lang="de-DE" sz="2000" dirty="0" err="1">
                <a:solidFill>
                  <a:srgbClr val="FFFF00"/>
                </a:solidFill>
              </a:rPr>
              <a:t>Gibeon</a:t>
            </a:r>
            <a:r>
              <a:rPr lang="de-DE" sz="2000" dirty="0">
                <a:solidFill>
                  <a:srgbClr val="FFFF00"/>
                </a:solidFill>
              </a:rPr>
              <a:t> wird er zürnen: um sein Werk zu tun, befremdend ist sein Werk! und um seine Arbeit zu verrichten, außergewöhnlich ist seine Arbeit</a:t>
            </a:r>
            <a:r>
              <a:rPr lang="de-DE" sz="2000" dirty="0" smtClean="0">
                <a:solidFill>
                  <a:srgbClr val="FFFF00"/>
                </a:solidFill>
              </a:rPr>
              <a:t>!</a:t>
            </a:r>
          </a:p>
          <a:p>
            <a:pPr marL="0" indent="0">
              <a:buNone/>
            </a:pPr>
            <a:endParaRPr lang="de-DE" sz="2000" dirty="0">
              <a:solidFill>
                <a:srgbClr val="FFFF00"/>
              </a:solidFill>
            </a:endParaRPr>
          </a:p>
          <a:p>
            <a:pPr marL="0" indent="0">
              <a:buNone/>
            </a:pPr>
            <a:r>
              <a:rPr lang="de-DE" sz="2000" baseline="30000" dirty="0" smtClean="0">
                <a:solidFill>
                  <a:srgbClr val="FFFF00"/>
                </a:solidFill>
              </a:rPr>
              <a:t>22</a:t>
            </a:r>
            <a:r>
              <a:rPr lang="de-DE" sz="2000" dirty="0" smtClean="0">
                <a:solidFill>
                  <a:srgbClr val="FFFF00"/>
                </a:solidFill>
              </a:rPr>
              <a:t> </a:t>
            </a:r>
            <a:r>
              <a:rPr lang="de-DE" sz="2000" dirty="0">
                <a:solidFill>
                  <a:srgbClr val="FFFF00"/>
                </a:solidFill>
              </a:rPr>
              <a:t>Und nun </a:t>
            </a:r>
            <a:r>
              <a:rPr lang="de-DE" sz="2000" dirty="0" smtClean="0">
                <a:solidFill>
                  <a:srgbClr val="FFFF00"/>
                </a:solidFill>
              </a:rPr>
              <a:t>treibt </a:t>
            </a:r>
            <a:r>
              <a:rPr lang="de-DE" sz="2000" dirty="0">
                <a:solidFill>
                  <a:srgbClr val="FFFF00"/>
                </a:solidFill>
              </a:rPr>
              <a:t>nicht Spott, damit eure Bande nicht fester gemacht werden; denn ich habe </a:t>
            </a:r>
            <a:r>
              <a:rPr lang="de-DE" sz="2000" dirty="0">
                <a:solidFill>
                  <a:srgbClr val="66FF33"/>
                </a:solidFill>
              </a:rPr>
              <a:t>Vernichtung</a:t>
            </a:r>
            <a:r>
              <a:rPr lang="de-DE" sz="2000" dirty="0">
                <a:solidFill>
                  <a:srgbClr val="FFFF00"/>
                </a:solidFill>
              </a:rPr>
              <a:t> vernommen </a:t>
            </a:r>
            <a:r>
              <a:rPr lang="de-DE" sz="2000" dirty="0" smtClean="0">
                <a:solidFill>
                  <a:srgbClr val="FFFF00"/>
                </a:solidFill>
              </a:rPr>
              <a:t>und </a:t>
            </a:r>
            <a:r>
              <a:rPr lang="de-DE" sz="2000" dirty="0" smtClean="0">
                <a:solidFill>
                  <a:srgbClr val="66FF33"/>
                </a:solidFill>
              </a:rPr>
              <a:t>Festbeschlossenes</a:t>
            </a:r>
            <a:r>
              <a:rPr lang="de-DE" sz="2000" dirty="0" smtClean="0">
                <a:solidFill>
                  <a:srgbClr val="FFFF00"/>
                </a:solidFill>
              </a:rPr>
              <a:t> </a:t>
            </a:r>
            <a:r>
              <a:rPr lang="de-DE" sz="2000" dirty="0">
                <a:solidFill>
                  <a:srgbClr val="FFFF00"/>
                </a:solidFill>
              </a:rPr>
              <a:t>von </a:t>
            </a:r>
            <a:r>
              <a:rPr lang="de-DE" sz="2000" dirty="0" err="1">
                <a:solidFill>
                  <a:srgbClr val="FFFF00"/>
                </a:solidFill>
              </a:rPr>
              <a:t>seiten</a:t>
            </a:r>
            <a:r>
              <a:rPr lang="de-DE" sz="2000" dirty="0">
                <a:solidFill>
                  <a:srgbClr val="FFFF00"/>
                </a:solidFill>
              </a:rPr>
              <a:t> des Herrn, </a:t>
            </a:r>
            <a:r>
              <a:rPr lang="de-DE" sz="2000" dirty="0" smtClean="0">
                <a:solidFill>
                  <a:srgbClr val="FFFF00"/>
                </a:solidFill>
              </a:rPr>
              <a:t>des HERRN </a:t>
            </a:r>
            <a:r>
              <a:rPr lang="de-DE" sz="2000" dirty="0">
                <a:solidFill>
                  <a:srgbClr val="FFFF00"/>
                </a:solidFill>
              </a:rPr>
              <a:t>der Heerscharen, </a:t>
            </a:r>
            <a:r>
              <a:rPr lang="de-DE" sz="2000" dirty="0">
                <a:solidFill>
                  <a:srgbClr val="66FF33"/>
                </a:solidFill>
              </a:rPr>
              <a:t>über die ganze Erde</a:t>
            </a:r>
            <a:r>
              <a:rPr lang="de-DE" sz="2000" dirty="0">
                <a:solidFill>
                  <a:srgbClr val="FFFF00"/>
                </a:solidFill>
              </a:rPr>
              <a:t>.</a:t>
            </a:r>
          </a:p>
          <a:p>
            <a:pPr marL="0" indent="0">
              <a:buNone/>
            </a:pPr>
            <a:r>
              <a:rPr lang="de-DE" sz="2000" baseline="30000" dirty="0" smtClean="0">
                <a:solidFill>
                  <a:srgbClr val="FFFF00"/>
                </a:solidFill>
              </a:rPr>
              <a:t>23</a:t>
            </a:r>
            <a:r>
              <a:rPr lang="de-DE" sz="2000" dirty="0" smtClean="0">
                <a:solidFill>
                  <a:srgbClr val="FFFF00"/>
                </a:solidFill>
              </a:rPr>
              <a:t> Nehmt </a:t>
            </a:r>
            <a:r>
              <a:rPr lang="de-DE" sz="2000" dirty="0">
                <a:solidFill>
                  <a:srgbClr val="FFFF00"/>
                </a:solidFill>
              </a:rPr>
              <a:t>zu Ohren und </a:t>
            </a:r>
            <a:r>
              <a:rPr lang="de-DE" sz="2000" dirty="0" smtClean="0">
                <a:solidFill>
                  <a:srgbClr val="FFFF00"/>
                </a:solidFill>
              </a:rPr>
              <a:t>hört </a:t>
            </a:r>
            <a:r>
              <a:rPr lang="de-DE" sz="2000" dirty="0">
                <a:solidFill>
                  <a:srgbClr val="FFFF00"/>
                </a:solidFill>
              </a:rPr>
              <a:t>meine Stimme, </a:t>
            </a:r>
            <a:r>
              <a:rPr lang="de-DE" sz="2000" dirty="0" smtClean="0">
                <a:solidFill>
                  <a:srgbClr val="FFFF00"/>
                </a:solidFill>
              </a:rPr>
              <a:t>merkt </a:t>
            </a:r>
            <a:r>
              <a:rPr lang="de-DE" sz="2000" dirty="0">
                <a:solidFill>
                  <a:srgbClr val="FFFF00"/>
                </a:solidFill>
              </a:rPr>
              <a:t>auf und </a:t>
            </a:r>
            <a:r>
              <a:rPr lang="de-DE" sz="2000" dirty="0" smtClean="0">
                <a:solidFill>
                  <a:srgbClr val="FFFF00"/>
                </a:solidFill>
              </a:rPr>
              <a:t>hört </a:t>
            </a:r>
            <a:r>
              <a:rPr lang="de-DE" sz="2000" dirty="0">
                <a:solidFill>
                  <a:srgbClr val="FFFF00"/>
                </a:solidFill>
              </a:rPr>
              <a:t>meine Rede! </a:t>
            </a:r>
          </a:p>
        </p:txBody>
      </p:sp>
      <p:pic>
        <p:nvPicPr>
          <p:cNvPr id="4" name="Picture 5" descr="Rotating_earth_%28large%29"/>
          <p:cNvPicPr>
            <a:picLocks noGrp="1"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156175" y="404664"/>
            <a:ext cx="2665613" cy="2664296"/>
          </a:xfr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6156175" y="3130190"/>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de-CH" altLang="de-DE" sz="1000" dirty="0">
                <a:latin typeface="Arial" panose="020B0604020202020204" pitchFamily="34" charset="0"/>
                <a:cs typeface="Arial" panose="020B0604020202020204" pitchFamily="34" charset="0"/>
              </a:rPr>
              <a:t>Marvel GNU 1.2 </a:t>
            </a:r>
            <a:r>
              <a:rPr lang="de-CH" altLang="de-DE" sz="1000" dirty="0" err="1">
                <a:latin typeface="Arial" panose="020B0604020202020204" pitchFamily="34" charset="0"/>
                <a:cs typeface="Arial" panose="020B0604020202020204" pitchFamily="34" charset="0"/>
              </a:rPr>
              <a:t>or</a:t>
            </a:r>
            <a:r>
              <a:rPr lang="de-CH" altLang="de-DE" sz="1000" dirty="0">
                <a:latin typeface="Arial" panose="020B0604020202020204" pitchFamily="34" charset="0"/>
                <a:cs typeface="Arial" panose="020B0604020202020204" pitchFamily="34" charset="0"/>
              </a:rPr>
              <a:t> </a:t>
            </a:r>
            <a:r>
              <a:rPr lang="de-CH" altLang="de-DE" sz="1000" dirty="0" err="1">
                <a:latin typeface="Arial" panose="020B0604020202020204" pitchFamily="34" charset="0"/>
                <a:cs typeface="Arial" panose="020B0604020202020204" pitchFamily="34" charset="0"/>
              </a:rPr>
              <a:t>later</a:t>
            </a:r>
            <a:endParaRPr lang="de-DE" altLang="de-DE" sz="1000" dirty="0">
              <a:latin typeface="Arial" panose="020B0604020202020204" pitchFamily="34" charset="0"/>
              <a:cs typeface="Arial" panose="020B0604020202020204" pitchFamily="34" charset="0"/>
            </a:endParaRPr>
          </a:p>
        </p:txBody>
      </p:sp>
      <p:pic>
        <p:nvPicPr>
          <p:cNvPr id="6" name="Picture 2" descr="C:\Users\Roger\Pictures\PictureProject\0010\DSCN83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093" y="4005064"/>
            <a:ext cx="2771775"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5"/>
          <p:cNvSpPr txBox="1">
            <a:spLocks noChangeArrowheads="1"/>
          </p:cNvSpPr>
          <p:nvPr/>
        </p:nvSpPr>
        <p:spPr bwMode="auto">
          <a:xfrm>
            <a:off x="6132462" y="6083101"/>
            <a:ext cx="3770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dirty="0" smtClean="0">
                <a:latin typeface="Verdana" panose="020B0604030504040204" pitchFamily="34" charset="0"/>
              </a:rPr>
              <a:t>RL</a:t>
            </a:r>
            <a:endParaRPr lang="de-DE" altLang="de-DE" sz="1200" dirty="0">
              <a:latin typeface="Verdana" panose="020B0604030504040204" pitchFamily="34" charset="0"/>
            </a:endParaRPr>
          </a:p>
        </p:txBody>
      </p:sp>
    </p:spTree>
    <p:extLst>
      <p:ext uri="{BB962C8B-B14F-4D97-AF65-F5344CB8AC3E}">
        <p14:creationId xmlns:p14="http://schemas.microsoft.com/office/powerpoint/2010/main" val="29811476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1520" y="2636912"/>
            <a:ext cx="8568952" cy="5839544"/>
          </a:xfrm>
        </p:spPr>
        <p:txBody>
          <a:bodyPr>
            <a:noAutofit/>
          </a:bodyPr>
          <a:lstStyle/>
          <a:p>
            <a:pPr marL="0" indent="0">
              <a:buNone/>
            </a:pPr>
            <a:r>
              <a:rPr lang="de-DE" sz="2000" dirty="0" smtClean="0"/>
              <a:t>Jesa</a:t>
            </a:r>
            <a:r>
              <a:rPr lang="de-DE" sz="1800" dirty="0" smtClean="0"/>
              <a:t>ja 29: </a:t>
            </a:r>
            <a:r>
              <a:rPr lang="de-DE" sz="1800" b="1" dirty="0">
                <a:solidFill>
                  <a:srgbClr val="FFFF00"/>
                </a:solidFill>
              </a:rPr>
              <a:t>1</a:t>
            </a:r>
            <a:r>
              <a:rPr lang="de-DE" sz="1800" dirty="0">
                <a:solidFill>
                  <a:srgbClr val="FFFF00"/>
                </a:solidFill>
              </a:rPr>
              <a:t> Wehe </a:t>
            </a:r>
            <a:r>
              <a:rPr lang="de-DE" sz="1800" dirty="0">
                <a:solidFill>
                  <a:srgbClr val="66FF33"/>
                </a:solidFill>
              </a:rPr>
              <a:t>Ariel</a:t>
            </a:r>
            <a:r>
              <a:rPr lang="de-DE" sz="1800" dirty="0">
                <a:solidFill>
                  <a:srgbClr val="FFFF00"/>
                </a:solidFill>
              </a:rPr>
              <a:t>, Ariel, </a:t>
            </a:r>
            <a:r>
              <a:rPr lang="de-DE" sz="1800" dirty="0">
                <a:solidFill>
                  <a:srgbClr val="66FF33"/>
                </a:solidFill>
              </a:rPr>
              <a:t>Stadt, wo David lagerte</a:t>
            </a:r>
            <a:r>
              <a:rPr lang="de-DE" sz="1800" dirty="0">
                <a:solidFill>
                  <a:srgbClr val="FFFF00"/>
                </a:solidFill>
              </a:rPr>
              <a:t>! </a:t>
            </a:r>
            <a:r>
              <a:rPr lang="de-DE" sz="1800" dirty="0" smtClean="0">
                <a:solidFill>
                  <a:srgbClr val="FFFF00"/>
                </a:solidFill>
              </a:rPr>
              <a:t>Fügt </a:t>
            </a:r>
            <a:r>
              <a:rPr lang="de-DE" sz="1800" dirty="0">
                <a:solidFill>
                  <a:srgbClr val="FFFF00"/>
                </a:solidFill>
              </a:rPr>
              <a:t>Jahr zu Jahr, </a:t>
            </a:r>
            <a:r>
              <a:rPr lang="de-DE" sz="1800" dirty="0" err="1">
                <a:solidFill>
                  <a:srgbClr val="FFFF00"/>
                </a:solidFill>
              </a:rPr>
              <a:t>laßt</a:t>
            </a:r>
            <a:r>
              <a:rPr lang="de-DE" sz="1800" dirty="0">
                <a:solidFill>
                  <a:srgbClr val="FFFF00"/>
                </a:solidFill>
              </a:rPr>
              <a:t> die Feste </a:t>
            </a:r>
            <a:r>
              <a:rPr lang="de-DE" sz="1800" dirty="0" smtClean="0">
                <a:solidFill>
                  <a:srgbClr val="FFFF00"/>
                </a:solidFill>
              </a:rPr>
              <a:t>kreisen! </a:t>
            </a:r>
            <a:r>
              <a:rPr lang="de-DE" sz="1800" baseline="30000" dirty="0" smtClean="0">
                <a:solidFill>
                  <a:srgbClr val="FFFF00"/>
                </a:solidFill>
              </a:rPr>
              <a:t>2</a:t>
            </a:r>
            <a:r>
              <a:rPr lang="de-DE" sz="1800" dirty="0" smtClean="0">
                <a:solidFill>
                  <a:srgbClr val="FFFF00"/>
                </a:solidFill>
              </a:rPr>
              <a:t> </a:t>
            </a:r>
            <a:r>
              <a:rPr lang="de-DE" sz="1800" dirty="0">
                <a:solidFill>
                  <a:srgbClr val="FFFF00"/>
                </a:solidFill>
              </a:rPr>
              <a:t>Und ich werde Ariel </a:t>
            </a:r>
            <a:r>
              <a:rPr lang="de-DE" sz="1800" dirty="0">
                <a:solidFill>
                  <a:srgbClr val="66FF33"/>
                </a:solidFill>
              </a:rPr>
              <a:t>bedrängen</a:t>
            </a:r>
            <a:r>
              <a:rPr lang="de-DE" sz="1800" dirty="0">
                <a:solidFill>
                  <a:srgbClr val="FFFF00"/>
                </a:solidFill>
              </a:rPr>
              <a:t>, und es wird Seufzen und Stöhnen geben. Und sie wird mir sein wie ein </a:t>
            </a:r>
            <a:r>
              <a:rPr lang="de-DE" sz="1800" dirty="0" smtClean="0">
                <a:solidFill>
                  <a:srgbClr val="FFFF00"/>
                </a:solidFill>
              </a:rPr>
              <a:t>Ariel. </a:t>
            </a:r>
            <a:r>
              <a:rPr lang="de-DE" sz="1800" baseline="30000" dirty="0" smtClean="0">
                <a:solidFill>
                  <a:srgbClr val="FFFF00"/>
                </a:solidFill>
              </a:rPr>
              <a:t>3</a:t>
            </a:r>
            <a:r>
              <a:rPr lang="de-DE" sz="1800" dirty="0" smtClean="0">
                <a:solidFill>
                  <a:srgbClr val="FFFF00"/>
                </a:solidFill>
              </a:rPr>
              <a:t> </a:t>
            </a:r>
            <a:r>
              <a:rPr lang="de-DE" sz="1800" dirty="0">
                <a:solidFill>
                  <a:srgbClr val="FFFF00"/>
                </a:solidFill>
              </a:rPr>
              <a:t>Und ich werde dich im </a:t>
            </a:r>
            <a:r>
              <a:rPr lang="de-DE" sz="1800" dirty="0" smtClean="0">
                <a:solidFill>
                  <a:srgbClr val="FFFF00"/>
                </a:solidFill>
              </a:rPr>
              <a:t>Kreis </a:t>
            </a:r>
            <a:r>
              <a:rPr lang="de-DE" sz="1800" dirty="0">
                <a:solidFill>
                  <a:srgbClr val="FFFF00"/>
                </a:solidFill>
              </a:rPr>
              <a:t>umlagern, und dich mit Heeresaufstellung einschließen, und Belagerungswerke wider dich aufrichten.</a:t>
            </a:r>
          </a:p>
          <a:p>
            <a:pPr marL="0" indent="0">
              <a:buNone/>
            </a:pPr>
            <a:r>
              <a:rPr lang="de-DE" sz="1800" baseline="30000" dirty="0" smtClean="0">
                <a:solidFill>
                  <a:srgbClr val="FFFF00"/>
                </a:solidFill>
              </a:rPr>
              <a:t>4</a:t>
            </a:r>
            <a:r>
              <a:rPr lang="de-DE" sz="1800" dirty="0" smtClean="0">
                <a:solidFill>
                  <a:srgbClr val="FFFF00"/>
                </a:solidFill>
              </a:rPr>
              <a:t> </a:t>
            </a:r>
            <a:r>
              <a:rPr lang="de-DE" sz="1800" dirty="0">
                <a:solidFill>
                  <a:srgbClr val="FFFF00"/>
                </a:solidFill>
              </a:rPr>
              <a:t>Und erniedrigt wirst du aus der Erde reden, und deine Sprache wird dumpf aus dem Staube ertönen; und deine Stimme wird wie die eines Geistes aus der Erde hervorkommen, und deine Sprache wird aus dem Staube flüstern. </a:t>
            </a:r>
            <a:r>
              <a:rPr lang="de-DE" sz="1800" dirty="0" smtClean="0">
                <a:solidFill>
                  <a:srgbClr val="FFFF00"/>
                </a:solidFill>
              </a:rPr>
              <a:t>- </a:t>
            </a:r>
            <a:r>
              <a:rPr lang="de-DE" sz="1800" baseline="30000" dirty="0" smtClean="0">
                <a:solidFill>
                  <a:srgbClr val="FFFF00"/>
                </a:solidFill>
              </a:rPr>
              <a:t>5</a:t>
            </a:r>
            <a:r>
              <a:rPr lang="de-DE" sz="1800" dirty="0" smtClean="0">
                <a:solidFill>
                  <a:srgbClr val="FFFF00"/>
                </a:solidFill>
              </a:rPr>
              <a:t> </a:t>
            </a:r>
            <a:r>
              <a:rPr lang="de-DE" sz="1800" dirty="0">
                <a:solidFill>
                  <a:srgbClr val="FFFF00"/>
                </a:solidFill>
              </a:rPr>
              <a:t>Aber wie feiner Staub wird die Menge deiner Feinde sein, und wie dahinfahrende Spreu die Menge der Gewaltigen; und in einem Augenblick, plötzlich, wird es </a:t>
            </a:r>
            <a:r>
              <a:rPr lang="de-DE" sz="1800" dirty="0" smtClean="0">
                <a:solidFill>
                  <a:srgbClr val="FFFF00"/>
                </a:solidFill>
              </a:rPr>
              <a:t>geschehen. </a:t>
            </a:r>
            <a:r>
              <a:rPr lang="de-DE" sz="1800" baseline="30000" dirty="0" smtClean="0">
                <a:solidFill>
                  <a:srgbClr val="FFFF00"/>
                </a:solidFill>
              </a:rPr>
              <a:t>6</a:t>
            </a:r>
            <a:r>
              <a:rPr lang="de-DE" sz="1800" dirty="0" smtClean="0">
                <a:solidFill>
                  <a:srgbClr val="FFFF00"/>
                </a:solidFill>
              </a:rPr>
              <a:t> </a:t>
            </a:r>
            <a:r>
              <a:rPr lang="de-DE" sz="1800" dirty="0">
                <a:solidFill>
                  <a:srgbClr val="66FF33"/>
                </a:solidFill>
              </a:rPr>
              <a:t>Von </a:t>
            </a:r>
            <a:r>
              <a:rPr lang="de-DE" sz="1800" dirty="0" err="1">
                <a:solidFill>
                  <a:srgbClr val="66FF33"/>
                </a:solidFill>
              </a:rPr>
              <a:t>seiten</a:t>
            </a:r>
            <a:r>
              <a:rPr lang="de-DE" sz="1800" dirty="0">
                <a:solidFill>
                  <a:srgbClr val="66FF33"/>
                </a:solidFill>
              </a:rPr>
              <a:t> </a:t>
            </a:r>
            <a:r>
              <a:rPr lang="de-DE" sz="1800" dirty="0" smtClean="0">
                <a:solidFill>
                  <a:srgbClr val="66FF33"/>
                </a:solidFill>
              </a:rPr>
              <a:t>des HERRN </a:t>
            </a:r>
            <a:r>
              <a:rPr lang="de-DE" sz="1800" dirty="0">
                <a:solidFill>
                  <a:srgbClr val="66FF33"/>
                </a:solidFill>
              </a:rPr>
              <a:t>der Heerscharen wird sie heimgesucht </a:t>
            </a:r>
            <a:r>
              <a:rPr lang="de-DE" sz="1800" dirty="0">
                <a:solidFill>
                  <a:srgbClr val="FFFF00"/>
                </a:solidFill>
              </a:rPr>
              <a:t>werden mit Donner und mit Erdbeben und großem Getöse, Sturmwind und Gewitter und eine Flamme verzehrenden </a:t>
            </a:r>
            <a:r>
              <a:rPr lang="de-DE" sz="1800" dirty="0" smtClean="0">
                <a:solidFill>
                  <a:srgbClr val="FFFF00"/>
                </a:solidFill>
              </a:rPr>
              <a:t>Feuers. </a:t>
            </a:r>
            <a:endParaRPr lang="de-DE" sz="1800" dirty="0">
              <a:solidFill>
                <a:srgbClr val="FFFF00"/>
              </a:solidFill>
            </a:endParaRPr>
          </a:p>
        </p:txBody>
      </p:sp>
      <p:pic>
        <p:nvPicPr>
          <p:cNvPr id="4" name="Picture 6" descr="http://upload.wikimedia.org/wikipedia/commons/thumb/0/02/Jerusalem_BW_1.JPG/1920px-Jerusalem_BW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5762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23528" y="2708920"/>
            <a:ext cx="8496944" cy="5839544"/>
          </a:xfrm>
        </p:spPr>
        <p:txBody>
          <a:bodyPr>
            <a:noAutofit/>
          </a:bodyPr>
          <a:lstStyle/>
          <a:p>
            <a:pPr marL="0" indent="0">
              <a:buNone/>
            </a:pPr>
            <a:r>
              <a:rPr lang="de-DE" sz="2000" dirty="0" smtClean="0"/>
              <a:t>Jesaja 29: </a:t>
            </a:r>
            <a:r>
              <a:rPr lang="de-DE" sz="2000" baseline="30000" dirty="0" smtClean="0">
                <a:solidFill>
                  <a:srgbClr val="FFFF00"/>
                </a:solidFill>
              </a:rPr>
              <a:t>7</a:t>
            </a:r>
            <a:r>
              <a:rPr lang="de-DE" sz="2000" dirty="0" smtClean="0">
                <a:solidFill>
                  <a:srgbClr val="FFFF00"/>
                </a:solidFill>
              </a:rPr>
              <a:t> </a:t>
            </a:r>
            <a:r>
              <a:rPr lang="de-DE" sz="2000" dirty="0">
                <a:solidFill>
                  <a:srgbClr val="FFFF00"/>
                </a:solidFill>
              </a:rPr>
              <a:t>Und wie ein nächtliches Traumgesicht </a:t>
            </a:r>
            <a:r>
              <a:rPr lang="de-DE" sz="2000" dirty="0">
                <a:solidFill>
                  <a:srgbClr val="66FF33"/>
                </a:solidFill>
              </a:rPr>
              <a:t>wird die Menge all der Nationen sein</a:t>
            </a:r>
            <a:r>
              <a:rPr lang="de-DE" sz="2000" dirty="0">
                <a:solidFill>
                  <a:srgbClr val="FFFF00"/>
                </a:solidFill>
              </a:rPr>
              <a:t>, welche Krieg führen </a:t>
            </a:r>
            <a:r>
              <a:rPr lang="de-DE" sz="2000" dirty="0" smtClean="0">
                <a:solidFill>
                  <a:srgbClr val="FFFF00"/>
                </a:solidFill>
              </a:rPr>
              <a:t>gegen </a:t>
            </a:r>
            <a:r>
              <a:rPr lang="de-DE" sz="2000" dirty="0">
                <a:solidFill>
                  <a:srgbClr val="FFFF00"/>
                </a:solidFill>
              </a:rPr>
              <a:t>Ariel, und alle, welche sie und ihre Festung bestürmen und sie bedrängen.</a:t>
            </a:r>
          </a:p>
          <a:p>
            <a:pPr marL="0" indent="0">
              <a:buNone/>
            </a:pPr>
            <a:r>
              <a:rPr lang="de-DE" sz="2000" baseline="30000" dirty="0" smtClean="0">
                <a:solidFill>
                  <a:srgbClr val="FFFF00"/>
                </a:solidFill>
              </a:rPr>
              <a:t>8</a:t>
            </a:r>
            <a:r>
              <a:rPr lang="de-DE" sz="2000" dirty="0" smtClean="0">
                <a:solidFill>
                  <a:srgbClr val="FFFF00"/>
                </a:solidFill>
              </a:rPr>
              <a:t> </a:t>
            </a:r>
            <a:r>
              <a:rPr lang="de-DE" sz="2000" dirty="0">
                <a:solidFill>
                  <a:srgbClr val="FFFF00"/>
                </a:solidFill>
              </a:rPr>
              <a:t>Und es wird geschehen, gleichwie der Hungrige träumt, und siehe, er </a:t>
            </a:r>
            <a:r>
              <a:rPr lang="de-DE" sz="2000" dirty="0" err="1">
                <a:solidFill>
                  <a:srgbClr val="FFFF00"/>
                </a:solidFill>
              </a:rPr>
              <a:t>ißt</a:t>
            </a:r>
            <a:r>
              <a:rPr lang="de-DE" sz="2000" dirty="0">
                <a:solidFill>
                  <a:srgbClr val="FFFF00"/>
                </a:solidFill>
              </a:rPr>
              <a:t> und er wacht auf, und seine Seele ist leer; und gleichwie der Durstige träumt, und siehe, er trinkt und er wacht auf, und siehe, er ist matt und seine Seele lechzt</a:t>
            </a:r>
            <a:r>
              <a:rPr lang="de-DE" sz="2000" dirty="0">
                <a:solidFill>
                  <a:srgbClr val="66FF33"/>
                </a:solidFill>
              </a:rPr>
              <a:t>: also wird die Menge all der Nationen sein</a:t>
            </a:r>
            <a:r>
              <a:rPr lang="de-DE" sz="2000" dirty="0">
                <a:solidFill>
                  <a:srgbClr val="FFFF00"/>
                </a:solidFill>
              </a:rPr>
              <a:t>, welche Krieg führen </a:t>
            </a:r>
            <a:r>
              <a:rPr lang="de-DE" sz="2000" dirty="0" smtClean="0">
                <a:solidFill>
                  <a:srgbClr val="FFFF00"/>
                </a:solidFill>
              </a:rPr>
              <a:t>gegen </a:t>
            </a:r>
            <a:r>
              <a:rPr lang="de-DE" sz="2000" dirty="0">
                <a:solidFill>
                  <a:srgbClr val="FFFF00"/>
                </a:solidFill>
              </a:rPr>
              <a:t>den Berg Zion. </a:t>
            </a:r>
          </a:p>
        </p:txBody>
      </p:sp>
      <p:pic>
        <p:nvPicPr>
          <p:cNvPr id="4" name="Picture 6" descr="http://upload.wikimedia.org/wikipedia/commons/thumb/0/02/Jerusalem_BW_1.JPG/1920px-Jerusalem_BW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2907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88640"/>
            <a:ext cx="3250704" cy="5983560"/>
          </a:xfrm>
        </p:spPr>
        <p:txBody>
          <a:bodyPr>
            <a:noAutofit/>
          </a:bodyPr>
          <a:lstStyle/>
          <a:p>
            <a:pPr marL="0" indent="0">
              <a:buNone/>
            </a:pPr>
            <a:r>
              <a:rPr lang="de-DE" sz="2000" dirty="0" smtClean="0"/>
              <a:t>Jesaja 30: </a:t>
            </a:r>
            <a:r>
              <a:rPr lang="de-DE" sz="2000" baseline="30000" dirty="0">
                <a:solidFill>
                  <a:srgbClr val="FFFF00"/>
                </a:solidFill>
              </a:rPr>
              <a:t>27</a:t>
            </a:r>
            <a:r>
              <a:rPr lang="de-DE" sz="2000" dirty="0">
                <a:solidFill>
                  <a:srgbClr val="FFFF00"/>
                </a:solidFill>
              </a:rPr>
              <a:t> Siehe, der Name </a:t>
            </a:r>
            <a:r>
              <a:rPr lang="de-DE" sz="2000" dirty="0" smtClean="0">
                <a:solidFill>
                  <a:srgbClr val="FFFF00"/>
                </a:solidFill>
              </a:rPr>
              <a:t>des HERRN </a:t>
            </a:r>
            <a:r>
              <a:rPr lang="de-DE" sz="2000" dirty="0">
                <a:solidFill>
                  <a:srgbClr val="FFFF00"/>
                </a:solidFill>
              </a:rPr>
              <a:t>kommt von fernher. Sein Zorn brennt, und der </a:t>
            </a:r>
            <a:r>
              <a:rPr lang="de-DE" sz="2000" dirty="0" smtClean="0">
                <a:solidFill>
                  <a:srgbClr val="FFFF00"/>
                </a:solidFill>
              </a:rPr>
              <a:t>aufsteigen-de </a:t>
            </a:r>
            <a:r>
              <a:rPr lang="de-DE" sz="2000" dirty="0">
                <a:solidFill>
                  <a:srgbClr val="FFFF00"/>
                </a:solidFill>
              </a:rPr>
              <a:t>Rauch ist gewaltig; seine Lippen sind voll Grimmes, und seine Zunge ist wie ein verzehrendes </a:t>
            </a:r>
            <a:r>
              <a:rPr lang="de-DE" sz="2000" dirty="0" smtClean="0">
                <a:solidFill>
                  <a:srgbClr val="FFFF00"/>
                </a:solidFill>
              </a:rPr>
              <a:t>Feuer, </a:t>
            </a:r>
            <a:r>
              <a:rPr lang="de-DE" sz="2000" baseline="30000" dirty="0" smtClean="0">
                <a:solidFill>
                  <a:srgbClr val="FFFF00"/>
                </a:solidFill>
              </a:rPr>
              <a:t>28</a:t>
            </a:r>
            <a:r>
              <a:rPr lang="de-DE" sz="2000" dirty="0" smtClean="0">
                <a:solidFill>
                  <a:srgbClr val="FFFF00"/>
                </a:solidFill>
              </a:rPr>
              <a:t> </a:t>
            </a:r>
            <a:r>
              <a:rPr lang="de-DE" sz="2000" dirty="0">
                <a:solidFill>
                  <a:srgbClr val="FFFF00"/>
                </a:solidFill>
              </a:rPr>
              <a:t>und sein Odem wie ein überflutender Bach, der bis an den Hals reicht: um die Nationen zu schwingen mit einer Schwinge der Nichtigkeit, und einen irreführenden Zaum an die Kinnbacken der Völker zu legen</a:t>
            </a:r>
            <a:r>
              <a:rPr lang="de-DE" sz="2000" dirty="0" smtClean="0">
                <a:solidFill>
                  <a:srgbClr val="FFFF00"/>
                </a:solidFill>
              </a:rPr>
              <a:t>.</a:t>
            </a:r>
            <a:endParaRPr lang="de-DE" sz="2000" dirty="0">
              <a:solidFill>
                <a:srgbClr val="FFFF00"/>
              </a:solidFill>
            </a:endParaRPr>
          </a:p>
        </p:txBody>
      </p:sp>
      <p:pic>
        <p:nvPicPr>
          <p:cNvPr id="4" name="Picture 2" descr="File:Israel-2013-Aerial-Temple Mount 03.jpg"/>
          <p:cNvPicPr>
            <a:picLocks noChangeAspect="1" noChangeArrowheads="1"/>
          </p:cNvPicPr>
          <p:nvPr/>
        </p:nvPicPr>
        <p:blipFill>
          <a:blip r:embed="rId2" cstate="print"/>
          <a:srcRect/>
          <a:stretch>
            <a:fillRect/>
          </a:stretch>
        </p:blipFill>
        <p:spPr bwMode="auto">
          <a:xfrm>
            <a:off x="3779912" y="188640"/>
            <a:ext cx="5043925" cy="5832648"/>
          </a:xfrm>
          <a:prstGeom prst="rect">
            <a:avLst/>
          </a:prstGeom>
          <a:noFill/>
        </p:spPr>
      </p:pic>
      <p:sp>
        <p:nvSpPr>
          <p:cNvPr id="5" name="Textfeld 4"/>
          <p:cNvSpPr txBox="1"/>
          <p:nvPr/>
        </p:nvSpPr>
        <p:spPr>
          <a:xfrm>
            <a:off x="3711578" y="6021288"/>
            <a:ext cx="4549551" cy="523220"/>
          </a:xfrm>
          <a:prstGeom prst="rect">
            <a:avLst/>
          </a:prstGeom>
          <a:noFill/>
        </p:spPr>
        <p:txBody>
          <a:bodyPr wrap="square" rtlCol="0">
            <a:spAutoFit/>
          </a:bodyPr>
          <a:lstStyle/>
          <a:p>
            <a:r>
              <a:rPr lang="de-DE" sz="1400" dirty="0" smtClean="0"/>
              <a:t>Godot13 CC-BY-SA 3.0</a:t>
            </a:r>
          </a:p>
          <a:p>
            <a:r>
              <a:rPr lang="de-DE" sz="1400" dirty="0" smtClean="0"/>
              <a:t> nicht portiert </a:t>
            </a:r>
            <a:endParaRPr lang="de-DE" sz="1400" dirty="0"/>
          </a:p>
        </p:txBody>
      </p:sp>
    </p:spTree>
    <p:extLst>
      <p:ext uri="{BB962C8B-B14F-4D97-AF65-F5344CB8AC3E}">
        <p14:creationId xmlns:p14="http://schemas.microsoft.com/office/powerpoint/2010/main" val="42781702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Israel-2013-Aerial-Temple Mount 03.jpg"/>
          <p:cNvPicPr>
            <a:picLocks noChangeAspect="1" noChangeArrowheads="1"/>
          </p:cNvPicPr>
          <p:nvPr/>
        </p:nvPicPr>
        <p:blipFill>
          <a:blip r:embed="rId2" cstate="print"/>
          <a:srcRect/>
          <a:stretch>
            <a:fillRect/>
          </a:stretch>
        </p:blipFill>
        <p:spPr bwMode="auto">
          <a:xfrm>
            <a:off x="3779912" y="188640"/>
            <a:ext cx="5043925" cy="5832648"/>
          </a:xfrm>
          <a:prstGeom prst="rect">
            <a:avLst/>
          </a:prstGeom>
          <a:noFill/>
        </p:spPr>
      </p:pic>
      <p:sp>
        <p:nvSpPr>
          <p:cNvPr id="6" name="Inhaltsplatzhalter 2"/>
          <p:cNvSpPr>
            <a:spLocks noGrp="1"/>
          </p:cNvSpPr>
          <p:nvPr>
            <p:ph sz="half" idx="1"/>
          </p:nvPr>
        </p:nvSpPr>
        <p:spPr>
          <a:xfrm>
            <a:off x="467544" y="260648"/>
            <a:ext cx="3312368" cy="5911552"/>
          </a:xfrm>
        </p:spPr>
        <p:txBody>
          <a:bodyPr>
            <a:noAutofit/>
          </a:bodyPr>
          <a:lstStyle/>
          <a:p>
            <a:pPr marL="0" indent="0">
              <a:buNone/>
            </a:pPr>
            <a:r>
              <a:rPr lang="de-DE" sz="2000" baseline="30000" dirty="0" smtClean="0">
                <a:solidFill>
                  <a:srgbClr val="FFFF00"/>
                </a:solidFill>
              </a:rPr>
              <a:t>29</a:t>
            </a:r>
            <a:r>
              <a:rPr lang="de-DE" sz="2000" dirty="0" smtClean="0">
                <a:solidFill>
                  <a:srgbClr val="FFFF00"/>
                </a:solidFill>
              </a:rPr>
              <a:t> </a:t>
            </a:r>
            <a:r>
              <a:rPr lang="de-DE" sz="2000" dirty="0">
                <a:solidFill>
                  <a:srgbClr val="FFFF00"/>
                </a:solidFill>
              </a:rPr>
              <a:t>Gesang werdet ihr haben wie in der Nacht, da das Fest geweiht wird, und Freude des Herzens gleich denen, die unter Flötenspiel hinziehen, um zu kommen auf den Berg </a:t>
            </a:r>
            <a:r>
              <a:rPr lang="de-DE" sz="2000" dirty="0" smtClean="0">
                <a:solidFill>
                  <a:srgbClr val="FFFF00"/>
                </a:solidFill>
              </a:rPr>
              <a:t>des HERRN, </a:t>
            </a:r>
            <a:r>
              <a:rPr lang="de-DE" sz="2000" dirty="0">
                <a:solidFill>
                  <a:srgbClr val="FFFF00"/>
                </a:solidFill>
              </a:rPr>
              <a:t>zum Felsen </a:t>
            </a:r>
            <a:r>
              <a:rPr lang="de-DE" sz="2000" dirty="0" smtClean="0">
                <a:solidFill>
                  <a:srgbClr val="FFFF00"/>
                </a:solidFill>
              </a:rPr>
              <a:t>Israels. </a:t>
            </a:r>
            <a:r>
              <a:rPr lang="de-DE" sz="2000" baseline="30000" dirty="0" smtClean="0">
                <a:solidFill>
                  <a:srgbClr val="FFFF00"/>
                </a:solidFill>
              </a:rPr>
              <a:t>30</a:t>
            </a:r>
            <a:r>
              <a:rPr lang="de-DE" sz="2000" dirty="0" smtClean="0">
                <a:solidFill>
                  <a:srgbClr val="FFFF00"/>
                </a:solidFill>
              </a:rPr>
              <a:t> </a:t>
            </a:r>
            <a:r>
              <a:rPr lang="de-DE" sz="2000" dirty="0">
                <a:solidFill>
                  <a:srgbClr val="FFFF00"/>
                </a:solidFill>
              </a:rPr>
              <a:t>Und </a:t>
            </a:r>
            <a:r>
              <a:rPr lang="de-DE" sz="2000" dirty="0" smtClean="0">
                <a:solidFill>
                  <a:srgbClr val="FFFF00"/>
                </a:solidFill>
              </a:rPr>
              <a:t>der HERR </a:t>
            </a:r>
            <a:r>
              <a:rPr lang="de-DE" sz="2000" dirty="0">
                <a:solidFill>
                  <a:srgbClr val="FFFF00"/>
                </a:solidFill>
              </a:rPr>
              <a:t>wird hören lassen die Majestät seiner Stimme, und sehen lassen das Herabfahren seines Armes mit </a:t>
            </a:r>
            <a:r>
              <a:rPr lang="de-DE" sz="2000" dirty="0" smtClean="0">
                <a:solidFill>
                  <a:srgbClr val="FFFF00"/>
                </a:solidFill>
              </a:rPr>
              <a:t>Zornes-schnauben </a:t>
            </a:r>
            <a:r>
              <a:rPr lang="de-DE" sz="2000" dirty="0">
                <a:solidFill>
                  <a:srgbClr val="FFFF00"/>
                </a:solidFill>
              </a:rPr>
              <a:t>und einer Flamme verzehrenden Feuers, Wolkenbruch und </a:t>
            </a:r>
            <a:r>
              <a:rPr lang="de-DE" sz="2000" dirty="0" err="1">
                <a:solidFill>
                  <a:srgbClr val="FFFF00"/>
                </a:solidFill>
              </a:rPr>
              <a:t>Regenguß</a:t>
            </a:r>
            <a:r>
              <a:rPr lang="de-DE" sz="2000" dirty="0">
                <a:solidFill>
                  <a:srgbClr val="FFFF00"/>
                </a:solidFill>
              </a:rPr>
              <a:t> </a:t>
            </a:r>
            <a:r>
              <a:rPr lang="de-DE" sz="2000" dirty="0" smtClean="0">
                <a:solidFill>
                  <a:srgbClr val="FFFF00"/>
                </a:solidFill>
              </a:rPr>
              <a:t>und Hagelsteine. </a:t>
            </a:r>
            <a:endParaRPr lang="de-DE" sz="2000" dirty="0">
              <a:solidFill>
                <a:srgbClr val="FFFF00"/>
              </a:solidFill>
            </a:endParaRPr>
          </a:p>
        </p:txBody>
      </p:sp>
      <p:sp>
        <p:nvSpPr>
          <p:cNvPr id="7" name="Textfeld 6"/>
          <p:cNvSpPr txBox="1"/>
          <p:nvPr/>
        </p:nvSpPr>
        <p:spPr>
          <a:xfrm>
            <a:off x="3711578" y="6021288"/>
            <a:ext cx="4549551" cy="523220"/>
          </a:xfrm>
          <a:prstGeom prst="rect">
            <a:avLst/>
          </a:prstGeom>
          <a:noFill/>
        </p:spPr>
        <p:txBody>
          <a:bodyPr wrap="square" rtlCol="0">
            <a:spAutoFit/>
          </a:bodyPr>
          <a:lstStyle/>
          <a:p>
            <a:r>
              <a:rPr lang="de-DE" sz="1400" dirty="0" smtClean="0"/>
              <a:t>Godot13 CC-BY-SA 3.0</a:t>
            </a:r>
          </a:p>
          <a:p>
            <a:r>
              <a:rPr lang="de-DE" sz="1400" dirty="0" smtClean="0"/>
              <a:t> nicht portiert </a:t>
            </a:r>
            <a:endParaRPr lang="de-DE" sz="1400" dirty="0"/>
          </a:p>
        </p:txBody>
      </p:sp>
    </p:spTree>
    <p:extLst>
      <p:ext uri="{BB962C8B-B14F-4D97-AF65-F5344CB8AC3E}">
        <p14:creationId xmlns:p14="http://schemas.microsoft.com/office/powerpoint/2010/main" val="143524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188913"/>
            <a:ext cx="7772400" cy="1419225"/>
          </a:xfrm>
        </p:spPr>
        <p:txBody>
          <a:bodyPr/>
          <a:lstStyle/>
          <a:p>
            <a:r>
              <a:rPr lang="de-DE" sz="4000" dirty="0">
                <a:solidFill>
                  <a:srgbClr val="FFC000"/>
                </a:solidFill>
                <a:latin typeface="Arial" pitchFamily="34" charset="0"/>
                <a:cs typeface="Arial" pitchFamily="34" charset="0"/>
              </a:rPr>
              <a:t>Endzeit: eine Periode </a:t>
            </a:r>
            <a:r>
              <a:rPr lang="de-DE" sz="4000" dirty="0" smtClean="0">
                <a:solidFill>
                  <a:srgbClr val="FFC000"/>
                </a:solidFill>
                <a:latin typeface="Arial" pitchFamily="34" charset="0"/>
                <a:cs typeface="Arial" pitchFamily="34" charset="0"/>
              </a:rPr>
              <a:t/>
            </a:r>
            <a:br>
              <a:rPr lang="de-DE" sz="4000" dirty="0" smtClean="0">
                <a:solidFill>
                  <a:srgbClr val="FFC000"/>
                </a:solidFill>
                <a:latin typeface="Arial" pitchFamily="34" charset="0"/>
                <a:cs typeface="Arial" pitchFamily="34" charset="0"/>
              </a:rPr>
            </a:br>
            <a:r>
              <a:rPr lang="de-DE" sz="4000" dirty="0" smtClean="0">
                <a:solidFill>
                  <a:srgbClr val="FFC000"/>
                </a:solidFill>
                <a:latin typeface="Arial" pitchFamily="34" charset="0"/>
                <a:cs typeface="Arial" pitchFamily="34" charset="0"/>
              </a:rPr>
              <a:t>von </a:t>
            </a:r>
            <a:r>
              <a:rPr lang="de-DE" sz="4000" dirty="0">
                <a:solidFill>
                  <a:srgbClr val="FFC000"/>
                </a:solidFill>
                <a:latin typeface="Arial" pitchFamily="34" charset="0"/>
                <a:cs typeface="Arial" pitchFamily="34" charset="0"/>
              </a:rPr>
              <a:t>bereits </a:t>
            </a:r>
            <a:r>
              <a:rPr lang="de-DE" sz="4000" dirty="0" smtClean="0">
                <a:solidFill>
                  <a:srgbClr val="FFC000"/>
                </a:solidFill>
                <a:latin typeface="Arial" pitchFamily="34" charset="0"/>
                <a:cs typeface="Arial" pitchFamily="34" charset="0"/>
              </a:rPr>
              <a:t>132 </a:t>
            </a:r>
            <a:r>
              <a:rPr lang="de-DE" sz="4000" dirty="0">
                <a:solidFill>
                  <a:srgbClr val="FFC000"/>
                </a:solidFill>
                <a:latin typeface="Arial" pitchFamily="34" charset="0"/>
                <a:cs typeface="Arial" pitchFamily="34" charset="0"/>
              </a:rPr>
              <a:t>Jahren</a:t>
            </a:r>
          </a:p>
        </p:txBody>
      </p:sp>
      <p:sp>
        <p:nvSpPr>
          <p:cNvPr id="593923"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ln>
        </p:spPr>
        <p:txBody>
          <a:bodyPr/>
          <a:lstStyle/>
          <a:p>
            <a:pPr algn="ctr">
              <a:spcBef>
                <a:spcPct val="0"/>
              </a:spcBef>
              <a:buFontTx/>
              <a:buNone/>
            </a:pPr>
            <a:r>
              <a:rPr lang="fr-FR" dirty="0" err="1">
                <a:effectLst>
                  <a:outerShdw blurRad="38100" dist="38100" dir="2700000" algn="tl">
                    <a:srgbClr val="000000">
                      <a:alpha val="43137"/>
                    </a:srgbClr>
                  </a:outerShdw>
                </a:effectLst>
                <a:latin typeface="Arial" pitchFamily="34" charset="0"/>
                <a:cs typeface="Arial" pitchFamily="34" charset="0"/>
              </a:rPr>
              <a:t>Rückkehr</a:t>
            </a:r>
            <a:r>
              <a:rPr lang="fr-FR" dirty="0">
                <a:effectLst>
                  <a:outerShdw blurRad="38100" dist="38100" dir="2700000" algn="tl">
                    <a:srgbClr val="000000">
                      <a:alpha val="43137"/>
                    </a:srgbClr>
                  </a:outerShdw>
                </a:effectLst>
                <a:latin typeface="Arial" pitchFamily="34" charset="0"/>
                <a:cs typeface="Arial" pitchFamily="34" charset="0"/>
              </a:rPr>
              <a:t> der </a:t>
            </a:r>
            <a:r>
              <a:rPr lang="fr-FR" dirty="0" err="1">
                <a:effectLst>
                  <a:outerShdw blurRad="38100" dist="38100" dir="2700000" algn="tl">
                    <a:srgbClr val="000000">
                      <a:alpha val="43137"/>
                    </a:srgbClr>
                  </a:outerShdw>
                </a:effectLst>
                <a:latin typeface="Arial" pitchFamily="34" charset="0"/>
                <a:cs typeface="Arial" pitchFamily="34" charset="0"/>
              </a:rPr>
              <a:t>Juden</a:t>
            </a:r>
            <a:r>
              <a:rPr lang="fr-FR" dirty="0">
                <a:effectLst>
                  <a:outerShdw blurRad="38100" dist="38100" dir="2700000" algn="tl">
                    <a:srgbClr val="000000">
                      <a:alpha val="43137"/>
                    </a:srgbClr>
                  </a:outerShdw>
                </a:effectLst>
                <a:latin typeface="Arial" pitchFamily="34" charset="0"/>
                <a:cs typeface="Arial" pitchFamily="34" charset="0"/>
              </a:rPr>
              <a:t> ab 1882</a:t>
            </a:r>
          </a:p>
        </p:txBody>
      </p:sp>
      <p:sp>
        <p:nvSpPr>
          <p:cNvPr id="59392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p:spPr>
        <p:txBody>
          <a:bodyPr wrap="none" anchor="ctr"/>
          <a:lstStyle/>
          <a:p>
            <a:endParaRPr lang="de-DE"/>
          </a:p>
        </p:txBody>
      </p:sp>
      <p:sp>
        <p:nvSpPr>
          <p:cNvPr id="593925" name="Line 5"/>
          <p:cNvSpPr>
            <a:spLocks noChangeShapeType="1"/>
          </p:cNvSpPr>
          <p:nvPr/>
        </p:nvSpPr>
        <p:spPr bwMode="auto">
          <a:xfrm>
            <a:off x="8099425" y="1484783"/>
            <a:ext cx="1588" cy="1872779"/>
          </a:xfrm>
          <a:prstGeom prst="line">
            <a:avLst/>
          </a:prstGeom>
          <a:noFill/>
          <a:ln w="76200">
            <a:solidFill>
              <a:srgbClr val="FF0000"/>
            </a:solidFill>
            <a:round/>
            <a:headEnd/>
            <a:tailEnd type="triangle" w="med" len="med"/>
          </a:ln>
          <a:effectLst/>
        </p:spPr>
        <p:txBody>
          <a:bodyPr/>
          <a:lstStyle/>
          <a:p>
            <a:endParaRPr lang="de-DE"/>
          </a:p>
        </p:txBody>
      </p:sp>
      <p:sp>
        <p:nvSpPr>
          <p:cNvPr id="593926" name="Line 6"/>
          <p:cNvSpPr>
            <a:spLocks noChangeShapeType="1"/>
          </p:cNvSpPr>
          <p:nvPr/>
        </p:nvSpPr>
        <p:spPr bwMode="auto">
          <a:xfrm>
            <a:off x="1042988" y="2636838"/>
            <a:ext cx="0" cy="792162"/>
          </a:xfrm>
          <a:prstGeom prst="line">
            <a:avLst/>
          </a:prstGeom>
          <a:noFill/>
          <a:ln w="57150">
            <a:solidFill>
              <a:srgbClr val="00FF00"/>
            </a:solidFill>
            <a:round/>
            <a:headEnd/>
            <a:tailEnd/>
          </a:ln>
          <a:effectLst/>
        </p:spPr>
        <p:txBody>
          <a:bodyPr/>
          <a:lstStyle/>
          <a:p>
            <a:endParaRPr lang="de-DE"/>
          </a:p>
        </p:txBody>
      </p:sp>
      <p:sp>
        <p:nvSpPr>
          <p:cNvPr id="593927" name="Line 7"/>
          <p:cNvSpPr>
            <a:spLocks noChangeShapeType="1"/>
          </p:cNvSpPr>
          <p:nvPr/>
        </p:nvSpPr>
        <p:spPr bwMode="auto">
          <a:xfrm>
            <a:off x="1835150" y="2636838"/>
            <a:ext cx="0" cy="792162"/>
          </a:xfrm>
          <a:prstGeom prst="line">
            <a:avLst/>
          </a:prstGeom>
          <a:noFill/>
          <a:ln w="57150">
            <a:solidFill>
              <a:srgbClr val="00FF00"/>
            </a:solidFill>
            <a:round/>
            <a:headEnd/>
            <a:tailEnd/>
          </a:ln>
          <a:effectLst/>
        </p:spPr>
        <p:txBody>
          <a:bodyPr/>
          <a:lstStyle/>
          <a:p>
            <a:endParaRPr lang="de-DE"/>
          </a:p>
        </p:txBody>
      </p:sp>
      <p:sp>
        <p:nvSpPr>
          <p:cNvPr id="593928" name="Line 8"/>
          <p:cNvSpPr>
            <a:spLocks noChangeShapeType="1"/>
          </p:cNvSpPr>
          <p:nvPr/>
        </p:nvSpPr>
        <p:spPr bwMode="auto">
          <a:xfrm>
            <a:off x="3851275" y="2636838"/>
            <a:ext cx="0" cy="792162"/>
          </a:xfrm>
          <a:prstGeom prst="line">
            <a:avLst/>
          </a:prstGeom>
          <a:noFill/>
          <a:ln w="57150">
            <a:solidFill>
              <a:srgbClr val="00FF00"/>
            </a:solidFill>
            <a:round/>
            <a:headEnd/>
            <a:tailEnd/>
          </a:ln>
          <a:effectLst/>
        </p:spPr>
        <p:txBody>
          <a:bodyPr/>
          <a:lstStyle/>
          <a:p>
            <a:endParaRPr lang="de-DE"/>
          </a:p>
        </p:txBody>
      </p:sp>
      <p:sp>
        <p:nvSpPr>
          <p:cNvPr id="593929" name="Line 9"/>
          <p:cNvSpPr>
            <a:spLocks noChangeShapeType="1"/>
          </p:cNvSpPr>
          <p:nvPr/>
        </p:nvSpPr>
        <p:spPr bwMode="auto">
          <a:xfrm>
            <a:off x="4140200" y="2636838"/>
            <a:ext cx="0" cy="792162"/>
          </a:xfrm>
          <a:prstGeom prst="line">
            <a:avLst/>
          </a:prstGeom>
          <a:noFill/>
          <a:ln w="57150">
            <a:solidFill>
              <a:srgbClr val="00FF00"/>
            </a:solidFill>
            <a:round/>
            <a:headEnd/>
            <a:tailEnd/>
          </a:ln>
          <a:effectLst/>
        </p:spPr>
        <p:txBody>
          <a:bodyPr/>
          <a:lstStyle/>
          <a:p>
            <a:endParaRPr lang="de-DE"/>
          </a:p>
        </p:txBody>
      </p:sp>
      <p:sp>
        <p:nvSpPr>
          <p:cNvPr id="593930" name="Line 10"/>
          <p:cNvSpPr>
            <a:spLocks noChangeShapeType="1"/>
          </p:cNvSpPr>
          <p:nvPr/>
        </p:nvSpPr>
        <p:spPr bwMode="auto">
          <a:xfrm>
            <a:off x="5940425" y="2636838"/>
            <a:ext cx="0" cy="792162"/>
          </a:xfrm>
          <a:prstGeom prst="line">
            <a:avLst/>
          </a:prstGeom>
          <a:noFill/>
          <a:ln w="57150">
            <a:solidFill>
              <a:srgbClr val="00FF00"/>
            </a:solidFill>
            <a:round/>
            <a:headEnd/>
            <a:tailEnd/>
          </a:ln>
          <a:effectLst/>
        </p:spPr>
        <p:txBody>
          <a:bodyPr/>
          <a:lstStyle/>
          <a:p>
            <a:endParaRPr lang="de-DE"/>
          </a:p>
        </p:txBody>
      </p:sp>
      <p:sp>
        <p:nvSpPr>
          <p:cNvPr id="593931" name="Line 11"/>
          <p:cNvSpPr>
            <a:spLocks noChangeShapeType="1"/>
          </p:cNvSpPr>
          <p:nvPr/>
        </p:nvSpPr>
        <p:spPr bwMode="auto">
          <a:xfrm>
            <a:off x="7019925" y="2636838"/>
            <a:ext cx="0" cy="792162"/>
          </a:xfrm>
          <a:prstGeom prst="line">
            <a:avLst/>
          </a:prstGeom>
          <a:noFill/>
          <a:ln w="57150">
            <a:solidFill>
              <a:srgbClr val="00FF00"/>
            </a:solidFill>
            <a:round/>
            <a:headEnd/>
            <a:tailEnd/>
          </a:ln>
          <a:effectLst/>
        </p:spPr>
        <p:txBody>
          <a:bodyPr/>
          <a:lstStyle/>
          <a:p>
            <a:endParaRPr lang="de-DE"/>
          </a:p>
        </p:txBody>
      </p:sp>
      <p:sp>
        <p:nvSpPr>
          <p:cNvPr id="593932" name="Text Box 12"/>
          <p:cNvSpPr txBox="1">
            <a:spLocks noChangeArrowheads="1"/>
          </p:cNvSpPr>
          <p:nvPr/>
        </p:nvSpPr>
        <p:spPr bwMode="auto">
          <a:xfrm>
            <a:off x="447675" y="1687513"/>
            <a:ext cx="1428750" cy="762000"/>
          </a:xfrm>
          <a:prstGeom prst="rect">
            <a:avLst/>
          </a:prstGeom>
          <a:noFill/>
          <a:ln w="9525">
            <a:noFill/>
            <a:miter lim="800000"/>
            <a:headEnd/>
            <a:tailEnd/>
          </a:ln>
          <a:effectLst/>
        </p:spPr>
        <p:txBody>
          <a:bodyPr wrap="none">
            <a:spAutoFit/>
          </a:bodyPr>
          <a:lstStyle/>
          <a:p>
            <a:pPr eaLnBrk="1" hangingPunct="1"/>
            <a:r>
              <a:rPr lang="de-CH" sz="4400" b="0" dirty="0">
                <a:effectLst>
                  <a:outerShdw blurRad="38100" dist="38100" dir="2700000" algn="tl">
                    <a:srgbClr val="000000">
                      <a:alpha val="43137"/>
                    </a:srgbClr>
                  </a:outerShdw>
                </a:effectLst>
                <a:cs typeface="Arial" pitchFamily="34" charset="0"/>
              </a:rPr>
              <a:t>1882</a:t>
            </a:r>
            <a:endParaRPr lang="de-DE" sz="4400" b="0" dirty="0">
              <a:effectLst>
                <a:outerShdw blurRad="38100" dist="38100" dir="2700000" algn="tl">
                  <a:srgbClr val="000000">
                    <a:alpha val="43137"/>
                  </a:srgbClr>
                </a:outerShdw>
              </a:effectLst>
              <a:cs typeface="Arial" pitchFamily="34" charset="0"/>
            </a:endParaRPr>
          </a:p>
        </p:txBody>
      </p:sp>
      <p:sp>
        <p:nvSpPr>
          <p:cNvPr id="593933" name="Oval 13"/>
          <p:cNvSpPr>
            <a:spLocks noChangeArrowheads="1"/>
          </p:cNvSpPr>
          <p:nvPr/>
        </p:nvSpPr>
        <p:spPr bwMode="auto">
          <a:xfrm rot="-4857145">
            <a:off x="1404937" y="-1041399"/>
            <a:ext cx="6373813" cy="8964612"/>
          </a:xfrm>
          <a:prstGeom prst="ellipse">
            <a:avLst/>
          </a:prstGeom>
          <a:noFill/>
          <a:ln w="38100">
            <a:solidFill>
              <a:srgbClr val="FF0000"/>
            </a:solidFill>
            <a:round/>
            <a:headEnd/>
            <a:tailEnd/>
          </a:ln>
          <a:effectLst/>
        </p:spPr>
        <p:txBody>
          <a:bodyPr wrap="none" anchor="ctr"/>
          <a:lstStyle/>
          <a:p>
            <a:endParaRPr lang="de-DE"/>
          </a:p>
        </p:txBody>
      </p:sp>
      <p:sp>
        <p:nvSpPr>
          <p:cNvPr id="14" name="Textfeld 13"/>
          <p:cNvSpPr txBox="1"/>
          <p:nvPr/>
        </p:nvSpPr>
        <p:spPr>
          <a:xfrm>
            <a:off x="2699792" y="4869160"/>
            <a:ext cx="5685852" cy="369332"/>
          </a:xfrm>
          <a:prstGeom prst="rect">
            <a:avLst/>
          </a:prstGeom>
          <a:noFill/>
        </p:spPr>
        <p:txBody>
          <a:bodyPr wrap="none" rtlCol="0">
            <a:spAutoFit/>
          </a:bodyPr>
          <a:lstStyle/>
          <a:p>
            <a:r>
              <a:rPr lang="de-DE" dirty="0" smtClean="0">
                <a:effectLst>
                  <a:outerShdw blurRad="38100" dist="38100" dir="2700000" algn="tl">
                    <a:srgbClr val="000000">
                      <a:alpha val="43137"/>
                    </a:srgbClr>
                  </a:outerShdw>
                </a:effectLst>
              </a:rPr>
              <a:t>Bereits mehr als 175 erfüllte Prophezeiungen erfüllt.</a:t>
            </a:r>
            <a:endParaRPr lang="de-DE" dirty="0">
              <a:effectLst>
                <a:outerShdw blurRad="38100" dist="38100" dir="2700000" algn="tl">
                  <a:srgbClr val="000000">
                    <a:alpha val="43137"/>
                  </a:srgbClr>
                </a:outerShdw>
              </a:effectLst>
            </a:endParaRPr>
          </a:p>
        </p:txBody>
      </p:sp>
      <p:pic>
        <p:nvPicPr>
          <p:cNvPr id="15" name="Picture 4" descr="http://www.edition-nehemia.ch/j2/images/stories/virtuemart/product/16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5038"/>
            <a:ext cx="28479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27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3717032"/>
            <a:ext cx="8219256" cy="2671192"/>
          </a:xfrm>
        </p:spPr>
        <p:txBody>
          <a:bodyPr>
            <a:noAutofit/>
          </a:bodyPr>
          <a:lstStyle/>
          <a:p>
            <a:pPr marL="0" indent="0">
              <a:buNone/>
            </a:pPr>
            <a:r>
              <a:rPr lang="de-DE" sz="2000" dirty="0" smtClean="0"/>
              <a:t>Jesaja 30: </a:t>
            </a:r>
            <a:r>
              <a:rPr lang="de-DE" sz="2000" baseline="30000" dirty="0" smtClean="0">
                <a:solidFill>
                  <a:srgbClr val="FFFF00"/>
                </a:solidFill>
              </a:rPr>
              <a:t>31</a:t>
            </a:r>
            <a:r>
              <a:rPr lang="de-DE" sz="2000" dirty="0" smtClean="0">
                <a:solidFill>
                  <a:srgbClr val="FFFF00"/>
                </a:solidFill>
              </a:rPr>
              <a:t> </a:t>
            </a:r>
            <a:r>
              <a:rPr lang="de-DE" sz="2000" dirty="0">
                <a:solidFill>
                  <a:srgbClr val="FFFF00"/>
                </a:solidFill>
              </a:rPr>
              <a:t>Denn vor der Stimme </a:t>
            </a:r>
            <a:r>
              <a:rPr lang="de-DE" sz="2000" dirty="0" smtClean="0">
                <a:solidFill>
                  <a:srgbClr val="FFFF00"/>
                </a:solidFill>
              </a:rPr>
              <a:t>des HERRN </a:t>
            </a:r>
            <a:r>
              <a:rPr lang="de-DE" sz="2000" dirty="0">
                <a:solidFill>
                  <a:srgbClr val="FFFF00"/>
                </a:solidFill>
              </a:rPr>
              <a:t>wird </a:t>
            </a:r>
            <a:r>
              <a:rPr lang="de-DE" sz="2000" dirty="0" smtClean="0">
                <a:solidFill>
                  <a:srgbClr val="66FF33"/>
                </a:solidFill>
              </a:rPr>
              <a:t>Assyrien </a:t>
            </a:r>
            <a:r>
              <a:rPr lang="de-DE" sz="2000" dirty="0">
                <a:solidFill>
                  <a:srgbClr val="FFFF00"/>
                </a:solidFill>
              </a:rPr>
              <a:t>zerschmettert werden, wenn </a:t>
            </a:r>
            <a:r>
              <a:rPr lang="de-DE" sz="2000" dirty="0" smtClean="0">
                <a:solidFill>
                  <a:srgbClr val="FFFF00"/>
                </a:solidFill>
              </a:rPr>
              <a:t>es </a:t>
            </a:r>
            <a:r>
              <a:rPr lang="de-DE" sz="2000" dirty="0">
                <a:solidFill>
                  <a:srgbClr val="FFFF00"/>
                </a:solidFill>
              </a:rPr>
              <a:t>mit dem </a:t>
            </a:r>
            <a:r>
              <a:rPr lang="de-DE" sz="2000" dirty="0" smtClean="0">
                <a:solidFill>
                  <a:srgbClr val="FFFF00"/>
                </a:solidFill>
              </a:rPr>
              <a:t>Stock </a:t>
            </a:r>
            <a:r>
              <a:rPr lang="de-DE" sz="2000" dirty="0">
                <a:solidFill>
                  <a:srgbClr val="FFFF00"/>
                </a:solidFill>
              </a:rPr>
              <a:t>schlägt.</a:t>
            </a:r>
          </a:p>
          <a:p>
            <a:pPr marL="0" indent="0">
              <a:buNone/>
            </a:pPr>
            <a:r>
              <a:rPr lang="de-DE" sz="2000" baseline="30000" dirty="0" smtClean="0">
                <a:solidFill>
                  <a:srgbClr val="FFFF00"/>
                </a:solidFill>
              </a:rPr>
              <a:t>32</a:t>
            </a:r>
            <a:r>
              <a:rPr lang="de-DE" sz="2000" dirty="0" smtClean="0">
                <a:solidFill>
                  <a:srgbClr val="FFFF00"/>
                </a:solidFill>
              </a:rPr>
              <a:t> </a:t>
            </a:r>
            <a:r>
              <a:rPr lang="de-DE" sz="2000" dirty="0">
                <a:solidFill>
                  <a:srgbClr val="FFFF00"/>
                </a:solidFill>
              </a:rPr>
              <a:t>Und es wird geschehen, jeder Streich der verhängten Rute, die </a:t>
            </a:r>
            <a:r>
              <a:rPr lang="de-DE" sz="2000" dirty="0" smtClean="0">
                <a:solidFill>
                  <a:srgbClr val="FFFF00"/>
                </a:solidFill>
              </a:rPr>
              <a:t>der HERR </a:t>
            </a:r>
            <a:r>
              <a:rPr lang="de-DE" sz="2000" dirty="0">
                <a:solidFill>
                  <a:srgbClr val="FFFF00"/>
                </a:solidFill>
              </a:rPr>
              <a:t>auf ihn herabfahren </a:t>
            </a:r>
            <a:r>
              <a:rPr lang="de-DE" sz="2000" dirty="0" err="1">
                <a:solidFill>
                  <a:srgbClr val="FFFF00"/>
                </a:solidFill>
              </a:rPr>
              <a:t>läßt</a:t>
            </a:r>
            <a:r>
              <a:rPr lang="de-DE" sz="2000" dirty="0">
                <a:solidFill>
                  <a:srgbClr val="FFFF00"/>
                </a:solidFill>
              </a:rPr>
              <a:t>, ergeht unter </a:t>
            </a:r>
            <a:r>
              <a:rPr lang="de-DE" sz="2000" dirty="0" smtClean="0">
                <a:solidFill>
                  <a:srgbClr val="FFFF00"/>
                </a:solidFill>
              </a:rPr>
              <a:t>Tamburin und </a:t>
            </a:r>
            <a:r>
              <a:rPr lang="de-DE" sz="2000" dirty="0">
                <a:solidFill>
                  <a:srgbClr val="FFFF00"/>
                </a:solidFill>
              </a:rPr>
              <a:t>Lautenspiel; und mit geschwungenem </a:t>
            </a:r>
            <a:r>
              <a:rPr lang="de-DE" sz="2000" dirty="0" smtClean="0">
                <a:solidFill>
                  <a:srgbClr val="FFFF00"/>
                </a:solidFill>
              </a:rPr>
              <a:t>Arm </a:t>
            </a:r>
            <a:r>
              <a:rPr lang="de-DE" sz="2000" dirty="0">
                <a:solidFill>
                  <a:srgbClr val="FFFF00"/>
                </a:solidFill>
              </a:rPr>
              <a:t>wird er gegen ihn </a:t>
            </a:r>
            <a:r>
              <a:rPr lang="de-DE" sz="2000" dirty="0" smtClean="0">
                <a:solidFill>
                  <a:srgbClr val="FFFF00"/>
                </a:solidFill>
              </a:rPr>
              <a:t>kämpfen.</a:t>
            </a:r>
            <a:r>
              <a:rPr lang="de-DE" sz="2000" baseline="30000" dirty="0" smtClean="0">
                <a:solidFill>
                  <a:srgbClr val="FFFF00"/>
                </a:solidFill>
              </a:rPr>
              <a:t>33</a:t>
            </a:r>
            <a:r>
              <a:rPr lang="de-DE" sz="2000" dirty="0" smtClean="0">
                <a:solidFill>
                  <a:srgbClr val="FFFF00"/>
                </a:solidFill>
              </a:rPr>
              <a:t> </a:t>
            </a:r>
            <a:r>
              <a:rPr lang="de-DE" sz="2000" dirty="0">
                <a:solidFill>
                  <a:srgbClr val="FFFF00"/>
                </a:solidFill>
              </a:rPr>
              <a:t>Denn vorlängst ist eine </a:t>
            </a:r>
            <a:r>
              <a:rPr lang="de-DE" sz="2000" dirty="0" err="1">
                <a:solidFill>
                  <a:srgbClr val="FFFF00"/>
                </a:solidFill>
              </a:rPr>
              <a:t>Greuelstätte</a:t>
            </a:r>
            <a:r>
              <a:rPr lang="de-DE" sz="2000" dirty="0">
                <a:solidFill>
                  <a:srgbClr val="FFFF00"/>
                </a:solidFill>
              </a:rPr>
              <a:t> zugerichtet; auch für den König ist sie bereitet. Tief, weit hat er sie gemacht, ihr Holzstoß hat Feuer und Holz in Menge; wie ein Schwefelstrom setzt der Hauch </a:t>
            </a:r>
            <a:r>
              <a:rPr lang="de-DE" sz="2000" dirty="0" smtClean="0">
                <a:solidFill>
                  <a:srgbClr val="FFFF00"/>
                </a:solidFill>
              </a:rPr>
              <a:t>des HERRN </a:t>
            </a:r>
            <a:r>
              <a:rPr lang="de-DE" sz="2000" dirty="0">
                <a:solidFill>
                  <a:srgbClr val="FFFF00"/>
                </a:solidFill>
              </a:rPr>
              <a:t>ihn in Brand</a:t>
            </a:r>
            <a:r>
              <a:rPr lang="de-DE" sz="2000" dirty="0" smtClean="0">
                <a:solidFill>
                  <a:srgbClr val="FFFF00"/>
                </a:solidFill>
              </a:rPr>
              <a:t>.</a:t>
            </a:r>
            <a:endParaRPr lang="de-DE" sz="2000" dirty="0">
              <a:solidFill>
                <a:srgbClr val="FFFF00"/>
              </a:solidFill>
            </a:endParaRPr>
          </a:p>
        </p:txBody>
      </p:sp>
      <p:pic>
        <p:nvPicPr>
          <p:cNvPr id="36866" name="Picture 2" descr="http://upload.wikimedia.org/wikipedia/commons/thumb/9/9e/US_Navy_020712-N-5471P-010_EOD_teams_detonate_expired_ordnance_in_the_Kuwaiti_desert.jpg/1024px-US_Navy_020712-N-5471P-010_EOD_teams_detonate_expired_ordnance_in_the_Kuwaiti_des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563" y="332656"/>
            <a:ext cx="4544529"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834756" y="3224740"/>
            <a:ext cx="381836" cy="276999"/>
          </a:xfrm>
          <a:prstGeom prst="rect">
            <a:avLst/>
          </a:prstGeom>
          <a:noFill/>
        </p:spPr>
        <p:txBody>
          <a:bodyPr wrap="none" rtlCol="0">
            <a:spAutoFit/>
          </a:bodyPr>
          <a:lstStyle/>
          <a:p>
            <a:r>
              <a:rPr lang="de-DE" sz="1200" dirty="0" smtClean="0"/>
              <a:t>FB</a:t>
            </a:r>
            <a:endParaRPr lang="de-DE" sz="1200" dirty="0"/>
          </a:p>
        </p:txBody>
      </p:sp>
    </p:spTree>
    <p:extLst>
      <p:ext uri="{BB962C8B-B14F-4D97-AF65-F5344CB8AC3E}">
        <p14:creationId xmlns:p14="http://schemas.microsoft.com/office/powerpoint/2010/main" val="9797837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upload.wikimedia.org/wikipedia/commons/thumb/2/2e/Temple_Mount_%28Aerial_view%2C_2007%29_03.jpg/800px-Temple_Mount_%28Aerial_view%2C_2007%29_03.jpg"/>
          <p:cNvPicPr>
            <a:picLocks noChangeAspect="1" noChangeArrowheads="1"/>
          </p:cNvPicPr>
          <p:nvPr/>
        </p:nvPicPr>
        <p:blipFill>
          <a:blip r:embed="rId2" cstate="print"/>
          <a:srcRect/>
          <a:stretch>
            <a:fillRect/>
          </a:stretch>
        </p:blipFill>
        <p:spPr bwMode="auto">
          <a:xfrm>
            <a:off x="-756592" y="0"/>
            <a:ext cx="10354528" cy="6858000"/>
          </a:xfrm>
          <a:prstGeom prst="rect">
            <a:avLst/>
          </a:prstGeom>
          <a:noFill/>
        </p:spPr>
      </p:pic>
      <p:sp>
        <p:nvSpPr>
          <p:cNvPr id="5" name="Textfeld 4"/>
          <p:cNvSpPr txBox="1"/>
          <p:nvPr/>
        </p:nvSpPr>
        <p:spPr>
          <a:xfrm>
            <a:off x="6898705" y="6093296"/>
            <a:ext cx="2245295" cy="307777"/>
          </a:xfrm>
          <a:prstGeom prst="rect">
            <a:avLst/>
          </a:prstGeom>
          <a:noFill/>
        </p:spPr>
        <p:txBody>
          <a:bodyPr wrap="none" rtlCol="0">
            <a:spAutoFit/>
          </a:bodyPr>
          <a:lstStyle/>
          <a:p>
            <a:r>
              <a:rPr lang="de-DE" sz="1400" dirty="0" smtClean="0"/>
              <a:t>Godot13 CC-BY-SA 3.0</a:t>
            </a:r>
            <a:endParaRPr lang="de-DE" sz="1400" dirty="0"/>
          </a:p>
        </p:txBody>
      </p:sp>
      <p:sp>
        <p:nvSpPr>
          <p:cNvPr id="9" name="Inhaltsplatzhalter 2"/>
          <p:cNvSpPr>
            <a:spLocks noGrp="1"/>
          </p:cNvSpPr>
          <p:nvPr>
            <p:ph sz="half" idx="1"/>
          </p:nvPr>
        </p:nvSpPr>
        <p:spPr>
          <a:xfrm>
            <a:off x="457200" y="332656"/>
            <a:ext cx="8229600" cy="5839544"/>
          </a:xfrm>
        </p:spPr>
        <p:txBody>
          <a:bodyPr>
            <a:noAutofit/>
          </a:bodyPr>
          <a:lstStyle/>
          <a:p>
            <a:r>
              <a:rPr lang="de-DE" sz="2000" dirty="0" smtClean="0">
                <a:effectLst>
                  <a:outerShdw blurRad="38100" dist="38100" dir="2700000" algn="tl">
                    <a:srgbClr val="000000">
                      <a:alpha val="43137"/>
                    </a:srgbClr>
                  </a:outerShdw>
                </a:effectLst>
              </a:rPr>
              <a:t>Jesaja 31:</a:t>
            </a:r>
            <a:r>
              <a:rPr lang="de-DE" sz="2000" dirty="0">
                <a:effectLst>
                  <a:outerShdw blurRad="38100" dist="38100" dir="2700000" algn="tl">
                    <a:srgbClr val="000000">
                      <a:alpha val="43137"/>
                    </a:srgbClr>
                  </a:outerShdw>
                </a:effectLst>
              </a:rPr>
              <a:t> </a:t>
            </a:r>
            <a:r>
              <a:rPr lang="de-DE" sz="2000" baseline="30000" dirty="0">
                <a:solidFill>
                  <a:srgbClr val="FFFF00"/>
                </a:solidFill>
                <a:effectLst>
                  <a:outerShdw blurRad="38100" dist="38100" dir="2700000" algn="tl">
                    <a:srgbClr val="000000">
                      <a:alpha val="43137"/>
                    </a:srgbClr>
                  </a:outerShdw>
                </a:effectLst>
              </a:rPr>
              <a:t>4</a:t>
            </a:r>
            <a:r>
              <a:rPr lang="de-DE" sz="2000" dirty="0">
                <a:solidFill>
                  <a:srgbClr val="FFFF00"/>
                </a:solidFill>
                <a:effectLst>
                  <a:outerShdw blurRad="38100" dist="38100" dir="2700000" algn="tl">
                    <a:srgbClr val="000000">
                      <a:alpha val="43137"/>
                    </a:srgbClr>
                  </a:outerShdw>
                </a:effectLst>
              </a:rPr>
              <a:t> Denn also hat </a:t>
            </a:r>
            <a:r>
              <a:rPr lang="de-DE" sz="2000" dirty="0" smtClean="0">
                <a:solidFill>
                  <a:srgbClr val="FFFF00"/>
                </a:solidFill>
                <a:effectLst>
                  <a:outerShdw blurRad="38100" dist="38100" dir="2700000" algn="tl">
                    <a:srgbClr val="000000">
                      <a:alpha val="43137"/>
                    </a:srgbClr>
                  </a:outerShdw>
                </a:effectLst>
              </a:rPr>
              <a:t>der HERR </a:t>
            </a:r>
            <a:r>
              <a:rPr lang="de-DE" sz="2000" dirty="0">
                <a:solidFill>
                  <a:srgbClr val="FFFF00"/>
                </a:solidFill>
                <a:effectLst>
                  <a:outerShdw blurRad="38100" dist="38100" dir="2700000" algn="tl">
                    <a:srgbClr val="000000">
                      <a:alpha val="43137"/>
                    </a:srgbClr>
                  </a:outerShdw>
                </a:effectLst>
              </a:rPr>
              <a:t>zu mir gesprochen: Wie der Löwe und der junge Löwe, wider den der Hirten Menge </a:t>
            </a:r>
            <a:r>
              <a:rPr lang="de-DE" sz="2000" dirty="0" smtClean="0">
                <a:solidFill>
                  <a:srgbClr val="FFFF00"/>
                </a:solidFill>
                <a:effectLst>
                  <a:outerShdw blurRad="38100" dist="38100" dir="2700000" algn="tl">
                    <a:srgbClr val="000000">
                      <a:alpha val="43137"/>
                    </a:srgbClr>
                  </a:outerShdw>
                </a:effectLst>
              </a:rPr>
              <a:t>zusammen-gerufen </a:t>
            </a:r>
            <a:r>
              <a:rPr lang="de-DE" sz="2000" dirty="0">
                <a:solidFill>
                  <a:srgbClr val="FFFF00"/>
                </a:solidFill>
                <a:effectLst>
                  <a:outerShdw blurRad="38100" dist="38100" dir="2700000" algn="tl">
                    <a:srgbClr val="000000">
                      <a:alpha val="43137"/>
                    </a:srgbClr>
                  </a:outerShdw>
                </a:effectLst>
              </a:rPr>
              <a:t>wird, über seinem </a:t>
            </a:r>
            <a:r>
              <a:rPr lang="de-DE" sz="2000" dirty="0" smtClean="0">
                <a:solidFill>
                  <a:srgbClr val="FFFF00"/>
                </a:solidFill>
                <a:effectLst>
                  <a:outerShdw blurRad="38100" dist="38100" dir="2700000" algn="tl">
                    <a:srgbClr val="000000">
                      <a:alpha val="43137"/>
                    </a:srgbClr>
                  </a:outerShdw>
                </a:effectLst>
              </a:rPr>
              <a:t>Raub </a:t>
            </a:r>
            <a:r>
              <a:rPr lang="de-DE" sz="2000" dirty="0">
                <a:solidFill>
                  <a:srgbClr val="FFFF00"/>
                </a:solidFill>
                <a:effectLst>
                  <a:outerShdw blurRad="38100" dist="38100" dir="2700000" algn="tl">
                    <a:srgbClr val="000000">
                      <a:alpha val="43137"/>
                    </a:srgbClr>
                  </a:outerShdw>
                </a:effectLst>
              </a:rPr>
              <a:t>knurrt, vor ihrer Stimme nicht erschrickt und sich vor ihrem Lärmen nicht ergibt, also wird </a:t>
            </a:r>
            <a:r>
              <a:rPr lang="de-DE" sz="2000" dirty="0" smtClean="0">
                <a:solidFill>
                  <a:srgbClr val="FFFF00"/>
                </a:solidFill>
                <a:effectLst>
                  <a:outerShdw blurRad="38100" dist="38100" dir="2700000" algn="tl">
                    <a:srgbClr val="000000">
                      <a:alpha val="43137"/>
                    </a:srgbClr>
                  </a:outerShdw>
                </a:effectLst>
              </a:rPr>
              <a:t>der HERR </a:t>
            </a:r>
            <a:r>
              <a:rPr lang="de-DE" sz="2000" dirty="0">
                <a:solidFill>
                  <a:srgbClr val="FFFF00"/>
                </a:solidFill>
                <a:effectLst>
                  <a:outerShdw blurRad="38100" dist="38100" dir="2700000" algn="tl">
                    <a:srgbClr val="000000">
                      <a:alpha val="43137"/>
                    </a:srgbClr>
                  </a:outerShdw>
                </a:effectLst>
              </a:rPr>
              <a:t>der Heerscharen herniedersteigen, um auf dem </a:t>
            </a:r>
            <a:r>
              <a:rPr lang="de-DE" sz="2000" dirty="0" smtClean="0">
                <a:solidFill>
                  <a:srgbClr val="FFFF00"/>
                </a:solidFill>
                <a:effectLst>
                  <a:outerShdw blurRad="38100" dist="38100" dir="2700000" algn="tl">
                    <a:srgbClr val="000000">
                      <a:alpha val="43137"/>
                    </a:srgbClr>
                  </a:outerShdw>
                </a:effectLst>
              </a:rPr>
              <a:t>Berg </a:t>
            </a:r>
            <a:r>
              <a:rPr lang="de-DE" sz="2000" dirty="0">
                <a:solidFill>
                  <a:srgbClr val="FFFF00"/>
                </a:solidFill>
                <a:effectLst>
                  <a:outerShdw blurRad="38100" dist="38100" dir="2700000" algn="tl">
                    <a:srgbClr val="000000">
                      <a:alpha val="43137"/>
                    </a:srgbClr>
                  </a:outerShdw>
                </a:effectLst>
              </a:rPr>
              <a:t>Zion und auf seinem Hügel zu </a:t>
            </a:r>
            <a:r>
              <a:rPr lang="de-DE" sz="2000" dirty="0" smtClean="0">
                <a:solidFill>
                  <a:srgbClr val="FFFF00"/>
                </a:solidFill>
                <a:effectLst>
                  <a:outerShdw blurRad="38100" dist="38100" dir="2700000" algn="tl">
                    <a:srgbClr val="000000">
                      <a:alpha val="43137"/>
                    </a:srgbClr>
                  </a:outerShdw>
                </a:effectLst>
              </a:rPr>
              <a:t>streiten. </a:t>
            </a:r>
            <a:r>
              <a:rPr lang="de-DE" sz="2000" baseline="30000" dirty="0" smtClean="0">
                <a:solidFill>
                  <a:srgbClr val="FFFF00"/>
                </a:solidFill>
                <a:effectLst>
                  <a:outerShdw blurRad="38100" dist="38100" dir="2700000" algn="tl">
                    <a:srgbClr val="000000">
                      <a:alpha val="43137"/>
                    </a:srgbClr>
                  </a:outerShdw>
                </a:effectLst>
              </a:rPr>
              <a:t>5</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Gleich schwirrenden Vögeln, also wird </a:t>
            </a:r>
            <a:r>
              <a:rPr lang="de-DE" sz="2000" dirty="0" smtClean="0">
                <a:solidFill>
                  <a:srgbClr val="FFFF00"/>
                </a:solidFill>
                <a:effectLst>
                  <a:outerShdw blurRad="38100" dist="38100" dir="2700000" algn="tl">
                    <a:srgbClr val="000000">
                      <a:alpha val="43137"/>
                    </a:srgbClr>
                  </a:outerShdw>
                </a:effectLst>
              </a:rPr>
              <a:t>der HERR </a:t>
            </a:r>
            <a:r>
              <a:rPr lang="de-DE" sz="2000" dirty="0">
                <a:solidFill>
                  <a:srgbClr val="FFFF00"/>
                </a:solidFill>
                <a:effectLst>
                  <a:outerShdw blurRad="38100" dist="38100" dir="2700000" algn="tl">
                    <a:srgbClr val="000000">
                      <a:alpha val="43137"/>
                    </a:srgbClr>
                  </a:outerShdw>
                </a:effectLst>
              </a:rPr>
              <a:t>der Heerscharen Jerusalem beschirmen: beschirmen und erretten, schonen und befreien</a:t>
            </a:r>
            <a:r>
              <a:rPr lang="de-DE" sz="2000" dirty="0" smtClean="0">
                <a:solidFill>
                  <a:srgbClr val="FFFF00"/>
                </a:solidFill>
                <a:effectLst>
                  <a:outerShdw blurRad="38100" dist="38100" dir="2700000" algn="tl">
                    <a:srgbClr val="000000">
                      <a:alpha val="43137"/>
                    </a:srgbClr>
                  </a:outerShdw>
                </a:effectLst>
              </a:rPr>
              <a:t>.</a:t>
            </a:r>
            <a:endParaRPr lang="de-DE" sz="2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91021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 descr="An Image Slide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652963"/>
            <a:ext cx="91440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feld 7"/>
          <p:cNvSpPr txBox="1">
            <a:spLocks noChangeArrowheads="1"/>
          </p:cNvSpPr>
          <p:nvPr/>
        </p:nvSpPr>
        <p:spPr bwMode="auto">
          <a:xfrm>
            <a:off x="7235825" y="4357688"/>
            <a:ext cx="180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dirty="0"/>
              <a:t>ASEBA CH-</a:t>
            </a:r>
            <a:r>
              <a:rPr lang="de-DE" altLang="de-DE" sz="1200" dirty="0" err="1"/>
              <a:t>Bollodingen</a:t>
            </a:r>
            <a:endParaRPr lang="de-DE" altLang="de-DE" sz="1200" dirty="0"/>
          </a:p>
        </p:txBody>
      </p:sp>
      <p:sp>
        <p:nvSpPr>
          <p:cNvPr id="77829" name="Textfeld 1"/>
          <p:cNvSpPr txBox="1">
            <a:spLocks noChangeArrowheads="1"/>
          </p:cNvSpPr>
          <p:nvPr/>
        </p:nvSpPr>
        <p:spPr bwMode="auto">
          <a:xfrm>
            <a:off x="179388" y="4683125"/>
            <a:ext cx="377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sp>
        <p:nvSpPr>
          <p:cNvPr id="77830" name="Textfeld 5"/>
          <p:cNvSpPr txBox="1">
            <a:spLocks noChangeArrowheads="1"/>
          </p:cNvSpPr>
          <p:nvPr/>
        </p:nvSpPr>
        <p:spPr bwMode="auto">
          <a:xfrm>
            <a:off x="179388" y="188913"/>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dirty="0">
                <a:latin typeface="Verdana" panose="020B0604030504040204" pitchFamily="34" charset="0"/>
              </a:rPr>
              <a:t>RL</a:t>
            </a:r>
          </a:p>
        </p:txBody>
      </p:sp>
      <p:sp>
        <p:nvSpPr>
          <p:cNvPr id="11" name="Rectangle 2"/>
          <p:cNvSpPr>
            <a:spLocks noGrp="1" noChangeArrowheads="1"/>
          </p:cNvSpPr>
          <p:nvPr>
            <p:ph type="title"/>
          </p:nvPr>
        </p:nvSpPr>
        <p:spPr>
          <a:xfrm>
            <a:off x="-19365" y="1908176"/>
            <a:ext cx="8229600" cy="1143000"/>
          </a:xfrm>
        </p:spPr>
        <p:txBody>
          <a:bodyPr>
            <a:normAutofit fontScale="90000"/>
          </a:bodyPr>
          <a:lstStyle/>
          <a:p>
            <a:pPr eaLnBrk="1" hangingPunct="1">
              <a:defRPr/>
            </a:pPr>
            <a:r>
              <a:rPr lang="de-DE" dirty="0" smtClean="0">
                <a:solidFill>
                  <a:srgbClr val="FFC000"/>
                </a:solidFill>
              </a:rPr>
              <a:t>„Der von Norden Kommende“</a:t>
            </a:r>
            <a:br>
              <a:rPr lang="de-DE" dirty="0" smtClean="0">
                <a:solidFill>
                  <a:srgbClr val="FFC000"/>
                </a:solidFill>
              </a:rPr>
            </a:br>
            <a:r>
              <a:rPr lang="de-DE" dirty="0" smtClean="0">
                <a:solidFill>
                  <a:srgbClr val="FFC000"/>
                </a:solidFill>
              </a:rPr>
              <a:t> im Buch Joel</a:t>
            </a:r>
          </a:p>
        </p:txBody>
      </p:sp>
    </p:spTree>
    <p:extLst>
      <p:ext uri="{BB962C8B-B14F-4D97-AF65-F5344CB8AC3E}">
        <p14:creationId xmlns:p14="http://schemas.microsoft.com/office/powerpoint/2010/main" val="29236676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84168" y="260648"/>
            <a:ext cx="2952328" cy="5839544"/>
          </a:xfrm>
        </p:spPr>
        <p:txBody>
          <a:bodyPr>
            <a:noAutofit/>
          </a:bodyPr>
          <a:lstStyle/>
          <a:p>
            <a:pPr marL="0" indent="0">
              <a:buNone/>
            </a:pPr>
            <a:r>
              <a:rPr lang="de-DE" sz="1800" dirty="0" smtClean="0"/>
              <a:t>Joel 2: </a:t>
            </a:r>
            <a:r>
              <a:rPr lang="de-DE" sz="1800" dirty="0" smtClean="0">
                <a:solidFill>
                  <a:srgbClr val="FFFF00"/>
                </a:solidFill>
              </a:rPr>
              <a:t>Stoßt ins </a:t>
            </a:r>
            <a:r>
              <a:rPr lang="de-DE" sz="1800" dirty="0" err="1" smtClean="0">
                <a:solidFill>
                  <a:srgbClr val="FFFF00"/>
                </a:solidFill>
              </a:rPr>
              <a:t>Schopharhorn</a:t>
            </a:r>
            <a:r>
              <a:rPr lang="de-DE" sz="1800" dirty="0" smtClean="0">
                <a:solidFill>
                  <a:srgbClr val="FFFF00"/>
                </a:solidFill>
              </a:rPr>
              <a:t> </a:t>
            </a:r>
            <a:r>
              <a:rPr lang="de-DE" sz="1800" dirty="0">
                <a:solidFill>
                  <a:srgbClr val="FFFF00"/>
                </a:solidFill>
              </a:rPr>
              <a:t>auf </a:t>
            </a:r>
            <a:r>
              <a:rPr lang="de-DE" sz="1800" dirty="0">
                <a:solidFill>
                  <a:srgbClr val="66FF33"/>
                </a:solidFill>
              </a:rPr>
              <a:t>Zion</a:t>
            </a:r>
            <a:r>
              <a:rPr lang="de-DE" sz="1800" dirty="0">
                <a:solidFill>
                  <a:srgbClr val="FFFF00"/>
                </a:solidFill>
              </a:rPr>
              <a:t>, und </a:t>
            </a:r>
            <a:r>
              <a:rPr lang="de-DE" sz="1800" dirty="0" smtClean="0">
                <a:solidFill>
                  <a:srgbClr val="FFFF00"/>
                </a:solidFill>
              </a:rPr>
              <a:t>blast </a:t>
            </a:r>
            <a:r>
              <a:rPr lang="de-DE" sz="1800" dirty="0">
                <a:solidFill>
                  <a:srgbClr val="FFFF00"/>
                </a:solidFill>
              </a:rPr>
              <a:t>Lärm auf </a:t>
            </a:r>
            <a:r>
              <a:rPr lang="de-DE" sz="1800" dirty="0">
                <a:solidFill>
                  <a:srgbClr val="66FF33"/>
                </a:solidFill>
              </a:rPr>
              <a:t>meinem heiligen </a:t>
            </a:r>
            <a:r>
              <a:rPr lang="de-DE" sz="1800" dirty="0" smtClean="0">
                <a:solidFill>
                  <a:srgbClr val="66FF33"/>
                </a:solidFill>
              </a:rPr>
              <a:t>Berg</a:t>
            </a:r>
            <a:r>
              <a:rPr lang="de-DE" sz="1800" dirty="0" smtClean="0">
                <a:solidFill>
                  <a:srgbClr val="FFFF00"/>
                </a:solidFill>
              </a:rPr>
              <a:t>! </a:t>
            </a:r>
            <a:r>
              <a:rPr lang="de-DE" sz="1800" dirty="0">
                <a:solidFill>
                  <a:srgbClr val="FFFF00"/>
                </a:solidFill>
              </a:rPr>
              <a:t>Beben sollen alle Bewohner des Landes; denn es kommt </a:t>
            </a:r>
            <a:r>
              <a:rPr lang="de-DE" sz="1800" dirty="0">
                <a:solidFill>
                  <a:srgbClr val="66FF33"/>
                </a:solidFill>
              </a:rPr>
              <a:t>der Tag </a:t>
            </a:r>
            <a:r>
              <a:rPr lang="de-DE" sz="1800" dirty="0" smtClean="0">
                <a:solidFill>
                  <a:srgbClr val="66FF33"/>
                </a:solidFill>
              </a:rPr>
              <a:t>des HERRN</a:t>
            </a:r>
            <a:r>
              <a:rPr lang="de-DE" sz="1800" dirty="0" smtClean="0">
                <a:solidFill>
                  <a:srgbClr val="FFFF00"/>
                </a:solidFill>
              </a:rPr>
              <a:t>, </a:t>
            </a:r>
            <a:r>
              <a:rPr lang="de-DE" sz="1800" dirty="0">
                <a:solidFill>
                  <a:srgbClr val="FFFF00"/>
                </a:solidFill>
              </a:rPr>
              <a:t>denn er ist </a:t>
            </a:r>
            <a:r>
              <a:rPr lang="de-DE" sz="1800" dirty="0" smtClean="0">
                <a:solidFill>
                  <a:srgbClr val="FFFF00"/>
                </a:solidFill>
              </a:rPr>
              <a:t>nahe: </a:t>
            </a:r>
            <a:r>
              <a:rPr lang="de-DE" sz="1800" baseline="30000" dirty="0" smtClean="0">
                <a:solidFill>
                  <a:srgbClr val="FFFF00"/>
                </a:solidFill>
              </a:rPr>
              <a:t>2</a:t>
            </a:r>
            <a:r>
              <a:rPr lang="de-DE" sz="1800" dirty="0" smtClean="0">
                <a:solidFill>
                  <a:srgbClr val="FFFF00"/>
                </a:solidFill>
              </a:rPr>
              <a:t> </a:t>
            </a:r>
            <a:r>
              <a:rPr lang="de-DE" sz="1800" dirty="0">
                <a:solidFill>
                  <a:srgbClr val="FFFF00"/>
                </a:solidFill>
              </a:rPr>
              <a:t>ein Tag der Finsternis und der Dunkelheit, ein Tag des Gewölks und der Wolkennacht. Wie die Morgendämmerung ist es ausgebreitet über die Berge, </a:t>
            </a:r>
            <a:r>
              <a:rPr lang="de-DE" sz="1800" dirty="0">
                <a:solidFill>
                  <a:srgbClr val="66FF33"/>
                </a:solidFill>
              </a:rPr>
              <a:t>ein großes und mächtiges Volk, desgleichen von Ewigkeit her nicht gewesen ist </a:t>
            </a:r>
            <a:r>
              <a:rPr lang="de-DE" sz="1800" dirty="0">
                <a:solidFill>
                  <a:srgbClr val="FFFF00"/>
                </a:solidFill>
              </a:rPr>
              <a:t>und nach ihm nicht mehr sein wird bis in die Jahre der Geschlechter und </a:t>
            </a:r>
            <a:r>
              <a:rPr lang="de-DE" sz="1800" dirty="0" smtClean="0">
                <a:solidFill>
                  <a:srgbClr val="FFFF00"/>
                </a:solidFill>
              </a:rPr>
              <a:t>Geschlechter. </a:t>
            </a:r>
            <a:endParaRPr lang="de-DE" sz="1800" dirty="0">
              <a:solidFill>
                <a:srgbClr val="FFFF00"/>
              </a:solidFill>
            </a:endParaRPr>
          </a:p>
        </p:txBody>
      </p:sp>
      <p:pic>
        <p:nvPicPr>
          <p:cNvPr id="4" name="Picture 2" descr="File:Israel-2013-Aerial-Temple Mount 03.jpg"/>
          <p:cNvPicPr>
            <a:picLocks noChangeAspect="1" noChangeArrowheads="1"/>
          </p:cNvPicPr>
          <p:nvPr/>
        </p:nvPicPr>
        <p:blipFill>
          <a:blip r:embed="rId2" cstate="print"/>
          <a:srcRect/>
          <a:stretch>
            <a:fillRect/>
          </a:stretch>
        </p:blipFill>
        <p:spPr bwMode="auto">
          <a:xfrm>
            <a:off x="-1" y="0"/>
            <a:ext cx="5930623" cy="6858000"/>
          </a:xfrm>
          <a:prstGeom prst="rect">
            <a:avLst/>
          </a:prstGeom>
          <a:noFill/>
        </p:spPr>
      </p:pic>
      <p:sp>
        <p:nvSpPr>
          <p:cNvPr id="5" name="Textfeld 4"/>
          <p:cNvSpPr txBox="1"/>
          <p:nvPr/>
        </p:nvSpPr>
        <p:spPr>
          <a:xfrm>
            <a:off x="4624088" y="5838582"/>
            <a:ext cx="1342483" cy="523220"/>
          </a:xfrm>
          <a:prstGeom prst="rect">
            <a:avLst/>
          </a:prstGeom>
          <a:noFill/>
        </p:spPr>
        <p:txBody>
          <a:bodyPr wrap="none" rtlCol="0">
            <a:spAutoFit/>
          </a:bodyPr>
          <a:lstStyle/>
          <a:p>
            <a:r>
              <a:rPr lang="de-DE" sz="1400" dirty="0" smtClean="0"/>
              <a:t>Godot13 CC-</a:t>
            </a:r>
          </a:p>
          <a:p>
            <a:r>
              <a:rPr lang="de-DE" sz="1400" dirty="0" smtClean="0"/>
              <a:t>BY-SA 3.0</a:t>
            </a:r>
            <a:endParaRPr lang="de-DE" sz="1400" dirty="0"/>
          </a:p>
        </p:txBody>
      </p:sp>
    </p:spTree>
    <p:extLst>
      <p:ext uri="{BB962C8B-B14F-4D97-AF65-F5344CB8AC3E}">
        <p14:creationId xmlns:p14="http://schemas.microsoft.com/office/powerpoint/2010/main" val="28287561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2852936"/>
            <a:ext cx="8507288" cy="3319264"/>
          </a:xfrm>
        </p:spPr>
        <p:txBody>
          <a:bodyPr>
            <a:noAutofit/>
          </a:bodyPr>
          <a:lstStyle/>
          <a:p>
            <a:pPr marL="0" indent="0">
              <a:buNone/>
            </a:pPr>
            <a:r>
              <a:rPr lang="de-DE" sz="2000" dirty="0"/>
              <a:t>Joel 2: </a:t>
            </a:r>
            <a:r>
              <a:rPr lang="de-DE" sz="2000" baseline="30000" dirty="0" smtClean="0">
                <a:solidFill>
                  <a:srgbClr val="FFFF00"/>
                </a:solidFill>
              </a:rPr>
              <a:t>3</a:t>
            </a:r>
            <a:r>
              <a:rPr lang="de-DE" sz="2000" dirty="0" smtClean="0">
                <a:solidFill>
                  <a:srgbClr val="FFFF00"/>
                </a:solidFill>
              </a:rPr>
              <a:t> </a:t>
            </a:r>
            <a:r>
              <a:rPr lang="de-DE" sz="2000" dirty="0">
                <a:solidFill>
                  <a:srgbClr val="FFFF00"/>
                </a:solidFill>
              </a:rPr>
              <a:t>Vor ihm her verzehrt das </a:t>
            </a:r>
            <a:r>
              <a:rPr lang="de-DE" sz="2000" dirty="0">
                <a:solidFill>
                  <a:srgbClr val="66FF33"/>
                </a:solidFill>
              </a:rPr>
              <a:t>Feuer</a:t>
            </a:r>
            <a:r>
              <a:rPr lang="de-DE" sz="2000" dirty="0">
                <a:solidFill>
                  <a:srgbClr val="FFFF00"/>
                </a:solidFill>
              </a:rPr>
              <a:t>, und nach ihm lodert die </a:t>
            </a:r>
            <a:r>
              <a:rPr lang="de-DE" sz="2000" dirty="0">
                <a:solidFill>
                  <a:srgbClr val="66FF33"/>
                </a:solidFill>
              </a:rPr>
              <a:t>Flamme</a:t>
            </a:r>
            <a:r>
              <a:rPr lang="de-DE" sz="2000" dirty="0">
                <a:solidFill>
                  <a:srgbClr val="FFFF00"/>
                </a:solidFill>
              </a:rPr>
              <a:t>; vor ihm ist das Land wie der </a:t>
            </a:r>
            <a:r>
              <a:rPr lang="de-DE" sz="2000" dirty="0">
                <a:solidFill>
                  <a:srgbClr val="66FF33"/>
                </a:solidFill>
              </a:rPr>
              <a:t>Garten Eden</a:t>
            </a:r>
            <a:r>
              <a:rPr lang="de-DE" sz="2000" dirty="0">
                <a:solidFill>
                  <a:srgbClr val="FFFF00"/>
                </a:solidFill>
              </a:rPr>
              <a:t>, und nach ihm eine </a:t>
            </a:r>
            <a:r>
              <a:rPr lang="de-DE" sz="2000" dirty="0">
                <a:solidFill>
                  <a:srgbClr val="66FF33"/>
                </a:solidFill>
              </a:rPr>
              <a:t>öde Wüste</a:t>
            </a:r>
            <a:r>
              <a:rPr lang="de-DE" sz="2000" dirty="0">
                <a:solidFill>
                  <a:srgbClr val="FFFF00"/>
                </a:solidFill>
              </a:rPr>
              <a:t>, und auch keine Entronnenen </a:t>
            </a:r>
            <a:r>
              <a:rPr lang="de-DE" sz="2000" dirty="0" err="1">
                <a:solidFill>
                  <a:srgbClr val="FFFF00"/>
                </a:solidFill>
              </a:rPr>
              <a:t>läßt</a:t>
            </a:r>
            <a:r>
              <a:rPr lang="de-DE" sz="2000" dirty="0">
                <a:solidFill>
                  <a:srgbClr val="FFFF00"/>
                </a:solidFill>
              </a:rPr>
              <a:t> es </a:t>
            </a:r>
            <a:r>
              <a:rPr lang="de-DE" sz="2000" dirty="0" smtClean="0">
                <a:solidFill>
                  <a:srgbClr val="FFFF00"/>
                </a:solidFill>
              </a:rPr>
              <a:t>übrig. </a:t>
            </a:r>
            <a:r>
              <a:rPr lang="de-DE" sz="2000" baseline="30000" dirty="0" smtClean="0">
                <a:solidFill>
                  <a:srgbClr val="FFFF00"/>
                </a:solidFill>
              </a:rPr>
              <a:t>4</a:t>
            </a:r>
            <a:r>
              <a:rPr lang="de-DE" sz="2000" dirty="0" smtClean="0">
                <a:solidFill>
                  <a:srgbClr val="FFFF00"/>
                </a:solidFill>
              </a:rPr>
              <a:t> </a:t>
            </a:r>
            <a:r>
              <a:rPr lang="de-DE" sz="2000" dirty="0">
                <a:solidFill>
                  <a:srgbClr val="FFFF00"/>
                </a:solidFill>
              </a:rPr>
              <a:t>Sein Aussehen ist </a:t>
            </a:r>
            <a:r>
              <a:rPr lang="de-DE" sz="2000" dirty="0">
                <a:solidFill>
                  <a:srgbClr val="66FF33"/>
                </a:solidFill>
              </a:rPr>
              <a:t>wie</a:t>
            </a:r>
            <a:r>
              <a:rPr lang="de-DE" sz="2000" dirty="0">
                <a:solidFill>
                  <a:srgbClr val="FFFF00"/>
                </a:solidFill>
              </a:rPr>
              <a:t> das Aussehen von Rossen; und </a:t>
            </a:r>
            <a:r>
              <a:rPr lang="de-DE" sz="2000" dirty="0">
                <a:solidFill>
                  <a:srgbClr val="66FF33"/>
                </a:solidFill>
              </a:rPr>
              <a:t>wie</a:t>
            </a:r>
            <a:r>
              <a:rPr lang="de-DE" sz="2000" dirty="0">
                <a:solidFill>
                  <a:srgbClr val="FFFF00"/>
                </a:solidFill>
              </a:rPr>
              <a:t> Reitpferde, also rennen </a:t>
            </a:r>
            <a:r>
              <a:rPr lang="de-DE" sz="2000" dirty="0" smtClean="0">
                <a:solidFill>
                  <a:srgbClr val="FFFF00"/>
                </a:solidFill>
              </a:rPr>
              <a:t>sie. </a:t>
            </a:r>
            <a:r>
              <a:rPr lang="de-DE" sz="2000" baseline="30000" dirty="0" smtClean="0">
                <a:solidFill>
                  <a:srgbClr val="FFFF00"/>
                </a:solidFill>
              </a:rPr>
              <a:t>5</a:t>
            </a:r>
            <a:r>
              <a:rPr lang="de-DE" sz="2000" dirty="0" smtClean="0">
                <a:solidFill>
                  <a:srgbClr val="FFFF00"/>
                </a:solidFill>
              </a:rPr>
              <a:t> </a:t>
            </a:r>
            <a:r>
              <a:rPr lang="de-DE" sz="2000" dirty="0">
                <a:solidFill>
                  <a:srgbClr val="66FF33"/>
                </a:solidFill>
              </a:rPr>
              <a:t>Gleich</a:t>
            </a:r>
            <a:r>
              <a:rPr lang="de-DE" sz="2000" dirty="0">
                <a:solidFill>
                  <a:srgbClr val="FFFF00"/>
                </a:solidFill>
              </a:rPr>
              <a:t> Wagengerassel hüpfen sie auf den Gipfeln der Berge, gleich dem Prasseln der Feuerflamme, welche Stoppeln verzehrt; sie sind wie ein mächtiges Volk, zum </a:t>
            </a:r>
            <a:r>
              <a:rPr lang="de-DE" sz="2000" dirty="0" smtClean="0">
                <a:solidFill>
                  <a:srgbClr val="FFFF00"/>
                </a:solidFill>
              </a:rPr>
              <a:t>Kampf gerüstet. </a:t>
            </a:r>
            <a:r>
              <a:rPr lang="de-DE" sz="2000" baseline="30000" dirty="0" smtClean="0">
                <a:solidFill>
                  <a:srgbClr val="FFFF00"/>
                </a:solidFill>
              </a:rPr>
              <a:t>6</a:t>
            </a:r>
            <a:r>
              <a:rPr lang="de-DE" sz="2000" dirty="0" smtClean="0">
                <a:solidFill>
                  <a:srgbClr val="FFFF00"/>
                </a:solidFill>
              </a:rPr>
              <a:t> </a:t>
            </a:r>
            <a:r>
              <a:rPr lang="de-DE" sz="2000" dirty="0">
                <a:solidFill>
                  <a:srgbClr val="FFFF00"/>
                </a:solidFill>
              </a:rPr>
              <a:t>Vor ihm zittern die Völker, alle Angesichter </a:t>
            </a:r>
            <a:r>
              <a:rPr lang="de-DE" sz="2000" dirty="0" smtClean="0">
                <a:solidFill>
                  <a:srgbClr val="FFFF00"/>
                </a:solidFill>
              </a:rPr>
              <a:t>erblassen. </a:t>
            </a:r>
            <a:r>
              <a:rPr lang="de-DE" sz="2000" baseline="30000" dirty="0" smtClean="0">
                <a:solidFill>
                  <a:srgbClr val="FFFF00"/>
                </a:solidFill>
              </a:rPr>
              <a:t>7</a:t>
            </a:r>
            <a:r>
              <a:rPr lang="de-DE" sz="2000" dirty="0" smtClean="0">
                <a:solidFill>
                  <a:srgbClr val="FFFF00"/>
                </a:solidFill>
              </a:rPr>
              <a:t> </a:t>
            </a:r>
            <a:r>
              <a:rPr lang="de-DE" sz="2000" dirty="0">
                <a:solidFill>
                  <a:srgbClr val="FFFF00"/>
                </a:solidFill>
              </a:rPr>
              <a:t>Sie rennen wie Helden, wie Kriegsleute ersteigen sie die Mauer; und sie ziehen ein jeder auf seinem </a:t>
            </a:r>
            <a:r>
              <a:rPr lang="de-DE" sz="2000" dirty="0" smtClean="0">
                <a:solidFill>
                  <a:srgbClr val="FFFF00"/>
                </a:solidFill>
              </a:rPr>
              <a:t>Weg, </a:t>
            </a:r>
            <a:r>
              <a:rPr lang="de-DE" sz="2000" dirty="0">
                <a:solidFill>
                  <a:srgbClr val="FFFF00"/>
                </a:solidFill>
              </a:rPr>
              <a:t>und ihre Pfade wechseln sie </a:t>
            </a:r>
            <a:r>
              <a:rPr lang="de-DE" sz="2000" dirty="0" smtClean="0">
                <a:solidFill>
                  <a:srgbClr val="FFFF00"/>
                </a:solidFill>
              </a:rPr>
              <a:t>nicht; </a:t>
            </a:r>
            <a:r>
              <a:rPr lang="de-DE" sz="2000" baseline="30000" dirty="0" smtClean="0">
                <a:solidFill>
                  <a:srgbClr val="FFFF00"/>
                </a:solidFill>
              </a:rPr>
              <a:t>8</a:t>
            </a:r>
            <a:r>
              <a:rPr lang="de-DE" sz="2000" dirty="0" smtClean="0">
                <a:solidFill>
                  <a:srgbClr val="FFFF00"/>
                </a:solidFill>
              </a:rPr>
              <a:t> </a:t>
            </a:r>
            <a:r>
              <a:rPr lang="de-DE" sz="2000" dirty="0">
                <a:solidFill>
                  <a:srgbClr val="FFFF00"/>
                </a:solidFill>
              </a:rPr>
              <a:t>und keiner drängt den anderen, sie ziehen jeder einzeln auf seiner Bahn; und sie stürzen zwischen den Waffen hindurch und verwunden sich nicht</a:t>
            </a:r>
            <a:r>
              <a:rPr lang="de-DE" sz="2000" dirty="0" smtClean="0">
                <a:solidFill>
                  <a:srgbClr val="FFFF00"/>
                </a:solidFill>
              </a:rPr>
              <a:t>.</a:t>
            </a:r>
            <a:endParaRPr lang="de-DE" sz="2000" dirty="0">
              <a:solidFill>
                <a:srgbClr val="FFFF00"/>
              </a:solidFill>
            </a:endParaRPr>
          </a:p>
        </p:txBody>
      </p:sp>
      <p:pic>
        <p:nvPicPr>
          <p:cNvPr id="41986" name="Picture 2" descr="http://upload.wikimedia.org/wikipedia/commons/c/ca/Prescribed_fire_GWJNF_Steven_Q_Croy_USDAFS_1995.jpg?uselang=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48680"/>
            <a:ext cx="3209925"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197749" y="2419545"/>
            <a:ext cx="381836" cy="276999"/>
          </a:xfrm>
          <a:prstGeom prst="rect">
            <a:avLst/>
          </a:prstGeom>
          <a:noFill/>
        </p:spPr>
        <p:txBody>
          <a:bodyPr wrap="none" rtlCol="0">
            <a:spAutoFit/>
          </a:bodyPr>
          <a:lstStyle/>
          <a:p>
            <a:r>
              <a:rPr lang="de-DE" sz="1200" dirty="0" smtClean="0"/>
              <a:t>FB</a:t>
            </a:r>
            <a:endParaRPr lang="de-DE" sz="1200" dirty="0"/>
          </a:p>
        </p:txBody>
      </p:sp>
    </p:spTree>
    <p:extLst>
      <p:ext uri="{BB962C8B-B14F-4D97-AF65-F5344CB8AC3E}">
        <p14:creationId xmlns:p14="http://schemas.microsoft.com/office/powerpoint/2010/main" val="28406447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23528" y="3429000"/>
            <a:ext cx="8071172" cy="2743200"/>
          </a:xfrm>
        </p:spPr>
        <p:txBody>
          <a:bodyPr>
            <a:noAutofit/>
          </a:bodyPr>
          <a:lstStyle/>
          <a:p>
            <a:pPr marL="0" indent="0">
              <a:buNone/>
            </a:pPr>
            <a:r>
              <a:rPr lang="de-DE" sz="2000" dirty="0" smtClean="0"/>
              <a:t>Joel 2: </a:t>
            </a:r>
            <a:r>
              <a:rPr lang="de-DE" sz="2000" baseline="30000" dirty="0" smtClean="0">
                <a:solidFill>
                  <a:srgbClr val="FFFF00"/>
                </a:solidFill>
              </a:rPr>
              <a:t>9</a:t>
            </a:r>
            <a:r>
              <a:rPr lang="de-DE" sz="2000" dirty="0" smtClean="0">
                <a:solidFill>
                  <a:srgbClr val="FFFF00"/>
                </a:solidFill>
              </a:rPr>
              <a:t> </a:t>
            </a:r>
            <a:r>
              <a:rPr lang="de-DE" sz="2000" dirty="0">
                <a:solidFill>
                  <a:srgbClr val="FFFF00"/>
                </a:solidFill>
              </a:rPr>
              <a:t>Sie laufen in der Stadt umher, rennen auf die Mauer, steigen in die Häuser; durch die Fenster dringen sie ein wie der </a:t>
            </a:r>
            <a:r>
              <a:rPr lang="de-DE" sz="2000" dirty="0" smtClean="0">
                <a:solidFill>
                  <a:srgbClr val="FFFF00"/>
                </a:solidFill>
              </a:rPr>
              <a:t>Dieb. </a:t>
            </a:r>
            <a:r>
              <a:rPr lang="de-DE" sz="2000" baseline="30000" dirty="0" smtClean="0">
                <a:solidFill>
                  <a:srgbClr val="FFFF00"/>
                </a:solidFill>
              </a:rPr>
              <a:t>10</a:t>
            </a:r>
            <a:r>
              <a:rPr lang="de-DE" sz="2000" dirty="0" smtClean="0">
                <a:solidFill>
                  <a:srgbClr val="FFFF00"/>
                </a:solidFill>
              </a:rPr>
              <a:t> </a:t>
            </a:r>
            <a:r>
              <a:rPr lang="de-DE" sz="2000" dirty="0">
                <a:solidFill>
                  <a:srgbClr val="FFFF00"/>
                </a:solidFill>
              </a:rPr>
              <a:t>Vor ihnen erbebt die Erde, erzittert der Himmel; Sonne und Mond verfinstern sich, und die Sterne verhalten ihren </a:t>
            </a:r>
            <a:r>
              <a:rPr lang="de-DE" sz="2000" dirty="0" smtClean="0">
                <a:solidFill>
                  <a:srgbClr val="FFFF00"/>
                </a:solidFill>
              </a:rPr>
              <a:t>Glanz. </a:t>
            </a:r>
            <a:r>
              <a:rPr lang="de-DE" sz="2000" baseline="30000" dirty="0" smtClean="0">
                <a:solidFill>
                  <a:srgbClr val="FFFF00"/>
                </a:solidFill>
              </a:rPr>
              <a:t>11</a:t>
            </a:r>
            <a:r>
              <a:rPr lang="de-DE" sz="2000" dirty="0" smtClean="0">
                <a:solidFill>
                  <a:srgbClr val="FFFF00"/>
                </a:solidFill>
              </a:rPr>
              <a:t> </a:t>
            </a:r>
            <a:r>
              <a:rPr lang="de-DE" sz="2000" dirty="0">
                <a:solidFill>
                  <a:srgbClr val="FFFF00"/>
                </a:solidFill>
              </a:rPr>
              <a:t>Und </a:t>
            </a:r>
            <a:r>
              <a:rPr lang="de-DE" sz="2000" dirty="0" smtClean="0">
                <a:solidFill>
                  <a:srgbClr val="FFFF00"/>
                </a:solidFill>
              </a:rPr>
              <a:t>der HERR </a:t>
            </a:r>
            <a:r>
              <a:rPr lang="de-DE" sz="2000" dirty="0" err="1">
                <a:solidFill>
                  <a:srgbClr val="FFFF00"/>
                </a:solidFill>
              </a:rPr>
              <a:t>läßt</a:t>
            </a:r>
            <a:r>
              <a:rPr lang="de-DE" sz="2000" dirty="0">
                <a:solidFill>
                  <a:srgbClr val="FFFF00"/>
                </a:solidFill>
              </a:rPr>
              <a:t> vor seinem </a:t>
            </a:r>
            <a:r>
              <a:rPr lang="de-DE" sz="2000" dirty="0" smtClean="0">
                <a:solidFill>
                  <a:srgbClr val="FFFF00"/>
                </a:solidFill>
              </a:rPr>
              <a:t>Heer </a:t>
            </a:r>
            <a:r>
              <a:rPr lang="de-DE" sz="2000" dirty="0">
                <a:solidFill>
                  <a:srgbClr val="FFFF00"/>
                </a:solidFill>
              </a:rPr>
              <a:t>her seine Stimme erschallen, denn sein Heerlager ist sehr groß, denn der Vollstrecker seines Wortes ist mächtig; denn groß ist der Tag </a:t>
            </a:r>
            <a:r>
              <a:rPr lang="de-DE" sz="2000" dirty="0" smtClean="0">
                <a:solidFill>
                  <a:srgbClr val="FFFF00"/>
                </a:solidFill>
              </a:rPr>
              <a:t>des HERRN </a:t>
            </a:r>
            <a:r>
              <a:rPr lang="de-DE" sz="2000" dirty="0">
                <a:solidFill>
                  <a:srgbClr val="FFFF00"/>
                </a:solidFill>
              </a:rPr>
              <a:t>und sehr furchtbar, und wer kann ihn </a:t>
            </a:r>
            <a:r>
              <a:rPr lang="de-DE" sz="2000" dirty="0" smtClean="0">
                <a:solidFill>
                  <a:srgbClr val="FFFF00"/>
                </a:solidFill>
              </a:rPr>
              <a:t>ertragen</a:t>
            </a:r>
            <a:endParaRPr lang="de-DE" sz="2000" dirty="0" smtClean="0"/>
          </a:p>
        </p:txBody>
      </p:sp>
      <p:pic>
        <p:nvPicPr>
          <p:cNvPr id="43010" name="Picture 2" descr="http://upload.wikimedia.org/wikipedia/commons/thumb/a/a7/Typhoon_in_Hong_Kong.jpg/1024px-Typhoon_in_Hong_K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279" y="171019"/>
            <a:ext cx="4156759" cy="311396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7"/>
          <p:cNvSpPr txBox="1">
            <a:spLocks noChangeArrowheads="1"/>
          </p:cNvSpPr>
          <p:nvPr/>
        </p:nvSpPr>
        <p:spPr bwMode="auto">
          <a:xfrm>
            <a:off x="6524103" y="2909223"/>
            <a:ext cx="19271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dirty="0" err="1" smtClean="0"/>
              <a:t>Mcyjerry</a:t>
            </a:r>
            <a:r>
              <a:rPr lang="de-DE" altLang="de-DE" sz="1200" dirty="0" smtClean="0"/>
              <a:t> GNU 1.2 </a:t>
            </a:r>
            <a:r>
              <a:rPr lang="de-DE" altLang="de-DE" sz="1200" dirty="0" err="1" smtClean="0"/>
              <a:t>or</a:t>
            </a:r>
            <a:r>
              <a:rPr lang="de-DE" altLang="de-DE" sz="1200" dirty="0" smtClean="0"/>
              <a:t> </a:t>
            </a:r>
            <a:r>
              <a:rPr lang="de-DE" altLang="de-DE" sz="1200" dirty="0" err="1" smtClean="0"/>
              <a:t>later</a:t>
            </a:r>
            <a:endParaRPr lang="de-DE" altLang="de-DE" sz="1200" dirty="0"/>
          </a:p>
        </p:txBody>
      </p:sp>
    </p:spTree>
    <p:extLst>
      <p:ext uri="{BB962C8B-B14F-4D97-AF65-F5344CB8AC3E}">
        <p14:creationId xmlns:p14="http://schemas.microsoft.com/office/powerpoint/2010/main" val="35913204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pload.wikimedia.org/wikipedia/commons/thumb/4/4c/Israel-2013%282%29-Aerial-Jerusalem-Temple_Mount-Temple_Mount_%28south_exposure%29.jpg/640px-Israel-2013%282%29-Aerial-Jerusalem-Temple_Mount-Temple_Mount_%28south_exposure%29.jpg"/>
          <p:cNvPicPr>
            <a:picLocks noChangeAspect="1" noChangeArrowheads="1"/>
          </p:cNvPicPr>
          <p:nvPr/>
        </p:nvPicPr>
        <p:blipFill>
          <a:blip r:embed="rId2" cstate="print"/>
          <a:srcRect/>
          <a:stretch>
            <a:fillRect/>
          </a:stretch>
        </p:blipFill>
        <p:spPr bwMode="auto">
          <a:xfrm>
            <a:off x="0" y="53345"/>
            <a:ext cx="5362052" cy="4023727"/>
          </a:xfrm>
          <a:prstGeom prst="rect">
            <a:avLst/>
          </a:prstGeom>
          <a:noFill/>
        </p:spPr>
      </p:pic>
      <p:sp>
        <p:nvSpPr>
          <p:cNvPr id="5" name="Textfeld 4"/>
          <p:cNvSpPr txBox="1"/>
          <p:nvPr/>
        </p:nvSpPr>
        <p:spPr>
          <a:xfrm>
            <a:off x="3851920" y="1412776"/>
            <a:ext cx="1342483" cy="523220"/>
          </a:xfrm>
          <a:prstGeom prst="rect">
            <a:avLst/>
          </a:prstGeom>
          <a:noFill/>
        </p:spPr>
        <p:txBody>
          <a:bodyPr wrap="none" rtlCol="0">
            <a:spAutoFit/>
          </a:bodyPr>
          <a:lstStyle/>
          <a:p>
            <a:r>
              <a:rPr lang="de-DE" sz="1400" dirty="0" smtClean="0"/>
              <a:t>Godot13 CC-</a:t>
            </a:r>
          </a:p>
          <a:p>
            <a:r>
              <a:rPr lang="de-DE" sz="1400" dirty="0" smtClean="0"/>
              <a:t>BY-SA 3.0</a:t>
            </a:r>
            <a:endParaRPr lang="de-DE" sz="1400" dirty="0"/>
          </a:p>
        </p:txBody>
      </p:sp>
      <p:sp>
        <p:nvSpPr>
          <p:cNvPr id="10" name="Inhaltsplatzhalter 2"/>
          <p:cNvSpPr>
            <a:spLocks noGrp="1"/>
          </p:cNvSpPr>
          <p:nvPr>
            <p:ph sz="half" idx="1"/>
          </p:nvPr>
        </p:nvSpPr>
        <p:spPr>
          <a:xfrm>
            <a:off x="239140" y="4097212"/>
            <a:ext cx="5122912" cy="5839544"/>
          </a:xfrm>
        </p:spPr>
        <p:txBody>
          <a:bodyPr>
            <a:noAutofit/>
          </a:bodyPr>
          <a:lstStyle/>
          <a:p>
            <a:pPr marL="0" indent="0">
              <a:buNone/>
            </a:pPr>
            <a:r>
              <a:rPr lang="de-DE" sz="1800" dirty="0"/>
              <a:t>Joel 2: </a:t>
            </a:r>
            <a:r>
              <a:rPr lang="de-DE" sz="1800" baseline="30000" dirty="0" smtClean="0">
                <a:solidFill>
                  <a:srgbClr val="FFFF00"/>
                </a:solidFill>
              </a:rPr>
              <a:t>12</a:t>
            </a:r>
            <a:r>
              <a:rPr lang="de-DE" sz="1800" dirty="0" smtClean="0">
                <a:solidFill>
                  <a:srgbClr val="FFFF00"/>
                </a:solidFill>
              </a:rPr>
              <a:t> </a:t>
            </a:r>
            <a:r>
              <a:rPr lang="de-DE" sz="1800" dirty="0">
                <a:solidFill>
                  <a:srgbClr val="FFFF00"/>
                </a:solidFill>
              </a:rPr>
              <a:t>Aber auch jetzt noch, spricht </a:t>
            </a:r>
            <a:r>
              <a:rPr lang="de-DE" sz="1800" dirty="0" smtClean="0">
                <a:solidFill>
                  <a:srgbClr val="FFFF00"/>
                </a:solidFill>
              </a:rPr>
              <a:t>der HERR, kehrt </a:t>
            </a:r>
            <a:r>
              <a:rPr lang="de-DE" sz="1800" dirty="0">
                <a:solidFill>
                  <a:srgbClr val="FFFF00"/>
                </a:solidFill>
              </a:rPr>
              <a:t>um zu mir mit eurem ganzen Herzen, und mit Fasten und mit Weinen und mit </a:t>
            </a:r>
            <a:r>
              <a:rPr lang="de-DE" sz="1800" dirty="0" smtClean="0">
                <a:solidFill>
                  <a:srgbClr val="FFFF00"/>
                </a:solidFill>
              </a:rPr>
              <a:t>Klagen. </a:t>
            </a:r>
            <a:r>
              <a:rPr lang="de-DE" sz="1800" baseline="30000" dirty="0" smtClean="0">
                <a:solidFill>
                  <a:srgbClr val="FFFF00"/>
                </a:solidFill>
              </a:rPr>
              <a:t>13</a:t>
            </a:r>
            <a:r>
              <a:rPr lang="de-DE" sz="1800" dirty="0" smtClean="0">
                <a:solidFill>
                  <a:srgbClr val="FFFF00"/>
                </a:solidFill>
              </a:rPr>
              <a:t> </a:t>
            </a:r>
            <a:r>
              <a:rPr lang="de-DE" sz="1800" dirty="0">
                <a:solidFill>
                  <a:srgbClr val="FFFF00"/>
                </a:solidFill>
              </a:rPr>
              <a:t>Und </a:t>
            </a:r>
            <a:r>
              <a:rPr lang="de-DE" sz="1800" dirty="0" smtClean="0">
                <a:solidFill>
                  <a:srgbClr val="FFFF00"/>
                </a:solidFill>
              </a:rPr>
              <a:t>zerreißt </a:t>
            </a:r>
            <a:r>
              <a:rPr lang="de-DE" sz="1800" dirty="0">
                <a:solidFill>
                  <a:srgbClr val="FFFF00"/>
                </a:solidFill>
              </a:rPr>
              <a:t>euer Herz und nicht eure Kleider, und </a:t>
            </a:r>
            <a:r>
              <a:rPr lang="de-DE" sz="1800" dirty="0" smtClean="0">
                <a:solidFill>
                  <a:srgbClr val="FFFF00"/>
                </a:solidFill>
              </a:rPr>
              <a:t>kehrt </a:t>
            </a:r>
            <a:r>
              <a:rPr lang="de-DE" sz="1800" dirty="0">
                <a:solidFill>
                  <a:srgbClr val="FFFF00"/>
                </a:solidFill>
              </a:rPr>
              <a:t>um zu </a:t>
            </a:r>
            <a:r>
              <a:rPr lang="de-DE" sz="1800" dirty="0" smtClean="0">
                <a:solidFill>
                  <a:srgbClr val="FFFF00"/>
                </a:solidFill>
              </a:rPr>
              <a:t>dem HERRN, </a:t>
            </a:r>
            <a:r>
              <a:rPr lang="de-DE" sz="1800" dirty="0">
                <a:solidFill>
                  <a:srgbClr val="FFFF00"/>
                </a:solidFill>
              </a:rPr>
              <a:t>eurem Gott; denn er ist gnädig und barmherzig, langsam zum Zorn und groß an Güte, und </a:t>
            </a:r>
            <a:r>
              <a:rPr lang="de-DE" sz="1800" dirty="0" err="1">
                <a:solidFill>
                  <a:srgbClr val="FFFF00"/>
                </a:solidFill>
              </a:rPr>
              <a:t>läßt</a:t>
            </a:r>
            <a:r>
              <a:rPr lang="de-DE" sz="1800" dirty="0">
                <a:solidFill>
                  <a:srgbClr val="FFFF00"/>
                </a:solidFill>
              </a:rPr>
              <a:t> sich des Übels </a:t>
            </a:r>
            <a:r>
              <a:rPr lang="de-DE" sz="1800" dirty="0" smtClean="0">
                <a:solidFill>
                  <a:srgbClr val="FFFF00"/>
                </a:solidFill>
              </a:rPr>
              <a:t>gereuen. </a:t>
            </a:r>
            <a:endParaRPr lang="de-DE" sz="1800" dirty="0" smtClean="0"/>
          </a:p>
        </p:txBody>
      </p:sp>
      <p:sp>
        <p:nvSpPr>
          <p:cNvPr id="11" name="Inhaltsplatzhalter 2"/>
          <p:cNvSpPr txBox="1">
            <a:spLocks/>
          </p:cNvSpPr>
          <p:nvPr/>
        </p:nvSpPr>
        <p:spPr>
          <a:xfrm>
            <a:off x="5508104" y="188640"/>
            <a:ext cx="3384376" cy="6048672"/>
          </a:xfrm>
          <a:prstGeom prst="rect">
            <a:avLst/>
          </a:prstGeom>
        </p:spPr>
        <p:txBody>
          <a:bodyPr>
            <a:no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Font typeface="Wingdings 2"/>
              <a:buNone/>
            </a:pPr>
            <a:r>
              <a:rPr lang="de-DE" sz="1800" baseline="30000" dirty="0" smtClean="0">
                <a:solidFill>
                  <a:srgbClr val="FFFF00"/>
                </a:solidFill>
              </a:rPr>
              <a:t>14</a:t>
            </a:r>
            <a:r>
              <a:rPr lang="de-DE" sz="1800" dirty="0" smtClean="0">
                <a:solidFill>
                  <a:srgbClr val="FFFF00"/>
                </a:solidFill>
              </a:rPr>
              <a:t> Wer weiß? Er möchte umkehren und es sich gereuen lassen, und er möchte Segen hinter sich zurücklassen: Speisopfer und Trankopfer für den HERRN, euren Gott. </a:t>
            </a:r>
            <a:r>
              <a:rPr lang="de-DE" sz="1800" baseline="30000" dirty="0" smtClean="0">
                <a:solidFill>
                  <a:srgbClr val="FFFF00"/>
                </a:solidFill>
              </a:rPr>
              <a:t>15</a:t>
            </a:r>
            <a:r>
              <a:rPr lang="de-DE" sz="1800" dirty="0" smtClean="0">
                <a:solidFill>
                  <a:srgbClr val="FFFF00"/>
                </a:solidFill>
              </a:rPr>
              <a:t> Stoßt ins </a:t>
            </a:r>
            <a:r>
              <a:rPr lang="de-DE" sz="1800" dirty="0" err="1" smtClean="0">
                <a:solidFill>
                  <a:srgbClr val="FFFF00"/>
                </a:solidFill>
              </a:rPr>
              <a:t>Schofarhorn</a:t>
            </a:r>
            <a:r>
              <a:rPr lang="de-DE" sz="1800" dirty="0" smtClean="0">
                <a:solidFill>
                  <a:srgbClr val="FFFF00"/>
                </a:solidFill>
              </a:rPr>
              <a:t> auf Zion, heiligt ein Fasten, ruft eine Festversammlung aus! </a:t>
            </a:r>
            <a:r>
              <a:rPr lang="de-DE" sz="1800" baseline="30000" dirty="0" smtClean="0">
                <a:solidFill>
                  <a:srgbClr val="FFFF00"/>
                </a:solidFill>
              </a:rPr>
              <a:t>16</a:t>
            </a:r>
            <a:r>
              <a:rPr lang="de-DE" sz="1800" dirty="0" smtClean="0">
                <a:solidFill>
                  <a:srgbClr val="FFFF00"/>
                </a:solidFill>
              </a:rPr>
              <a:t> Versammelt das Volk, heiligt eine Versammlung, bringt die Ältesten zusammen, versammelt die Kinder und die Säuglinge an den Brüsten; der Bräutigam trete aus seiner Kammer, und die Braut aus ihrem Gemach!</a:t>
            </a:r>
          </a:p>
          <a:p>
            <a:pPr marL="0" indent="0">
              <a:buFont typeface="Wingdings 2"/>
              <a:buNone/>
            </a:pPr>
            <a:endParaRPr lang="de-DE" sz="2000" dirty="0" smtClean="0"/>
          </a:p>
        </p:txBody>
      </p:sp>
    </p:spTree>
    <p:extLst>
      <p:ext uri="{BB962C8B-B14F-4D97-AF65-F5344CB8AC3E}">
        <p14:creationId xmlns:p14="http://schemas.microsoft.com/office/powerpoint/2010/main" val="28919534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pload.wikimedia.org/wikipedia/commons/thumb/4/4c/Israel-2013%282%29-Aerial-Jerusalem-Temple_Mount-Temple_Mount_%28south_exposure%29.jpg/640px-Israel-2013%282%29-Aerial-Jerusalem-Temple_Mount-Temple_Mount_%28south_exposure%29.jpg"/>
          <p:cNvPicPr>
            <a:picLocks noChangeAspect="1" noChangeArrowheads="1"/>
          </p:cNvPicPr>
          <p:nvPr/>
        </p:nvPicPr>
        <p:blipFill>
          <a:blip r:embed="rId2" cstate="print"/>
          <a:srcRect/>
          <a:stretch>
            <a:fillRect/>
          </a:stretch>
        </p:blipFill>
        <p:spPr bwMode="auto">
          <a:xfrm>
            <a:off x="0" y="53345"/>
            <a:ext cx="5362052" cy="4023727"/>
          </a:xfrm>
          <a:prstGeom prst="rect">
            <a:avLst/>
          </a:prstGeom>
          <a:noFill/>
        </p:spPr>
      </p:pic>
      <p:sp>
        <p:nvSpPr>
          <p:cNvPr id="5" name="Textfeld 4"/>
          <p:cNvSpPr txBox="1"/>
          <p:nvPr/>
        </p:nvSpPr>
        <p:spPr>
          <a:xfrm>
            <a:off x="3851920" y="1412776"/>
            <a:ext cx="1342483" cy="523220"/>
          </a:xfrm>
          <a:prstGeom prst="rect">
            <a:avLst/>
          </a:prstGeom>
          <a:noFill/>
        </p:spPr>
        <p:txBody>
          <a:bodyPr wrap="none" rtlCol="0">
            <a:spAutoFit/>
          </a:bodyPr>
          <a:lstStyle/>
          <a:p>
            <a:r>
              <a:rPr lang="de-DE" sz="1400" dirty="0" smtClean="0"/>
              <a:t>Godot13 CC-</a:t>
            </a:r>
          </a:p>
          <a:p>
            <a:r>
              <a:rPr lang="de-DE" sz="1400" dirty="0" smtClean="0"/>
              <a:t>BY-SA 3.0</a:t>
            </a:r>
            <a:endParaRPr lang="de-DE" sz="1400" dirty="0"/>
          </a:p>
        </p:txBody>
      </p:sp>
      <p:sp>
        <p:nvSpPr>
          <p:cNvPr id="10" name="Inhaltsplatzhalter 2"/>
          <p:cNvSpPr>
            <a:spLocks noGrp="1"/>
          </p:cNvSpPr>
          <p:nvPr>
            <p:ph sz="half" idx="1"/>
          </p:nvPr>
        </p:nvSpPr>
        <p:spPr>
          <a:xfrm>
            <a:off x="239140" y="4097212"/>
            <a:ext cx="5122912" cy="5839544"/>
          </a:xfrm>
        </p:spPr>
        <p:txBody>
          <a:bodyPr>
            <a:noAutofit/>
          </a:bodyPr>
          <a:lstStyle/>
          <a:p>
            <a:pPr marL="0" indent="0">
              <a:buNone/>
            </a:pPr>
            <a:r>
              <a:rPr lang="de-DE" sz="1800" dirty="0" smtClean="0"/>
              <a:t>Joel </a:t>
            </a:r>
            <a:r>
              <a:rPr lang="de-DE" sz="1800" dirty="0"/>
              <a:t>2: </a:t>
            </a:r>
            <a:r>
              <a:rPr lang="de-DE" sz="1800" baseline="30000" dirty="0">
                <a:solidFill>
                  <a:srgbClr val="FFFF00"/>
                </a:solidFill>
              </a:rPr>
              <a:t>17</a:t>
            </a:r>
            <a:r>
              <a:rPr lang="de-DE" sz="1800" dirty="0">
                <a:solidFill>
                  <a:srgbClr val="FFFF00"/>
                </a:solidFill>
              </a:rPr>
              <a:t> Die Priester, die Diener des HERRN, sollen </a:t>
            </a:r>
            <a:r>
              <a:rPr lang="de-DE" sz="1800" dirty="0">
                <a:solidFill>
                  <a:srgbClr val="66FF33"/>
                </a:solidFill>
              </a:rPr>
              <a:t>weinen zwischen der Halle und dem Altar </a:t>
            </a:r>
            <a:r>
              <a:rPr lang="de-DE" sz="1800" dirty="0">
                <a:solidFill>
                  <a:srgbClr val="FFFF00"/>
                </a:solidFill>
              </a:rPr>
              <a:t>und sprechen: Schone, HERR, deines Volkes und gib nicht dein Erbteil der Schmähung hin, </a:t>
            </a:r>
            <a:r>
              <a:rPr lang="de-DE" sz="1800" dirty="0" err="1">
                <a:solidFill>
                  <a:srgbClr val="FFFF00"/>
                </a:solidFill>
              </a:rPr>
              <a:t>daß</a:t>
            </a:r>
            <a:r>
              <a:rPr lang="de-DE" sz="1800" dirty="0">
                <a:solidFill>
                  <a:srgbClr val="FFFF00"/>
                </a:solidFill>
              </a:rPr>
              <a:t> sie den Nationen zur Spottrede seien! Warum soll man unter den Völkern sagen: Wo ist ihr Gott? </a:t>
            </a:r>
            <a:r>
              <a:rPr lang="de-DE" sz="1800" baseline="30000" dirty="0">
                <a:solidFill>
                  <a:srgbClr val="FFFF00"/>
                </a:solidFill>
              </a:rPr>
              <a:t>18</a:t>
            </a:r>
            <a:r>
              <a:rPr lang="de-DE" sz="1800" dirty="0">
                <a:solidFill>
                  <a:srgbClr val="FFFF00"/>
                </a:solidFill>
              </a:rPr>
              <a:t> </a:t>
            </a:r>
            <a:r>
              <a:rPr lang="de-DE" sz="1800" dirty="0">
                <a:solidFill>
                  <a:srgbClr val="66FF33"/>
                </a:solidFill>
              </a:rPr>
              <a:t>Dann eifert der HERR für sein Land</a:t>
            </a:r>
            <a:r>
              <a:rPr lang="de-DE" sz="1800" dirty="0">
                <a:solidFill>
                  <a:srgbClr val="FFFF00"/>
                </a:solidFill>
              </a:rPr>
              <a:t>, und er hat Mitleid mit seinem Volk. </a:t>
            </a:r>
            <a:endParaRPr lang="de-DE" sz="1800" dirty="0" smtClean="0"/>
          </a:p>
        </p:txBody>
      </p:sp>
      <p:sp>
        <p:nvSpPr>
          <p:cNvPr id="11" name="Inhaltsplatzhalter 2"/>
          <p:cNvSpPr txBox="1">
            <a:spLocks/>
          </p:cNvSpPr>
          <p:nvPr/>
        </p:nvSpPr>
        <p:spPr>
          <a:xfrm>
            <a:off x="5508104" y="188640"/>
            <a:ext cx="3384376" cy="6048672"/>
          </a:xfrm>
          <a:prstGeom prst="rect">
            <a:avLst/>
          </a:prstGeom>
        </p:spPr>
        <p:txBody>
          <a:bodyPr>
            <a:no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Font typeface="Wingdings 2"/>
              <a:buNone/>
            </a:pPr>
            <a:endParaRPr lang="de-DE" sz="2000" dirty="0" smtClean="0"/>
          </a:p>
        </p:txBody>
      </p:sp>
      <p:sp>
        <p:nvSpPr>
          <p:cNvPr id="2" name="Rechteck 1"/>
          <p:cNvSpPr/>
          <p:nvPr/>
        </p:nvSpPr>
        <p:spPr>
          <a:xfrm>
            <a:off x="5506659" y="195539"/>
            <a:ext cx="3385821" cy="2308324"/>
          </a:xfrm>
          <a:prstGeom prst="rect">
            <a:avLst/>
          </a:prstGeom>
        </p:spPr>
        <p:txBody>
          <a:bodyPr wrap="square">
            <a:spAutoFit/>
          </a:bodyPr>
          <a:lstStyle/>
          <a:p>
            <a:r>
              <a:rPr lang="de-DE" baseline="30000" dirty="0">
                <a:solidFill>
                  <a:srgbClr val="FFFF00"/>
                </a:solidFill>
              </a:rPr>
              <a:t>19</a:t>
            </a:r>
            <a:r>
              <a:rPr lang="de-DE" dirty="0">
                <a:solidFill>
                  <a:srgbClr val="FFFF00"/>
                </a:solidFill>
              </a:rPr>
              <a:t> Und der HERR antwortet und spricht zu seinem Volk: </a:t>
            </a:r>
            <a:r>
              <a:rPr lang="de-DE" dirty="0">
                <a:solidFill>
                  <a:srgbClr val="66FF33"/>
                </a:solidFill>
              </a:rPr>
              <a:t>Siehe, ich sende euch </a:t>
            </a:r>
            <a:r>
              <a:rPr lang="de-DE" dirty="0">
                <a:solidFill>
                  <a:srgbClr val="FFFF00"/>
                </a:solidFill>
              </a:rPr>
              <a:t>das Korn und den Most und das Öl, </a:t>
            </a:r>
            <a:r>
              <a:rPr lang="de-DE" dirty="0" err="1">
                <a:solidFill>
                  <a:srgbClr val="FFFF00"/>
                </a:solidFill>
              </a:rPr>
              <a:t>daß</a:t>
            </a:r>
            <a:r>
              <a:rPr lang="de-DE" dirty="0">
                <a:solidFill>
                  <a:srgbClr val="FFFF00"/>
                </a:solidFill>
              </a:rPr>
              <a:t> ihr davon satt werdet; und ich werde euch nicht mehr zum Hohn machen unter den Nationen. </a:t>
            </a:r>
            <a:endParaRPr lang="de-DE" dirty="0" smtClean="0">
              <a:solidFill>
                <a:srgbClr val="FFFF00"/>
              </a:solidFill>
            </a:endParaRPr>
          </a:p>
        </p:txBody>
      </p:sp>
    </p:spTree>
    <p:extLst>
      <p:ext uri="{BB962C8B-B14F-4D97-AF65-F5344CB8AC3E}">
        <p14:creationId xmlns:p14="http://schemas.microsoft.com/office/powerpoint/2010/main" val="25702173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8665" y="211339"/>
            <a:ext cx="6595873" cy="5839544"/>
          </a:xfrm>
        </p:spPr>
        <p:txBody>
          <a:bodyPr>
            <a:noAutofit/>
          </a:bodyPr>
          <a:lstStyle/>
          <a:p>
            <a:pPr marL="0" indent="0">
              <a:buNone/>
            </a:pPr>
            <a:r>
              <a:rPr lang="de-DE" sz="2000" dirty="0"/>
              <a:t>Joel 2: </a:t>
            </a:r>
            <a:r>
              <a:rPr lang="de-DE" sz="2000" baseline="30000" dirty="0" smtClean="0">
                <a:solidFill>
                  <a:srgbClr val="FFFF00"/>
                </a:solidFill>
              </a:rPr>
              <a:t>20</a:t>
            </a:r>
            <a:r>
              <a:rPr lang="de-DE" sz="2000" dirty="0" smtClean="0">
                <a:solidFill>
                  <a:srgbClr val="FFFF00"/>
                </a:solidFill>
              </a:rPr>
              <a:t> </a:t>
            </a:r>
            <a:r>
              <a:rPr lang="de-DE" sz="2000" dirty="0">
                <a:solidFill>
                  <a:srgbClr val="FFFF00"/>
                </a:solidFill>
              </a:rPr>
              <a:t>Und ich werde </a:t>
            </a:r>
            <a:r>
              <a:rPr lang="de-DE" sz="2000" dirty="0">
                <a:solidFill>
                  <a:srgbClr val="66FF33"/>
                </a:solidFill>
              </a:rPr>
              <a:t>den von Norden Kommenden </a:t>
            </a:r>
            <a:r>
              <a:rPr lang="de-DE" sz="2000" dirty="0">
                <a:solidFill>
                  <a:srgbClr val="FFFF00"/>
                </a:solidFill>
              </a:rPr>
              <a:t>von euch entfernen und ihn in </a:t>
            </a:r>
            <a:r>
              <a:rPr lang="de-DE" sz="2000" dirty="0">
                <a:solidFill>
                  <a:srgbClr val="66FF33"/>
                </a:solidFill>
              </a:rPr>
              <a:t>ein dürres und wüstes Land </a:t>
            </a:r>
            <a:r>
              <a:rPr lang="de-DE" sz="2000" dirty="0">
                <a:solidFill>
                  <a:srgbClr val="FFFF00"/>
                </a:solidFill>
              </a:rPr>
              <a:t>vertreiben, seinen Vortrab in </a:t>
            </a:r>
            <a:r>
              <a:rPr lang="de-DE" sz="2000" dirty="0">
                <a:solidFill>
                  <a:srgbClr val="66FF33"/>
                </a:solidFill>
              </a:rPr>
              <a:t>das vordere Meer </a:t>
            </a:r>
            <a:r>
              <a:rPr lang="de-DE" sz="2000" dirty="0">
                <a:solidFill>
                  <a:srgbClr val="FFFF00"/>
                </a:solidFill>
              </a:rPr>
              <a:t>und seinen </a:t>
            </a:r>
            <a:r>
              <a:rPr lang="de-DE" sz="2000" dirty="0" err="1">
                <a:solidFill>
                  <a:srgbClr val="FFFF00"/>
                </a:solidFill>
              </a:rPr>
              <a:t>Nachtrab</a:t>
            </a:r>
            <a:r>
              <a:rPr lang="de-DE" sz="2000" dirty="0">
                <a:solidFill>
                  <a:srgbClr val="FFFF00"/>
                </a:solidFill>
              </a:rPr>
              <a:t> in das </a:t>
            </a:r>
            <a:r>
              <a:rPr lang="de-DE" sz="2000" dirty="0">
                <a:solidFill>
                  <a:srgbClr val="66FF33"/>
                </a:solidFill>
              </a:rPr>
              <a:t>hintere Meer</a:t>
            </a:r>
            <a:r>
              <a:rPr lang="de-DE" sz="2000" dirty="0">
                <a:solidFill>
                  <a:srgbClr val="FFFF00"/>
                </a:solidFill>
              </a:rPr>
              <a:t>; und sein Gestank wird aufsteigen, und aufsteigen sein übler Geruch, weil er Großes getan hat. </a:t>
            </a:r>
            <a:endParaRPr lang="de-DE" sz="2000" dirty="0" smtClean="0">
              <a:solidFill>
                <a:srgbClr val="FFFF00"/>
              </a:solidFill>
            </a:endParaRPr>
          </a:p>
        </p:txBody>
      </p:sp>
      <p:pic>
        <p:nvPicPr>
          <p:cNvPr id="4" name="Picture 10" descr="MiddleEast"/>
          <p:cNvPicPr>
            <a:picLocks noGrp="1" noChangeAspect="1" noChangeArrowheads="1"/>
          </p:cNvPicPr>
          <p:nvPr>
            <p:ph sz="half" idx="2"/>
          </p:nvPr>
        </p:nvPicPr>
        <p:blipFill>
          <a:blip r:embed="rId2" cstate="print"/>
          <a:srcRect/>
          <a:stretch>
            <a:fillRect/>
          </a:stretch>
        </p:blipFill>
        <p:spPr>
          <a:xfrm>
            <a:off x="7004539" y="188640"/>
            <a:ext cx="1867458" cy="2376264"/>
          </a:xfrm>
          <a:noFill/>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233156"/>
            <a:ext cx="5760640" cy="3840426"/>
          </a:xfrm>
          <a:prstGeom prst="rect">
            <a:avLst/>
          </a:prstGeom>
        </p:spPr>
      </p:pic>
      <p:sp>
        <p:nvSpPr>
          <p:cNvPr id="5" name="Textfeld 5"/>
          <p:cNvSpPr txBox="1">
            <a:spLocks noChangeArrowheads="1"/>
          </p:cNvSpPr>
          <p:nvPr/>
        </p:nvSpPr>
        <p:spPr bwMode="auto">
          <a:xfrm>
            <a:off x="6300192" y="5797357"/>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dirty="0">
                <a:latin typeface="Verdana" panose="020B0604030504040204" pitchFamily="34" charset="0"/>
              </a:rPr>
              <a:t>RL</a:t>
            </a:r>
          </a:p>
        </p:txBody>
      </p:sp>
    </p:spTree>
    <p:extLst>
      <p:ext uri="{BB962C8B-B14F-4D97-AF65-F5344CB8AC3E}">
        <p14:creationId xmlns:p14="http://schemas.microsoft.com/office/powerpoint/2010/main" val="28436435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79512" y="2636912"/>
            <a:ext cx="8712968" cy="5720330"/>
          </a:xfrm>
        </p:spPr>
        <p:txBody>
          <a:bodyPr>
            <a:noAutofit/>
          </a:bodyPr>
          <a:lstStyle/>
          <a:p>
            <a:pPr marL="0" indent="0">
              <a:buNone/>
            </a:pPr>
            <a:r>
              <a:rPr lang="de-DE" sz="2000" dirty="0" smtClean="0"/>
              <a:t>Joel 2: </a:t>
            </a:r>
            <a:r>
              <a:rPr lang="de-DE" sz="2000" baseline="30000" dirty="0">
                <a:solidFill>
                  <a:srgbClr val="FFFF00"/>
                </a:solidFill>
              </a:rPr>
              <a:t>21</a:t>
            </a:r>
            <a:r>
              <a:rPr lang="de-DE" sz="2000" dirty="0">
                <a:solidFill>
                  <a:srgbClr val="FFFF00"/>
                </a:solidFill>
              </a:rPr>
              <a:t> Fürchte dich nicht, Erde; frohlocke und freue dich! Denn der HERR tut Großes. </a:t>
            </a:r>
            <a:r>
              <a:rPr lang="de-DE" sz="2000" baseline="30000" dirty="0" smtClean="0">
                <a:solidFill>
                  <a:srgbClr val="FFFF00"/>
                </a:solidFill>
              </a:rPr>
              <a:t>22</a:t>
            </a:r>
            <a:r>
              <a:rPr lang="de-DE" sz="2000" dirty="0" smtClean="0">
                <a:solidFill>
                  <a:srgbClr val="FFFF00"/>
                </a:solidFill>
              </a:rPr>
              <a:t> </a:t>
            </a:r>
            <a:r>
              <a:rPr lang="de-DE" sz="2000" dirty="0">
                <a:solidFill>
                  <a:srgbClr val="FFFF00"/>
                </a:solidFill>
              </a:rPr>
              <a:t>Fürchtet euch nicht, ihr Tiere des Feldes! Denn es grünen die Auen der Steppe; denn der Baum trägt seine Frucht, der Feigenbaum und der Weinstock geben ihren Ertrag.</a:t>
            </a:r>
            <a:endParaRPr lang="de-DE" sz="2000" dirty="0"/>
          </a:p>
          <a:p>
            <a:pPr marL="0" indent="0">
              <a:buNone/>
            </a:pPr>
            <a:r>
              <a:rPr lang="de-DE" sz="2000" baseline="30000" dirty="0">
                <a:solidFill>
                  <a:srgbClr val="FFFF00"/>
                </a:solidFill>
              </a:rPr>
              <a:t>23</a:t>
            </a:r>
            <a:r>
              <a:rPr lang="de-DE" sz="2000" dirty="0">
                <a:solidFill>
                  <a:srgbClr val="FFFF00"/>
                </a:solidFill>
              </a:rPr>
              <a:t> Und ihr, Kinder Zions, frohlockt und freut euch in dem HERRN, eurem Gott! Denn er gibt euch den Frühregen nach rechtem Maß, und er </a:t>
            </a:r>
            <a:r>
              <a:rPr lang="de-DE" sz="2000" dirty="0" err="1">
                <a:solidFill>
                  <a:srgbClr val="FFFF00"/>
                </a:solidFill>
              </a:rPr>
              <a:t>läßt</a:t>
            </a:r>
            <a:r>
              <a:rPr lang="de-DE" sz="2000" dirty="0">
                <a:solidFill>
                  <a:srgbClr val="FFFF00"/>
                </a:solidFill>
              </a:rPr>
              <a:t> euch Regen herabkommen: Frühregen und Spätregen wie zuvor. </a:t>
            </a:r>
          </a:p>
          <a:p>
            <a:pPr marL="0" indent="0">
              <a:buNone/>
            </a:pPr>
            <a:r>
              <a:rPr lang="de-DE" sz="2000" baseline="30000" dirty="0" smtClean="0">
                <a:solidFill>
                  <a:srgbClr val="FFFF00"/>
                </a:solidFill>
              </a:rPr>
              <a:t>24</a:t>
            </a:r>
            <a:r>
              <a:rPr lang="de-DE" sz="2000" dirty="0" smtClean="0">
                <a:solidFill>
                  <a:srgbClr val="FFFF00"/>
                </a:solidFill>
              </a:rPr>
              <a:t> </a:t>
            </a:r>
            <a:r>
              <a:rPr lang="de-DE" sz="2000" dirty="0">
                <a:solidFill>
                  <a:srgbClr val="FFFF00"/>
                </a:solidFill>
              </a:rPr>
              <a:t>Und die Tennen werden voll Getreide sein, und die Kufen überfließen von Most und </a:t>
            </a:r>
            <a:r>
              <a:rPr lang="de-DE" sz="2000" dirty="0" smtClean="0">
                <a:solidFill>
                  <a:srgbClr val="FFFF00"/>
                </a:solidFill>
              </a:rPr>
              <a:t>Öl. </a:t>
            </a:r>
            <a:r>
              <a:rPr lang="de-DE" sz="2000" baseline="30000" dirty="0" smtClean="0">
                <a:solidFill>
                  <a:srgbClr val="FFFF00"/>
                </a:solidFill>
              </a:rPr>
              <a:t>25</a:t>
            </a:r>
            <a:r>
              <a:rPr lang="de-DE" sz="2000" dirty="0" smtClean="0">
                <a:solidFill>
                  <a:srgbClr val="FFFF00"/>
                </a:solidFill>
              </a:rPr>
              <a:t> </a:t>
            </a:r>
            <a:r>
              <a:rPr lang="de-DE" sz="2000" dirty="0">
                <a:solidFill>
                  <a:srgbClr val="FFFF00"/>
                </a:solidFill>
              </a:rPr>
              <a:t>Und ich werde euch die Jahre erstatten, welche die Heuschrecke, der </a:t>
            </a:r>
            <a:r>
              <a:rPr lang="de-DE" sz="2000" dirty="0" err="1">
                <a:solidFill>
                  <a:srgbClr val="FFFF00"/>
                </a:solidFill>
              </a:rPr>
              <a:t>Abfresser</a:t>
            </a:r>
            <a:r>
              <a:rPr lang="de-DE" sz="2000" dirty="0">
                <a:solidFill>
                  <a:srgbClr val="FFFF00"/>
                </a:solidFill>
              </a:rPr>
              <a:t> und der Vertilger und der Nager gefressen haben, mein großes Heer, das ich unter euch gesandt </a:t>
            </a:r>
            <a:r>
              <a:rPr lang="de-DE" sz="2000" dirty="0" smtClean="0">
                <a:solidFill>
                  <a:srgbClr val="FFFF00"/>
                </a:solidFill>
              </a:rPr>
              <a:t>habe. </a:t>
            </a:r>
            <a:endParaRPr lang="de-DE" sz="2000" dirty="0">
              <a:solidFill>
                <a:srgbClr val="FFFF00"/>
              </a:solidFill>
            </a:endParaRPr>
          </a:p>
        </p:txBody>
      </p:sp>
      <p:pic>
        <p:nvPicPr>
          <p:cNvPr id="4" name="Picture 6" descr="http://upload.wikimedia.org/wikipedia/commons/thumb/0/02/Jerusalem_BW_1.JPG/1920px-Jerusalem_BW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2"/>
          <p:cNvSpPr txBox="1">
            <a:spLocks noChangeArrowheads="1"/>
          </p:cNvSpPr>
          <p:nvPr/>
        </p:nvSpPr>
        <p:spPr bwMode="auto">
          <a:xfrm>
            <a:off x="8516190" y="2502118"/>
            <a:ext cx="37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FB</a:t>
            </a:r>
          </a:p>
        </p:txBody>
      </p:sp>
    </p:spTree>
    <p:extLst>
      <p:ext uri="{BB962C8B-B14F-4D97-AF65-F5344CB8AC3E}">
        <p14:creationId xmlns:p14="http://schemas.microsoft.com/office/powerpoint/2010/main" val="2979514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188913"/>
            <a:ext cx="7772400" cy="1419225"/>
          </a:xfrm>
        </p:spPr>
        <p:txBody>
          <a:bodyPr/>
          <a:lstStyle/>
          <a:p>
            <a:r>
              <a:rPr lang="de-DE" sz="4000" dirty="0">
                <a:solidFill>
                  <a:srgbClr val="FFC000"/>
                </a:solidFill>
                <a:latin typeface="Arial" pitchFamily="34" charset="0"/>
                <a:cs typeface="Arial" pitchFamily="34" charset="0"/>
              </a:rPr>
              <a:t>Endzeit: eine Periode </a:t>
            </a:r>
            <a:r>
              <a:rPr lang="de-DE" sz="4000" dirty="0" smtClean="0">
                <a:solidFill>
                  <a:srgbClr val="FFC000"/>
                </a:solidFill>
                <a:latin typeface="Arial" pitchFamily="34" charset="0"/>
                <a:cs typeface="Arial" pitchFamily="34" charset="0"/>
              </a:rPr>
              <a:t/>
            </a:r>
            <a:br>
              <a:rPr lang="de-DE" sz="4000" dirty="0" smtClean="0">
                <a:solidFill>
                  <a:srgbClr val="FFC000"/>
                </a:solidFill>
                <a:latin typeface="Arial" pitchFamily="34" charset="0"/>
                <a:cs typeface="Arial" pitchFamily="34" charset="0"/>
              </a:rPr>
            </a:br>
            <a:r>
              <a:rPr lang="de-DE" sz="4000" dirty="0" smtClean="0">
                <a:solidFill>
                  <a:srgbClr val="FFC000"/>
                </a:solidFill>
                <a:latin typeface="Arial" pitchFamily="34" charset="0"/>
                <a:cs typeface="Arial" pitchFamily="34" charset="0"/>
              </a:rPr>
              <a:t>von </a:t>
            </a:r>
            <a:r>
              <a:rPr lang="de-DE" sz="4000" dirty="0">
                <a:solidFill>
                  <a:srgbClr val="FFC000"/>
                </a:solidFill>
                <a:latin typeface="Arial" pitchFamily="34" charset="0"/>
                <a:cs typeface="Arial" pitchFamily="34" charset="0"/>
              </a:rPr>
              <a:t>bereits </a:t>
            </a:r>
            <a:r>
              <a:rPr lang="de-DE" sz="4000" dirty="0" smtClean="0">
                <a:solidFill>
                  <a:srgbClr val="FFC000"/>
                </a:solidFill>
                <a:latin typeface="Arial" pitchFamily="34" charset="0"/>
                <a:cs typeface="Arial" pitchFamily="34" charset="0"/>
              </a:rPr>
              <a:t>132 </a:t>
            </a:r>
            <a:r>
              <a:rPr lang="de-DE" sz="4000" dirty="0">
                <a:solidFill>
                  <a:srgbClr val="FFC000"/>
                </a:solidFill>
                <a:latin typeface="Arial" pitchFamily="34" charset="0"/>
                <a:cs typeface="Arial" pitchFamily="34" charset="0"/>
              </a:rPr>
              <a:t>Jahren</a:t>
            </a:r>
          </a:p>
        </p:txBody>
      </p:sp>
      <p:sp>
        <p:nvSpPr>
          <p:cNvPr id="593923"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ln>
        </p:spPr>
        <p:txBody>
          <a:bodyPr/>
          <a:lstStyle/>
          <a:p>
            <a:pPr algn="ctr">
              <a:spcBef>
                <a:spcPct val="0"/>
              </a:spcBef>
              <a:buFontTx/>
              <a:buNone/>
            </a:pPr>
            <a:r>
              <a:rPr lang="fr-FR" dirty="0" err="1">
                <a:effectLst>
                  <a:outerShdw blurRad="38100" dist="38100" dir="2700000" algn="tl">
                    <a:srgbClr val="000000">
                      <a:alpha val="43137"/>
                    </a:srgbClr>
                  </a:outerShdw>
                </a:effectLst>
                <a:latin typeface="Arial" pitchFamily="34" charset="0"/>
                <a:cs typeface="Arial" pitchFamily="34" charset="0"/>
              </a:rPr>
              <a:t>Rückkehr</a:t>
            </a:r>
            <a:r>
              <a:rPr lang="fr-FR" dirty="0">
                <a:effectLst>
                  <a:outerShdw blurRad="38100" dist="38100" dir="2700000" algn="tl">
                    <a:srgbClr val="000000">
                      <a:alpha val="43137"/>
                    </a:srgbClr>
                  </a:outerShdw>
                </a:effectLst>
                <a:latin typeface="Arial" pitchFamily="34" charset="0"/>
                <a:cs typeface="Arial" pitchFamily="34" charset="0"/>
              </a:rPr>
              <a:t> der </a:t>
            </a:r>
            <a:r>
              <a:rPr lang="fr-FR" dirty="0" err="1">
                <a:effectLst>
                  <a:outerShdw blurRad="38100" dist="38100" dir="2700000" algn="tl">
                    <a:srgbClr val="000000">
                      <a:alpha val="43137"/>
                    </a:srgbClr>
                  </a:outerShdw>
                </a:effectLst>
                <a:latin typeface="Arial" pitchFamily="34" charset="0"/>
                <a:cs typeface="Arial" pitchFamily="34" charset="0"/>
              </a:rPr>
              <a:t>Juden</a:t>
            </a:r>
            <a:r>
              <a:rPr lang="fr-FR" dirty="0">
                <a:effectLst>
                  <a:outerShdw blurRad="38100" dist="38100" dir="2700000" algn="tl">
                    <a:srgbClr val="000000">
                      <a:alpha val="43137"/>
                    </a:srgbClr>
                  </a:outerShdw>
                </a:effectLst>
                <a:latin typeface="Arial" pitchFamily="34" charset="0"/>
                <a:cs typeface="Arial" pitchFamily="34" charset="0"/>
              </a:rPr>
              <a:t> ab 1882</a:t>
            </a:r>
          </a:p>
        </p:txBody>
      </p:sp>
      <p:sp>
        <p:nvSpPr>
          <p:cNvPr id="59392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p:spPr>
        <p:txBody>
          <a:bodyPr wrap="none" anchor="ctr"/>
          <a:lstStyle/>
          <a:p>
            <a:endParaRPr lang="de-DE"/>
          </a:p>
        </p:txBody>
      </p:sp>
      <p:sp>
        <p:nvSpPr>
          <p:cNvPr id="593925" name="Line 5"/>
          <p:cNvSpPr>
            <a:spLocks noChangeShapeType="1"/>
          </p:cNvSpPr>
          <p:nvPr/>
        </p:nvSpPr>
        <p:spPr bwMode="auto">
          <a:xfrm>
            <a:off x="8099425" y="1484783"/>
            <a:ext cx="1588" cy="1872779"/>
          </a:xfrm>
          <a:prstGeom prst="line">
            <a:avLst/>
          </a:prstGeom>
          <a:noFill/>
          <a:ln w="76200">
            <a:solidFill>
              <a:srgbClr val="FF0000"/>
            </a:solidFill>
            <a:round/>
            <a:headEnd/>
            <a:tailEnd type="triangle" w="med" len="med"/>
          </a:ln>
          <a:effectLst/>
        </p:spPr>
        <p:txBody>
          <a:bodyPr/>
          <a:lstStyle/>
          <a:p>
            <a:endParaRPr lang="de-DE"/>
          </a:p>
        </p:txBody>
      </p:sp>
      <p:sp>
        <p:nvSpPr>
          <p:cNvPr id="593926" name="Line 6"/>
          <p:cNvSpPr>
            <a:spLocks noChangeShapeType="1"/>
          </p:cNvSpPr>
          <p:nvPr/>
        </p:nvSpPr>
        <p:spPr bwMode="auto">
          <a:xfrm>
            <a:off x="1042988" y="2636838"/>
            <a:ext cx="0" cy="792162"/>
          </a:xfrm>
          <a:prstGeom prst="line">
            <a:avLst/>
          </a:prstGeom>
          <a:noFill/>
          <a:ln w="57150">
            <a:solidFill>
              <a:srgbClr val="00FF00"/>
            </a:solidFill>
            <a:round/>
            <a:headEnd/>
            <a:tailEnd/>
          </a:ln>
          <a:effectLst/>
        </p:spPr>
        <p:txBody>
          <a:bodyPr/>
          <a:lstStyle/>
          <a:p>
            <a:endParaRPr lang="de-DE"/>
          </a:p>
        </p:txBody>
      </p:sp>
      <p:sp>
        <p:nvSpPr>
          <p:cNvPr id="593927" name="Line 7"/>
          <p:cNvSpPr>
            <a:spLocks noChangeShapeType="1"/>
          </p:cNvSpPr>
          <p:nvPr/>
        </p:nvSpPr>
        <p:spPr bwMode="auto">
          <a:xfrm>
            <a:off x="1835150" y="2636838"/>
            <a:ext cx="0" cy="792162"/>
          </a:xfrm>
          <a:prstGeom prst="line">
            <a:avLst/>
          </a:prstGeom>
          <a:noFill/>
          <a:ln w="57150">
            <a:solidFill>
              <a:srgbClr val="00FF00"/>
            </a:solidFill>
            <a:round/>
            <a:headEnd/>
            <a:tailEnd/>
          </a:ln>
          <a:effectLst/>
        </p:spPr>
        <p:txBody>
          <a:bodyPr/>
          <a:lstStyle/>
          <a:p>
            <a:endParaRPr lang="de-DE"/>
          </a:p>
        </p:txBody>
      </p:sp>
      <p:sp>
        <p:nvSpPr>
          <p:cNvPr id="593928" name="Line 8"/>
          <p:cNvSpPr>
            <a:spLocks noChangeShapeType="1"/>
          </p:cNvSpPr>
          <p:nvPr/>
        </p:nvSpPr>
        <p:spPr bwMode="auto">
          <a:xfrm>
            <a:off x="3851275" y="2636838"/>
            <a:ext cx="0" cy="792162"/>
          </a:xfrm>
          <a:prstGeom prst="line">
            <a:avLst/>
          </a:prstGeom>
          <a:noFill/>
          <a:ln w="57150">
            <a:solidFill>
              <a:srgbClr val="00FF00"/>
            </a:solidFill>
            <a:round/>
            <a:headEnd/>
            <a:tailEnd/>
          </a:ln>
          <a:effectLst/>
        </p:spPr>
        <p:txBody>
          <a:bodyPr/>
          <a:lstStyle/>
          <a:p>
            <a:endParaRPr lang="de-DE"/>
          </a:p>
        </p:txBody>
      </p:sp>
      <p:sp>
        <p:nvSpPr>
          <p:cNvPr id="593929" name="Line 9"/>
          <p:cNvSpPr>
            <a:spLocks noChangeShapeType="1"/>
          </p:cNvSpPr>
          <p:nvPr/>
        </p:nvSpPr>
        <p:spPr bwMode="auto">
          <a:xfrm>
            <a:off x="4140200" y="2636838"/>
            <a:ext cx="0" cy="792162"/>
          </a:xfrm>
          <a:prstGeom prst="line">
            <a:avLst/>
          </a:prstGeom>
          <a:noFill/>
          <a:ln w="57150">
            <a:solidFill>
              <a:srgbClr val="00FF00"/>
            </a:solidFill>
            <a:round/>
            <a:headEnd/>
            <a:tailEnd/>
          </a:ln>
          <a:effectLst/>
        </p:spPr>
        <p:txBody>
          <a:bodyPr/>
          <a:lstStyle/>
          <a:p>
            <a:endParaRPr lang="de-DE"/>
          </a:p>
        </p:txBody>
      </p:sp>
      <p:sp>
        <p:nvSpPr>
          <p:cNvPr id="593930" name="Line 10"/>
          <p:cNvSpPr>
            <a:spLocks noChangeShapeType="1"/>
          </p:cNvSpPr>
          <p:nvPr/>
        </p:nvSpPr>
        <p:spPr bwMode="auto">
          <a:xfrm>
            <a:off x="5940425" y="2636838"/>
            <a:ext cx="0" cy="792162"/>
          </a:xfrm>
          <a:prstGeom prst="line">
            <a:avLst/>
          </a:prstGeom>
          <a:noFill/>
          <a:ln w="57150">
            <a:solidFill>
              <a:srgbClr val="00FF00"/>
            </a:solidFill>
            <a:round/>
            <a:headEnd/>
            <a:tailEnd/>
          </a:ln>
          <a:effectLst/>
        </p:spPr>
        <p:txBody>
          <a:bodyPr/>
          <a:lstStyle/>
          <a:p>
            <a:endParaRPr lang="de-DE"/>
          </a:p>
        </p:txBody>
      </p:sp>
      <p:sp>
        <p:nvSpPr>
          <p:cNvPr id="593931" name="Line 11"/>
          <p:cNvSpPr>
            <a:spLocks noChangeShapeType="1"/>
          </p:cNvSpPr>
          <p:nvPr/>
        </p:nvSpPr>
        <p:spPr bwMode="auto">
          <a:xfrm>
            <a:off x="7019925" y="2636838"/>
            <a:ext cx="0" cy="792162"/>
          </a:xfrm>
          <a:prstGeom prst="line">
            <a:avLst/>
          </a:prstGeom>
          <a:noFill/>
          <a:ln w="57150">
            <a:solidFill>
              <a:srgbClr val="00FF00"/>
            </a:solidFill>
            <a:round/>
            <a:headEnd/>
            <a:tailEnd/>
          </a:ln>
          <a:effectLst/>
        </p:spPr>
        <p:txBody>
          <a:bodyPr/>
          <a:lstStyle/>
          <a:p>
            <a:endParaRPr lang="de-DE"/>
          </a:p>
        </p:txBody>
      </p:sp>
      <p:sp>
        <p:nvSpPr>
          <p:cNvPr id="593932" name="Text Box 12"/>
          <p:cNvSpPr txBox="1">
            <a:spLocks noChangeArrowheads="1"/>
          </p:cNvSpPr>
          <p:nvPr/>
        </p:nvSpPr>
        <p:spPr bwMode="auto">
          <a:xfrm>
            <a:off x="447675" y="1687513"/>
            <a:ext cx="1428750" cy="762000"/>
          </a:xfrm>
          <a:prstGeom prst="rect">
            <a:avLst/>
          </a:prstGeom>
          <a:noFill/>
          <a:ln w="9525">
            <a:noFill/>
            <a:miter lim="800000"/>
            <a:headEnd/>
            <a:tailEnd/>
          </a:ln>
          <a:effectLst/>
        </p:spPr>
        <p:txBody>
          <a:bodyPr wrap="none">
            <a:spAutoFit/>
          </a:bodyPr>
          <a:lstStyle/>
          <a:p>
            <a:pPr eaLnBrk="1" hangingPunct="1"/>
            <a:r>
              <a:rPr lang="de-CH" sz="4400" b="0" dirty="0">
                <a:effectLst>
                  <a:outerShdw blurRad="38100" dist="38100" dir="2700000" algn="tl">
                    <a:srgbClr val="000000">
                      <a:alpha val="43137"/>
                    </a:srgbClr>
                  </a:outerShdw>
                </a:effectLst>
                <a:cs typeface="Arial" pitchFamily="34" charset="0"/>
              </a:rPr>
              <a:t>1882</a:t>
            </a:r>
            <a:endParaRPr lang="de-DE" sz="4400" b="0" dirty="0">
              <a:effectLst>
                <a:outerShdw blurRad="38100" dist="38100" dir="2700000" algn="tl">
                  <a:srgbClr val="000000">
                    <a:alpha val="43137"/>
                  </a:srgbClr>
                </a:outerShdw>
              </a:effectLst>
              <a:cs typeface="Arial" pitchFamily="34" charset="0"/>
            </a:endParaRPr>
          </a:p>
        </p:txBody>
      </p:sp>
      <p:sp>
        <p:nvSpPr>
          <p:cNvPr id="14" name="Textfeld 13"/>
          <p:cNvSpPr txBox="1"/>
          <p:nvPr/>
        </p:nvSpPr>
        <p:spPr>
          <a:xfrm>
            <a:off x="2699792" y="4869160"/>
            <a:ext cx="5685852" cy="369332"/>
          </a:xfrm>
          <a:prstGeom prst="rect">
            <a:avLst/>
          </a:prstGeom>
          <a:noFill/>
        </p:spPr>
        <p:txBody>
          <a:bodyPr wrap="none" rtlCol="0">
            <a:spAutoFit/>
          </a:bodyPr>
          <a:lstStyle/>
          <a:p>
            <a:r>
              <a:rPr lang="de-DE" dirty="0" smtClean="0">
                <a:effectLst>
                  <a:outerShdw blurRad="38100" dist="38100" dir="2700000" algn="tl">
                    <a:srgbClr val="000000">
                      <a:alpha val="43137"/>
                    </a:srgbClr>
                  </a:outerShdw>
                </a:effectLst>
              </a:rPr>
              <a:t>Bereits mehr als 175 erfüllte Prophezeiungen erfüllt.</a:t>
            </a:r>
            <a:endParaRPr lang="de-DE" dirty="0">
              <a:effectLst>
                <a:outerShdw blurRad="38100" dist="38100" dir="2700000" algn="tl">
                  <a:srgbClr val="000000">
                    <a:alpha val="43137"/>
                  </a:srgbClr>
                </a:outerShdw>
              </a:effectLst>
            </a:endParaRPr>
          </a:p>
        </p:txBody>
      </p:sp>
      <p:sp>
        <p:nvSpPr>
          <p:cNvPr id="15" name="Line 5"/>
          <p:cNvSpPr>
            <a:spLocks noChangeShapeType="1"/>
          </p:cNvSpPr>
          <p:nvPr/>
        </p:nvSpPr>
        <p:spPr bwMode="auto">
          <a:xfrm flipH="1" flipV="1">
            <a:off x="7504114" y="2112962"/>
            <a:ext cx="0" cy="1316037"/>
          </a:xfrm>
          <a:prstGeom prst="line">
            <a:avLst/>
          </a:prstGeom>
          <a:noFill/>
          <a:ln w="76200">
            <a:solidFill>
              <a:srgbClr val="FF0000"/>
            </a:solidFill>
            <a:round/>
            <a:headEnd/>
            <a:tailEnd type="triangle" w="med" len="med"/>
          </a:ln>
          <a:effectLst/>
        </p:spPr>
        <p:txBody>
          <a:bodyPr/>
          <a:lstStyle/>
          <a:p>
            <a:endParaRPr lang="de-DE"/>
          </a:p>
        </p:txBody>
      </p:sp>
      <p:sp>
        <p:nvSpPr>
          <p:cNvPr id="16" name="Line 5"/>
          <p:cNvSpPr>
            <a:spLocks noChangeShapeType="1"/>
          </p:cNvSpPr>
          <p:nvPr/>
        </p:nvSpPr>
        <p:spPr bwMode="auto">
          <a:xfrm>
            <a:off x="7504114" y="1484784"/>
            <a:ext cx="0" cy="628178"/>
          </a:xfrm>
          <a:prstGeom prst="line">
            <a:avLst/>
          </a:prstGeom>
          <a:noFill/>
          <a:ln w="76200">
            <a:solidFill>
              <a:srgbClr val="FF0000"/>
            </a:solidFill>
            <a:round/>
            <a:headEnd/>
            <a:tailEnd type="triangle" w="med" len="med"/>
          </a:ln>
          <a:effectLst/>
        </p:spPr>
        <p:txBody>
          <a:bodyPr/>
          <a:lstStyle/>
          <a:p>
            <a:endParaRPr lang="de-DE"/>
          </a:p>
        </p:txBody>
      </p:sp>
    </p:spTree>
    <p:extLst>
      <p:ext uri="{BB962C8B-B14F-4D97-AF65-F5344CB8AC3E}">
        <p14:creationId xmlns:p14="http://schemas.microsoft.com/office/powerpoint/2010/main" val="1565894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79512" y="2517698"/>
            <a:ext cx="8712968" cy="5839544"/>
          </a:xfrm>
        </p:spPr>
        <p:txBody>
          <a:bodyPr>
            <a:noAutofit/>
          </a:bodyPr>
          <a:lstStyle/>
          <a:p>
            <a:pPr marL="0" indent="0">
              <a:buNone/>
            </a:pPr>
            <a:r>
              <a:rPr lang="de-DE" sz="2000" dirty="0" smtClean="0"/>
              <a:t>Joel 2: </a:t>
            </a:r>
            <a:r>
              <a:rPr lang="de-DE" sz="2000" baseline="30000" dirty="0" smtClean="0">
                <a:solidFill>
                  <a:srgbClr val="FFFF00"/>
                </a:solidFill>
              </a:rPr>
              <a:t>26</a:t>
            </a:r>
            <a:r>
              <a:rPr lang="de-DE" sz="2000" dirty="0" smtClean="0">
                <a:solidFill>
                  <a:srgbClr val="FFFF00"/>
                </a:solidFill>
              </a:rPr>
              <a:t> </a:t>
            </a:r>
            <a:r>
              <a:rPr lang="de-DE" sz="2000" dirty="0">
                <a:solidFill>
                  <a:srgbClr val="FFFF00"/>
                </a:solidFill>
              </a:rPr>
              <a:t>Und ihr werdet essen, essen und satt werden, und werdet den Namen </a:t>
            </a:r>
            <a:r>
              <a:rPr lang="de-DE" sz="2000" dirty="0" smtClean="0">
                <a:solidFill>
                  <a:srgbClr val="FFFF00"/>
                </a:solidFill>
              </a:rPr>
              <a:t>des HERRN, </a:t>
            </a:r>
            <a:r>
              <a:rPr lang="de-DE" sz="2000" dirty="0">
                <a:solidFill>
                  <a:srgbClr val="FFFF00"/>
                </a:solidFill>
              </a:rPr>
              <a:t>eures Gottes, preisen, der Wunderbares an euch getan hat. Und mein Volk soll nimmermehr beschämt </a:t>
            </a:r>
            <a:r>
              <a:rPr lang="de-DE" sz="2000" dirty="0" smtClean="0">
                <a:solidFill>
                  <a:srgbClr val="FFFF00"/>
                </a:solidFill>
              </a:rPr>
              <a:t>werden. </a:t>
            </a:r>
            <a:r>
              <a:rPr lang="de-DE" sz="2000" baseline="30000" dirty="0" smtClean="0">
                <a:solidFill>
                  <a:srgbClr val="FFFF00"/>
                </a:solidFill>
              </a:rPr>
              <a:t>27</a:t>
            </a:r>
            <a:r>
              <a:rPr lang="de-DE" sz="2000" dirty="0" smtClean="0">
                <a:solidFill>
                  <a:srgbClr val="FFFF00"/>
                </a:solidFill>
              </a:rPr>
              <a:t> </a:t>
            </a:r>
            <a:r>
              <a:rPr lang="de-DE" sz="2000" dirty="0">
                <a:solidFill>
                  <a:srgbClr val="FFFF00"/>
                </a:solidFill>
              </a:rPr>
              <a:t>Und ihr werdet wissen, </a:t>
            </a:r>
            <a:r>
              <a:rPr lang="de-DE" sz="2000" dirty="0" err="1">
                <a:solidFill>
                  <a:srgbClr val="FFFF00"/>
                </a:solidFill>
              </a:rPr>
              <a:t>daß</a:t>
            </a:r>
            <a:r>
              <a:rPr lang="de-DE" sz="2000" dirty="0">
                <a:solidFill>
                  <a:srgbClr val="FFFF00"/>
                </a:solidFill>
              </a:rPr>
              <a:t> ich in Israels Mitte bin, und </a:t>
            </a:r>
            <a:r>
              <a:rPr lang="de-DE" sz="2000" dirty="0" err="1">
                <a:solidFill>
                  <a:srgbClr val="FFFF00"/>
                </a:solidFill>
              </a:rPr>
              <a:t>daß</a:t>
            </a:r>
            <a:r>
              <a:rPr lang="de-DE" sz="2000" dirty="0">
                <a:solidFill>
                  <a:srgbClr val="FFFF00"/>
                </a:solidFill>
              </a:rPr>
              <a:t> ich, </a:t>
            </a:r>
            <a:r>
              <a:rPr lang="de-DE" sz="2000" dirty="0" smtClean="0">
                <a:solidFill>
                  <a:srgbClr val="FFFF00"/>
                </a:solidFill>
              </a:rPr>
              <a:t>der HERR, </a:t>
            </a:r>
            <a:r>
              <a:rPr lang="de-DE" sz="2000" dirty="0">
                <a:solidFill>
                  <a:srgbClr val="FFFF00"/>
                </a:solidFill>
              </a:rPr>
              <a:t>euer Gott bin, und keiner sonst. Und mein Volk soll nimmermehr beschämt </a:t>
            </a:r>
            <a:r>
              <a:rPr lang="de-DE" sz="2000" dirty="0" smtClean="0">
                <a:solidFill>
                  <a:srgbClr val="FFFF00"/>
                </a:solidFill>
              </a:rPr>
              <a:t>werden. </a:t>
            </a:r>
          </a:p>
          <a:p>
            <a:pPr marL="0" indent="0">
              <a:buNone/>
            </a:pPr>
            <a:endParaRPr lang="de-DE" sz="2000" baseline="30000" dirty="0">
              <a:solidFill>
                <a:srgbClr val="FFFF00"/>
              </a:solidFill>
            </a:endParaRPr>
          </a:p>
          <a:p>
            <a:pPr marL="0" indent="0">
              <a:buNone/>
            </a:pPr>
            <a:r>
              <a:rPr lang="de-DE" sz="2000" baseline="30000" dirty="0" smtClean="0">
                <a:solidFill>
                  <a:srgbClr val="FFFF00"/>
                </a:solidFill>
              </a:rPr>
              <a:t>28</a:t>
            </a:r>
            <a:r>
              <a:rPr lang="de-DE" sz="2000" dirty="0" smtClean="0">
                <a:solidFill>
                  <a:srgbClr val="FFFF00"/>
                </a:solidFill>
              </a:rPr>
              <a:t> </a:t>
            </a:r>
            <a:r>
              <a:rPr lang="de-DE" sz="2000" dirty="0">
                <a:solidFill>
                  <a:srgbClr val="66FF33"/>
                </a:solidFill>
              </a:rPr>
              <a:t>Und danach wird es geschehen</a:t>
            </a:r>
            <a:r>
              <a:rPr lang="de-DE" sz="2000" dirty="0">
                <a:solidFill>
                  <a:srgbClr val="FFFF00"/>
                </a:solidFill>
              </a:rPr>
              <a:t>, </a:t>
            </a:r>
            <a:r>
              <a:rPr lang="de-DE" sz="2000" dirty="0" err="1">
                <a:solidFill>
                  <a:srgbClr val="FFFF00"/>
                </a:solidFill>
              </a:rPr>
              <a:t>daß</a:t>
            </a:r>
            <a:r>
              <a:rPr lang="de-DE" sz="2000" dirty="0">
                <a:solidFill>
                  <a:srgbClr val="FFFF00"/>
                </a:solidFill>
              </a:rPr>
              <a:t> ich meinen Geist ausgießen werde über alles Fleisch; und eure Söhne und eure Töchter werden weissagen, eure Greise werden Träume haben, eure Jünglinge werden Gesichte </a:t>
            </a:r>
            <a:r>
              <a:rPr lang="de-DE" sz="2000" dirty="0" smtClean="0">
                <a:solidFill>
                  <a:srgbClr val="FFFF00"/>
                </a:solidFill>
              </a:rPr>
              <a:t>sehen. </a:t>
            </a:r>
            <a:endParaRPr lang="de-DE" sz="2000" dirty="0">
              <a:solidFill>
                <a:srgbClr val="FFFF00"/>
              </a:solidFill>
            </a:endParaRPr>
          </a:p>
        </p:txBody>
      </p:sp>
      <p:pic>
        <p:nvPicPr>
          <p:cNvPr id="4" name="Picture 6" descr="http://upload.wikimedia.org/wikipedia/commons/thumb/0/02/Jerusalem_BW_1.JPG/1920px-Jerusalem_BW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2"/>
          <p:cNvSpPr txBox="1">
            <a:spLocks noChangeArrowheads="1"/>
          </p:cNvSpPr>
          <p:nvPr/>
        </p:nvSpPr>
        <p:spPr bwMode="auto">
          <a:xfrm>
            <a:off x="8604448" y="2535841"/>
            <a:ext cx="37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FB</a:t>
            </a:r>
          </a:p>
        </p:txBody>
      </p:sp>
    </p:spTree>
    <p:extLst>
      <p:ext uri="{BB962C8B-B14F-4D97-AF65-F5344CB8AC3E}">
        <p14:creationId xmlns:p14="http://schemas.microsoft.com/office/powerpoint/2010/main" val="6647032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AutoShape 2">
            <a:hlinkClick r:id="rId3" action="ppaction://hlinkpres?slideindex=1&amp;slidetitle="/>
          </p:cNvPr>
          <p:cNvSpPr>
            <a:spLocks noChangeArrowheads="1"/>
          </p:cNvSpPr>
          <p:nvPr/>
        </p:nvSpPr>
        <p:spPr bwMode="auto">
          <a:xfrm>
            <a:off x="342900" y="3981450"/>
            <a:ext cx="8693150" cy="990600"/>
          </a:xfrm>
          <a:prstGeom prst="leftRightArrow">
            <a:avLst>
              <a:gd name="adj1" fmla="val 60833"/>
              <a:gd name="adj2" fmla="val 56676"/>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fr-FR" altLang="de-DE" sz="3600" dirty="0">
                <a:solidFill>
                  <a:schemeClr val="bg1"/>
                </a:solidFill>
                <a:effectLst>
                  <a:outerShdw blurRad="38100" dist="38100" dir="2700000" algn="tl">
                    <a:srgbClr val="000000">
                      <a:alpha val="43137"/>
                    </a:srgbClr>
                  </a:outerShdw>
                </a:effectLst>
                <a:latin typeface="Arial" panose="020B0604020202020204" pitchFamily="34" charset="0"/>
              </a:rPr>
              <a:t>70 - 1882</a:t>
            </a:r>
          </a:p>
        </p:txBody>
      </p:sp>
      <p:sp>
        <p:nvSpPr>
          <p:cNvPr id="280579" name="Text Box 3"/>
          <p:cNvSpPr txBox="1">
            <a:spLocks noChangeArrowheads="1"/>
          </p:cNvSpPr>
          <p:nvPr/>
        </p:nvSpPr>
        <p:spPr bwMode="auto">
          <a:xfrm>
            <a:off x="1638300" y="549275"/>
            <a:ext cx="586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FontTx/>
              <a:buNone/>
            </a:pPr>
            <a:r>
              <a:rPr lang="de-DE" altLang="de-DE" sz="36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Zerstreuung und Rückkehr Israels</a:t>
            </a:r>
            <a:endParaRPr lang="fr-FR" altLang="de-DE" sz="36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0580" name="Oval 4">
            <a:hlinkClick r:id="rId4" action="ppaction://hlinkpres?slideindex=1&amp;slidetitle="/>
          </p:cNvPr>
          <p:cNvSpPr>
            <a:spLocks noChangeArrowheads="1"/>
          </p:cNvSpPr>
          <p:nvPr/>
        </p:nvSpPr>
        <p:spPr bwMode="auto">
          <a:xfrm>
            <a:off x="3635375" y="1916113"/>
            <a:ext cx="1524000" cy="15240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de-DE" altLang="de-DE" sz="5400"/>
          </a:p>
        </p:txBody>
      </p:sp>
      <p:sp>
        <p:nvSpPr>
          <p:cNvPr id="280581" name="Oval 5"/>
          <p:cNvSpPr>
            <a:spLocks noChangeArrowheads="1"/>
          </p:cNvSpPr>
          <p:nvPr/>
        </p:nvSpPr>
        <p:spPr bwMode="auto">
          <a:xfrm>
            <a:off x="7235825" y="1844675"/>
            <a:ext cx="1522413" cy="15224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de-DE" altLang="de-DE" sz="1800">
              <a:solidFill>
                <a:srgbClr val="00FF00"/>
              </a:solidFill>
              <a:latin typeface="Arial" panose="020B0604020202020204" pitchFamily="34" charset="0"/>
            </a:endParaRPr>
          </a:p>
        </p:txBody>
      </p:sp>
      <p:sp>
        <p:nvSpPr>
          <p:cNvPr id="280582" name="Text Box 6">
            <a:hlinkClick r:id="rId4" action="ppaction://hlinkpres?slideindex=1&amp;slidetitle="/>
          </p:cNvPr>
          <p:cNvSpPr txBox="1">
            <a:spLocks noChangeArrowheads="1"/>
          </p:cNvSpPr>
          <p:nvPr/>
        </p:nvSpPr>
        <p:spPr bwMode="auto">
          <a:xfrm>
            <a:off x="3563938" y="1916113"/>
            <a:ext cx="17287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FontTx/>
              <a:buNone/>
            </a:pPr>
            <a:r>
              <a:rPr lang="de-DE" altLang="de-DE"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Das Evangelium für alle Nationen</a:t>
            </a:r>
          </a:p>
        </p:txBody>
      </p:sp>
      <p:sp>
        <p:nvSpPr>
          <p:cNvPr id="280583" name="Text Box 7">
            <a:hlinkClick r:id="rId5" action="ppaction://hlinkpres?slideindex=1&amp;slidetitle="/>
          </p:cNvPr>
          <p:cNvSpPr txBox="1">
            <a:spLocks noChangeArrowheads="1"/>
          </p:cNvSpPr>
          <p:nvPr/>
        </p:nvSpPr>
        <p:spPr bwMode="auto">
          <a:xfrm>
            <a:off x="7308850" y="1989138"/>
            <a:ext cx="14398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FontTx/>
              <a:buNone/>
            </a:pPr>
            <a:r>
              <a:rPr lang="de-DE" altLang="de-DE"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Das Reich des Messias (1000 J.)</a:t>
            </a:r>
          </a:p>
        </p:txBody>
      </p:sp>
      <p:sp>
        <p:nvSpPr>
          <p:cNvPr id="384008" name="AutoShape 8">
            <a:hlinkClick r:id="rId6" action="ppaction://hlinkpres?slideindex=1&amp;slidetitle="/>
          </p:cNvPr>
          <p:cNvSpPr>
            <a:spLocks noChangeArrowheads="1"/>
          </p:cNvSpPr>
          <p:nvPr/>
        </p:nvSpPr>
        <p:spPr bwMode="auto">
          <a:xfrm>
            <a:off x="2209800" y="3714750"/>
            <a:ext cx="4724400" cy="457200"/>
          </a:xfrm>
          <a:prstGeom prst="roundRect">
            <a:avLst>
              <a:gd name="adj" fmla="val 16667"/>
            </a:avLst>
          </a:prstGeom>
          <a:gradFill rotWithShape="0">
            <a:gsLst>
              <a:gs pos="0">
                <a:srgbClr val="660066"/>
              </a:gs>
              <a:gs pos="50000">
                <a:schemeClr val="bg1"/>
              </a:gs>
              <a:gs pos="100000">
                <a:srgbClr val="660066"/>
              </a:gs>
            </a:gsLst>
            <a:lin ang="5400000" scaled="1"/>
          </a:gradFill>
          <a:ln w="9525">
            <a:solidFill>
              <a:schemeClr val="tx1"/>
            </a:solidFill>
            <a:round/>
            <a:headEnd/>
            <a:tailEnd/>
          </a:ln>
          <a:effectLst/>
        </p:spPr>
        <p:txBody>
          <a:bodyPr wrap="none" anchor="ctr"/>
          <a:lstStyle/>
          <a:p>
            <a:pPr algn="ctr" eaLnBrk="1" hangingPunct="1">
              <a:defRPr/>
            </a:pPr>
            <a:endParaRPr lang="de-DE"/>
          </a:p>
        </p:txBody>
      </p:sp>
      <p:sp>
        <p:nvSpPr>
          <p:cNvPr id="280585" name="Text Box 9">
            <a:hlinkClick r:id="rId7" action="ppaction://hlinkpres?slideindex=1&amp;slidetitle="/>
          </p:cNvPr>
          <p:cNvSpPr txBox="1">
            <a:spLocks noChangeArrowheads="1"/>
          </p:cNvSpPr>
          <p:nvPr/>
        </p:nvSpPr>
        <p:spPr bwMode="auto">
          <a:xfrm>
            <a:off x="1961240" y="3668712"/>
            <a:ext cx="5021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FontTx/>
              <a:buNone/>
            </a:pPr>
            <a:r>
              <a:rPr lang="de-DE" altLang="de-DE"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Israel in der Zerstreuung</a:t>
            </a:r>
          </a:p>
        </p:txBody>
      </p:sp>
      <p:sp>
        <p:nvSpPr>
          <p:cNvPr id="280586" name="AutoShape 17"/>
          <p:cNvSpPr>
            <a:spLocks noChangeArrowheads="1"/>
          </p:cNvSpPr>
          <p:nvPr/>
        </p:nvSpPr>
        <p:spPr bwMode="auto">
          <a:xfrm>
            <a:off x="1277938" y="3644900"/>
            <a:ext cx="720725" cy="2736850"/>
          </a:xfrm>
          <a:prstGeom prst="curvedRightArrow">
            <a:avLst>
              <a:gd name="adj1" fmla="val 75947"/>
              <a:gd name="adj2" fmla="val 151894"/>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de-DE" altLang="de-DE" sz="5400"/>
          </a:p>
        </p:txBody>
      </p:sp>
      <p:sp>
        <p:nvSpPr>
          <p:cNvPr id="280587" name="Line 18"/>
          <p:cNvSpPr>
            <a:spLocks noChangeShapeType="1"/>
          </p:cNvSpPr>
          <p:nvPr/>
        </p:nvSpPr>
        <p:spPr bwMode="auto">
          <a:xfrm flipH="1">
            <a:off x="1120775" y="1557338"/>
            <a:ext cx="9525" cy="24241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80588" name="Line 19"/>
          <p:cNvSpPr>
            <a:spLocks noChangeShapeType="1"/>
          </p:cNvSpPr>
          <p:nvPr/>
        </p:nvSpPr>
        <p:spPr bwMode="auto">
          <a:xfrm>
            <a:off x="7164388" y="1341438"/>
            <a:ext cx="0" cy="230346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80589" name="AutoShape 20"/>
          <p:cNvSpPr>
            <a:spLocks noChangeArrowheads="1"/>
          </p:cNvSpPr>
          <p:nvPr/>
        </p:nvSpPr>
        <p:spPr bwMode="auto">
          <a:xfrm rot="21300862" flipV="1">
            <a:off x="6624638" y="3281363"/>
            <a:ext cx="1368425" cy="3024187"/>
          </a:xfrm>
          <a:prstGeom prst="curvedLeftArrow">
            <a:avLst>
              <a:gd name="adj1" fmla="val 44200"/>
              <a:gd name="adj2" fmla="val 88399"/>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de-DE" altLang="de-DE" sz="5400"/>
          </a:p>
        </p:txBody>
      </p:sp>
      <p:sp>
        <p:nvSpPr>
          <p:cNvPr id="21" name="Text Box 12"/>
          <p:cNvSpPr txBox="1">
            <a:spLocks noChangeArrowheads="1"/>
          </p:cNvSpPr>
          <p:nvPr/>
        </p:nvSpPr>
        <p:spPr bwMode="auto">
          <a:xfrm>
            <a:off x="5610225" y="2844800"/>
            <a:ext cx="183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2000" dirty="0">
                <a:solidFill>
                  <a:srgbClr val="00FF00"/>
                </a:solidFill>
                <a:effectLst>
                  <a:outerShdw blurRad="38100" dist="38100" dir="2700000" algn="tl">
                    <a:srgbClr val="000000">
                      <a:alpha val="43137"/>
                    </a:srgbClr>
                  </a:outerShdw>
                </a:effectLst>
              </a:rPr>
              <a:t>„die Endzeit“</a:t>
            </a:r>
          </a:p>
        </p:txBody>
      </p:sp>
      <p:sp>
        <p:nvSpPr>
          <p:cNvPr id="22" name="Text Box 14"/>
          <p:cNvSpPr txBox="1">
            <a:spLocks noChangeArrowheads="1"/>
          </p:cNvSpPr>
          <p:nvPr/>
        </p:nvSpPr>
        <p:spPr bwMode="auto">
          <a:xfrm>
            <a:off x="6056313" y="5010150"/>
            <a:ext cx="1385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2000" dirty="0">
                <a:solidFill>
                  <a:srgbClr val="00FF00"/>
                </a:solidFill>
                <a:effectLst>
                  <a:outerShdw blurRad="38100" dist="38100" dir="2700000" algn="tl">
                    <a:srgbClr val="000000">
                      <a:alpha val="43137"/>
                    </a:srgbClr>
                  </a:outerShdw>
                </a:effectLst>
              </a:rPr>
              <a:t>seit 1882</a:t>
            </a:r>
          </a:p>
        </p:txBody>
      </p:sp>
    </p:spTree>
    <p:extLst>
      <p:ext uri="{BB962C8B-B14F-4D97-AF65-F5344CB8AC3E}">
        <p14:creationId xmlns:p14="http://schemas.microsoft.com/office/powerpoint/2010/main" val="146533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0" fill="hold"/>
                                        <p:tgtEl>
                                          <p:spTgt spid="21"/>
                                        </p:tgtEl>
                                        <p:attrNameLst>
                                          <p:attrName>ppt_x</p:attrName>
                                        </p:attrNameLst>
                                      </p:cBhvr>
                                      <p:tavLst>
                                        <p:tav tm="0">
                                          <p:val>
                                            <p:strVal val="#ppt_x"/>
                                          </p:val>
                                        </p:tav>
                                        <p:tav tm="100000">
                                          <p:val>
                                            <p:strVal val="#ppt_x"/>
                                          </p:val>
                                        </p:tav>
                                      </p:tavLst>
                                    </p:anim>
                                    <p:anim calcmode="lin" valueType="num">
                                      <p:cBhvr additive="base">
                                        <p:cTn id="8"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0" fill="hold"/>
                                        <p:tgtEl>
                                          <p:spTgt spid="22"/>
                                        </p:tgtEl>
                                        <p:attrNameLst>
                                          <p:attrName>ppt_x</p:attrName>
                                        </p:attrNameLst>
                                      </p:cBhvr>
                                      <p:tavLst>
                                        <p:tav tm="0">
                                          <p:val>
                                            <p:strVal val="#ppt_x"/>
                                          </p:val>
                                        </p:tav>
                                        <p:tav tm="100000">
                                          <p:val>
                                            <p:strVal val="#ppt_x"/>
                                          </p:val>
                                        </p:tav>
                                      </p:tavLst>
                                    </p:anim>
                                    <p:anim calcmode="lin" valueType="num">
                                      <p:cBhvr additive="base">
                                        <p:cTn id="14"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algn="ctr"/>
            <a:r>
              <a:rPr lang="de-CH" sz="4000" dirty="0" smtClean="0">
                <a:solidFill>
                  <a:srgbClr val="FFC000"/>
                </a:solidFill>
                <a:latin typeface="Arial" charset="0"/>
                <a:cs typeface="Arial" charset="0"/>
              </a:rPr>
              <a:t>Lasst euch versöhnen mit Gott!</a:t>
            </a:r>
            <a:br>
              <a:rPr lang="de-CH" sz="4000" dirty="0" smtClean="0">
                <a:solidFill>
                  <a:srgbClr val="FFC000"/>
                </a:solidFill>
                <a:latin typeface="Arial" charset="0"/>
                <a:cs typeface="Arial" charset="0"/>
              </a:rPr>
            </a:br>
            <a:r>
              <a:rPr lang="de-CH" sz="4000" dirty="0" smtClean="0">
                <a:solidFill>
                  <a:srgbClr val="FFC000"/>
                </a:solidFill>
                <a:latin typeface="Arial" charset="0"/>
                <a:cs typeface="Arial" charset="0"/>
              </a:rPr>
              <a:t>(2Kor 5,20)</a:t>
            </a:r>
          </a:p>
        </p:txBody>
      </p:sp>
      <p:pic>
        <p:nvPicPr>
          <p:cNvPr id="73731" name="Picture 6" descr="Image:Three crosses.jpg">
            <a:hlinkClick r:id="rId2"/>
          </p:cNvPr>
          <p:cNvPicPr>
            <a:picLocks noGrp="1" noChangeAspect="1" noChangeArrowheads="1"/>
          </p:cNvPicPr>
          <p:nvPr>
            <p:ph idx="1"/>
          </p:nvPr>
        </p:nvPicPr>
        <p:blipFill>
          <a:blip r:embed="rId3" cstate="print"/>
          <a:srcRect/>
          <a:stretch>
            <a:fillRect/>
          </a:stretch>
        </p:blipFill>
        <p:spPr>
          <a:xfrm>
            <a:off x="3059113" y="2276475"/>
            <a:ext cx="3086100" cy="4114800"/>
          </a:xfrm>
        </p:spPr>
      </p:pic>
      <p:sp>
        <p:nvSpPr>
          <p:cNvPr id="73732" name="Text Box 8"/>
          <p:cNvSpPr txBox="1">
            <a:spLocks noChangeArrowheads="1"/>
          </p:cNvSpPr>
          <p:nvPr/>
        </p:nvSpPr>
        <p:spPr bwMode="auto">
          <a:xfrm>
            <a:off x="5795963" y="6453188"/>
            <a:ext cx="300082" cy="215444"/>
          </a:xfrm>
          <a:prstGeom prst="rect">
            <a:avLst/>
          </a:prstGeom>
          <a:noFill/>
          <a:ln w="9525" algn="ctr">
            <a:noFill/>
            <a:miter lim="800000"/>
            <a:headEnd/>
            <a:tailEnd/>
          </a:ln>
        </p:spPr>
        <p:txBody>
          <a:bodyPr wrap="none">
            <a:spAutoFit/>
          </a:bodyPr>
          <a:lstStyle/>
          <a:p>
            <a:r>
              <a:rPr lang="de-CH" sz="800" b="0" dirty="0"/>
              <a:t>FB</a:t>
            </a:r>
            <a:endParaRPr lang="de-DE" sz="800" b="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de-DE" sz="4000" dirty="0" smtClean="0">
                <a:solidFill>
                  <a:srgbClr val="FFC000"/>
                </a:solidFill>
                <a:latin typeface="Arial" charset="0"/>
              </a:rPr>
              <a:t>Jesus starb für mich am Kreuz!</a:t>
            </a:r>
          </a:p>
        </p:txBody>
      </p:sp>
      <p:sp>
        <p:nvSpPr>
          <p:cNvPr id="74755" name="Rectangle 3"/>
          <p:cNvSpPr>
            <a:spLocks noGrp="1" noChangeArrowheads="1"/>
          </p:cNvSpPr>
          <p:nvPr>
            <p:ph type="body" sz="half" idx="1"/>
          </p:nvPr>
        </p:nvSpPr>
        <p:spPr>
          <a:xfrm>
            <a:off x="250825" y="1981200"/>
            <a:ext cx="4244975" cy="4114800"/>
          </a:xfrm>
        </p:spPr>
        <p:txBody>
          <a:bodyPr>
            <a:normAutofit lnSpcReduction="10000"/>
          </a:bodyPr>
          <a:lstStyle/>
          <a:p>
            <a:pPr>
              <a:buFontTx/>
              <a:buNone/>
            </a:pPr>
            <a:r>
              <a:rPr lang="de-DE" sz="2800" dirty="0" smtClean="0">
                <a:solidFill>
                  <a:srgbClr val="FFFF00"/>
                </a:solidFill>
              </a:rPr>
              <a:t>   </a:t>
            </a:r>
            <a:r>
              <a:rPr lang="de-DE" dirty="0" smtClean="0">
                <a:solidFill>
                  <a:srgbClr val="FFFF00"/>
                </a:solidFill>
                <a:effectLst>
                  <a:outerShdw blurRad="38100" dist="38100" dir="2700000" algn="tl">
                    <a:srgbClr val="000000">
                      <a:alpha val="43137"/>
                    </a:srgbClr>
                  </a:outerShdw>
                </a:effectLst>
                <a:latin typeface="Arial" charset="0"/>
              </a:rPr>
              <a:t>Wenn wir unsere Sünden bekennen, so ist er treu und gerecht, dass er uns die Sünden vergibt und uns reinigt von aller </a:t>
            </a:r>
            <a:r>
              <a:rPr lang="de-DE" dirty="0" err="1" smtClean="0">
                <a:solidFill>
                  <a:srgbClr val="FFFF00"/>
                </a:solidFill>
                <a:effectLst>
                  <a:outerShdw blurRad="38100" dist="38100" dir="2700000" algn="tl">
                    <a:srgbClr val="000000">
                      <a:alpha val="43137"/>
                    </a:srgbClr>
                  </a:outerShdw>
                </a:effectLst>
                <a:latin typeface="Arial" charset="0"/>
              </a:rPr>
              <a:t>Ungerech-tigkeit</a:t>
            </a:r>
            <a:r>
              <a:rPr lang="de-DE" dirty="0" smtClean="0">
                <a:solidFill>
                  <a:srgbClr val="FFFF00"/>
                </a:solidFill>
                <a:effectLst>
                  <a:outerShdw blurRad="38100" dist="38100" dir="2700000" algn="tl">
                    <a:srgbClr val="000000">
                      <a:alpha val="43137"/>
                    </a:srgbClr>
                  </a:outerShdw>
                </a:effectLst>
                <a:latin typeface="Arial" charset="0"/>
              </a:rPr>
              <a:t>. </a:t>
            </a:r>
          </a:p>
          <a:p>
            <a:pPr>
              <a:buFontTx/>
              <a:buNone/>
            </a:pPr>
            <a:r>
              <a:rPr lang="de-DE" dirty="0" smtClean="0">
                <a:solidFill>
                  <a:srgbClr val="FFFF00"/>
                </a:solidFill>
                <a:effectLst>
                  <a:outerShdw blurRad="38100" dist="38100" dir="2700000" algn="tl">
                    <a:srgbClr val="000000">
                      <a:alpha val="43137"/>
                    </a:srgbClr>
                  </a:outerShdw>
                </a:effectLst>
                <a:latin typeface="Arial" charset="0"/>
              </a:rPr>
              <a:t>	(1Joh 1,9)</a:t>
            </a:r>
          </a:p>
        </p:txBody>
      </p:sp>
      <p:pic>
        <p:nvPicPr>
          <p:cNvPr id="74756" name="Picture 7" descr="Image:Three crosses.jpg">
            <a:hlinkClick r:id="rId2"/>
          </p:cNvPr>
          <p:cNvPicPr>
            <a:picLocks noGrp="1" noChangeAspect="1" noChangeArrowheads="1"/>
          </p:cNvPicPr>
          <p:nvPr>
            <p:ph sz="half" idx="2"/>
          </p:nvPr>
        </p:nvPicPr>
        <p:blipFill>
          <a:blip r:embed="rId3" cstate="print"/>
          <a:srcRect/>
          <a:stretch>
            <a:fillRect/>
          </a:stretch>
        </p:blipFill>
        <p:spPr>
          <a:xfrm>
            <a:off x="5068888" y="2060575"/>
            <a:ext cx="3027362" cy="4035425"/>
          </a:xfrm>
        </p:spPr>
      </p:pic>
      <p:sp>
        <p:nvSpPr>
          <p:cNvPr id="74757" name="Text Box 9"/>
          <p:cNvSpPr txBox="1">
            <a:spLocks noChangeArrowheads="1"/>
          </p:cNvSpPr>
          <p:nvPr/>
        </p:nvSpPr>
        <p:spPr bwMode="auto">
          <a:xfrm>
            <a:off x="7740650" y="6165850"/>
            <a:ext cx="300082" cy="215444"/>
          </a:xfrm>
          <a:prstGeom prst="rect">
            <a:avLst/>
          </a:prstGeom>
          <a:noFill/>
          <a:ln w="9525" algn="ctr">
            <a:noFill/>
            <a:miter lim="800000"/>
            <a:headEnd/>
            <a:tailEnd/>
          </a:ln>
        </p:spPr>
        <p:txBody>
          <a:bodyPr wrap="none">
            <a:spAutoFit/>
          </a:bodyPr>
          <a:lstStyle/>
          <a:p>
            <a:r>
              <a:rPr lang="de-CH" sz="800" b="0" dirty="0"/>
              <a:t>FB</a:t>
            </a:r>
            <a:endParaRPr lang="de-DE" sz="800" b="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p:txBody>
          <a:bodyPr/>
          <a:lstStyle/>
          <a:p>
            <a:pPr>
              <a:defRPr/>
            </a:pPr>
            <a:r>
              <a:rPr lang="de-CH"/>
              <a:t>GNU FDL</a:t>
            </a:r>
            <a:endParaRPr lang="de-DE"/>
          </a:p>
        </p:txBody>
      </p:sp>
      <p:sp>
        <p:nvSpPr>
          <p:cNvPr id="93187" name="Rectangle 3"/>
          <p:cNvSpPr>
            <a:spLocks noGrp="1" noChangeArrowheads="1"/>
          </p:cNvSpPr>
          <p:nvPr>
            <p:ph type="body" idx="1"/>
          </p:nvPr>
        </p:nvSpPr>
        <p:spPr>
          <a:xfrm>
            <a:off x="457200" y="1600200"/>
            <a:ext cx="8686800" cy="4525963"/>
          </a:xfrm>
        </p:spPr>
        <p:txBody>
          <a:bodyPr/>
          <a:lstStyle/>
          <a:p>
            <a:r>
              <a:rPr lang="de-DE" dirty="0" smtClean="0">
                <a:effectLst>
                  <a:outerShdw blurRad="38100" dist="38100" dir="2700000" algn="tl">
                    <a:srgbClr val="000000">
                      <a:alpha val="43137"/>
                    </a:srgbClr>
                  </a:outerShdw>
                </a:effectLst>
              </a:rPr>
              <a:t>Genaue Information zur Lizenz GNU FDL:</a:t>
            </a:r>
          </a:p>
          <a:p>
            <a:r>
              <a:rPr lang="de-DE" dirty="0" smtClean="0">
                <a:effectLst>
                  <a:outerShdw blurRad="38100" dist="38100" dir="2700000" algn="tl">
                    <a:srgbClr val="000000">
                      <a:alpha val="43137"/>
                    </a:srgbClr>
                  </a:outerShdw>
                </a:effectLst>
                <a:hlinkClick r:id="rId2"/>
              </a:rPr>
              <a:t>http://en.wikipedia.org/wiki/Wikipedia:Text </a:t>
            </a:r>
            <a:r>
              <a:rPr lang="de-DE" dirty="0" err="1" smtClean="0">
                <a:effectLst>
                  <a:outerShdw blurRad="38100" dist="38100" dir="2700000" algn="tl">
                    <a:srgbClr val="000000">
                      <a:alpha val="43137"/>
                    </a:srgbClr>
                  </a:outerShdw>
                </a:effectLst>
                <a:hlinkClick r:id="rId2"/>
              </a:rPr>
              <a:t>of_the_GNU_Free_Documentation_License</a:t>
            </a:r>
            <a:endParaRPr lang="de-DE"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p:txBody>
          <a:bodyPr/>
          <a:lstStyle/>
          <a:p>
            <a:pPr>
              <a:defRPr/>
            </a:pPr>
            <a:r>
              <a:rPr lang="de-CH"/>
              <a:t>CCA </a:t>
            </a:r>
            <a:endParaRPr lang="de-DE"/>
          </a:p>
        </p:txBody>
      </p:sp>
      <p:sp>
        <p:nvSpPr>
          <p:cNvPr id="94211" name="Rectangle 3"/>
          <p:cNvSpPr>
            <a:spLocks noGrp="1" noChangeArrowheads="1"/>
          </p:cNvSpPr>
          <p:nvPr>
            <p:ph type="body" idx="1"/>
          </p:nvPr>
        </p:nvSpPr>
        <p:spPr>
          <a:xfrm>
            <a:off x="179388" y="1600200"/>
            <a:ext cx="8964612" cy="4525963"/>
          </a:xfrm>
        </p:spPr>
        <p:txBody>
          <a:bodyPr>
            <a:normAutofit/>
          </a:bodyPr>
          <a:lstStyle/>
          <a:p>
            <a:r>
              <a:rPr lang="de-CH" sz="2800" dirty="0" smtClean="0">
                <a:effectLst>
                  <a:outerShdw blurRad="38100" dist="38100" dir="2700000" algn="tl">
                    <a:srgbClr val="000000">
                      <a:alpha val="43137"/>
                    </a:srgbClr>
                  </a:outerShdw>
                </a:effectLst>
              </a:rPr>
              <a:t>Genaue Information zur Lizenz Creative </a:t>
            </a:r>
            <a:r>
              <a:rPr lang="de-CH" sz="2800" dirty="0" err="1" smtClean="0">
                <a:effectLst>
                  <a:outerShdw blurRad="38100" dist="38100" dir="2700000" algn="tl">
                    <a:srgbClr val="000000">
                      <a:alpha val="43137"/>
                    </a:srgbClr>
                  </a:outerShdw>
                </a:effectLst>
              </a:rPr>
              <a:t>Commons</a:t>
            </a:r>
            <a:r>
              <a:rPr lang="de-CH" sz="2800" dirty="0" smtClean="0">
                <a:effectLst>
                  <a:outerShdw blurRad="38100" dist="38100" dir="2700000" algn="tl">
                    <a:srgbClr val="000000">
                      <a:alpha val="43137"/>
                    </a:srgbClr>
                  </a:outerShdw>
                </a:effectLst>
              </a:rPr>
              <a:t>:</a:t>
            </a:r>
          </a:p>
          <a:p>
            <a:r>
              <a:rPr lang="de-DE" sz="2800" dirty="0" smtClean="0">
                <a:solidFill>
                  <a:schemeClr val="hlink"/>
                </a:solidFill>
                <a:effectLst>
                  <a:outerShdw blurRad="38100" dist="38100" dir="2700000" algn="tl">
                    <a:srgbClr val="000000">
                      <a:alpha val="43137"/>
                    </a:srgbClr>
                  </a:outerShdw>
                </a:effectLst>
                <a:hlinkClick r:id="rId2"/>
              </a:rPr>
              <a:t>http://en.wikipedia.org/wiki/Creative_Commons</a:t>
            </a:r>
            <a:endParaRPr lang="de-DE" sz="2800" dirty="0" smtClean="0">
              <a:solidFill>
                <a:schemeClr val="hlink"/>
              </a:solidFill>
              <a:effectLst>
                <a:outerShdw blurRad="38100" dist="38100" dir="2700000" algn="tl">
                  <a:srgbClr val="000000">
                    <a:alpha val="43137"/>
                  </a:srgbClr>
                </a:outerShdw>
              </a:effectLst>
            </a:endParaRPr>
          </a:p>
          <a:p>
            <a:endParaRPr lang="de-DE" sz="2800" dirty="0" smtClean="0">
              <a:solidFill>
                <a:schemeClr val="hlink"/>
              </a:solidFill>
              <a:effectLst>
                <a:outerShdw blurRad="38100" dist="38100" dir="2700000" algn="tl">
                  <a:srgbClr val="000000">
                    <a:alpha val="43137"/>
                  </a:srgbClr>
                </a:outerShdw>
              </a:effectLst>
            </a:endParaRPr>
          </a:p>
          <a:p>
            <a:r>
              <a:rPr lang="de-DE" sz="2800" dirty="0" smtClean="0">
                <a:effectLst>
                  <a:outerShdw blurRad="38100" dist="38100" dir="2700000" algn="tl">
                    <a:srgbClr val="000000">
                      <a:alpha val="43137"/>
                    </a:srgbClr>
                  </a:outerShdw>
                </a:effectLst>
              </a:rPr>
              <a:t>FB = Freies Bild</a:t>
            </a:r>
          </a:p>
          <a:p>
            <a:r>
              <a:rPr lang="de-DE" sz="2800" dirty="0" smtClean="0">
                <a:effectLst>
                  <a:outerShdw blurRad="38100" dist="38100" dir="2700000" algn="tl">
                    <a:srgbClr val="000000">
                      <a:alpha val="43137"/>
                    </a:srgbClr>
                  </a:outerShdw>
                </a:effectLst>
              </a:rPr>
              <a:t>RL = Roger Liebi</a:t>
            </a:r>
          </a:p>
          <a:p>
            <a:r>
              <a:rPr lang="de-DE" sz="2800" dirty="0" smtClean="0">
                <a:effectLst>
                  <a:outerShdw blurRad="38100" dist="38100" dir="2700000" algn="tl">
                    <a:srgbClr val="000000">
                      <a:alpha val="43137"/>
                    </a:srgbClr>
                  </a:outerShdw>
                </a:effectLst>
              </a:rPr>
              <a:t>USA = freies Bild der USA</a:t>
            </a:r>
          </a:p>
          <a:p>
            <a:r>
              <a:rPr lang="de-DE" sz="2800" dirty="0" smtClean="0">
                <a:effectLst>
                  <a:outerShdw blurRad="38100" dist="38100" dir="2700000" algn="tl">
                    <a:srgbClr val="000000">
                      <a:alpha val="43137"/>
                    </a:srgbClr>
                  </a:outerShdw>
                </a:effectLst>
              </a:rPr>
              <a:t>Bibelzitate: Elberfelder 1905 (leicht revidiert durch RL)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1" name="Rectangle 41"/>
          <p:cNvSpPr>
            <a:spLocks noChangeArrowheads="1"/>
          </p:cNvSpPr>
          <p:nvPr/>
        </p:nvSpPr>
        <p:spPr bwMode="auto">
          <a:xfrm>
            <a:off x="1258888" y="2636838"/>
            <a:ext cx="71437" cy="2519362"/>
          </a:xfrm>
          <a:prstGeom prst="rect">
            <a:avLst/>
          </a:prstGeom>
          <a:solidFill>
            <a:srgbClr val="FF3300"/>
          </a:solidFill>
          <a:ln w="9525">
            <a:noFill/>
            <a:miter lim="800000"/>
            <a:headEnd/>
            <a:tailEnd/>
          </a:ln>
        </p:spPr>
        <p:txBody>
          <a:bodyPr wrap="none" anchor="ctr"/>
          <a:lstStyle/>
          <a:p>
            <a:endParaRPr lang="de-DE"/>
          </a:p>
        </p:txBody>
      </p:sp>
      <p:sp>
        <p:nvSpPr>
          <p:cNvPr id="39939" name="Rectangle 2"/>
          <p:cNvSpPr>
            <a:spLocks noChangeArrowheads="1"/>
          </p:cNvSpPr>
          <p:nvPr/>
        </p:nvSpPr>
        <p:spPr bwMode="auto">
          <a:xfrm>
            <a:off x="180975" y="253207"/>
            <a:ext cx="8963025" cy="1143000"/>
          </a:xfrm>
          <a:prstGeom prst="rect">
            <a:avLst/>
          </a:prstGeom>
          <a:noFill/>
          <a:ln w="9525">
            <a:noFill/>
            <a:miter lim="800000"/>
            <a:headEnd/>
            <a:tailEnd/>
          </a:ln>
        </p:spPr>
        <p:txBody>
          <a:bodyPr anchor="ctr"/>
          <a:lstStyle/>
          <a:p>
            <a:pPr algn="ctr"/>
            <a:r>
              <a:rPr lang="de-DE" sz="3600" dirty="0">
                <a:solidFill>
                  <a:srgbClr val="FFC000"/>
                </a:solidFill>
                <a:effectLst>
                  <a:outerShdw blurRad="38100" dist="38100" dir="2700000" algn="tl">
                    <a:srgbClr val="000000">
                      <a:alpha val="43137"/>
                    </a:srgbClr>
                  </a:outerShdw>
                </a:effectLst>
              </a:rPr>
              <a:t>Prophetischer </a:t>
            </a:r>
            <a:r>
              <a:rPr lang="de-DE" sz="3600" dirty="0" smtClean="0">
                <a:solidFill>
                  <a:srgbClr val="FFC000"/>
                </a:solidFill>
                <a:effectLst>
                  <a:outerShdw blurRad="38100" dist="38100" dir="2700000" algn="tl">
                    <a:srgbClr val="000000">
                      <a:alpha val="43137"/>
                    </a:srgbClr>
                  </a:outerShdw>
                </a:effectLst>
              </a:rPr>
              <a:t>Plan der letzten 7 Jahre</a:t>
            </a:r>
            <a:endParaRPr lang="de-DE" sz="3600" dirty="0">
              <a:solidFill>
                <a:srgbClr val="FFC000"/>
              </a:solidFill>
              <a:effectLst>
                <a:outerShdw blurRad="38100" dist="38100" dir="2700000" algn="tl">
                  <a:srgbClr val="000000">
                    <a:alpha val="43137"/>
                  </a:srgbClr>
                </a:outerShdw>
              </a:effectLst>
            </a:endParaRPr>
          </a:p>
        </p:txBody>
      </p:sp>
      <p:sp>
        <p:nvSpPr>
          <p:cNvPr id="39940" name="AutoShape 3"/>
          <p:cNvSpPr>
            <a:spLocks noChangeArrowheads="1"/>
          </p:cNvSpPr>
          <p:nvPr/>
        </p:nvSpPr>
        <p:spPr bwMode="auto">
          <a:xfrm>
            <a:off x="0" y="4987925"/>
            <a:ext cx="9144000" cy="990600"/>
          </a:xfrm>
          <a:prstGeom prst="leftRightArrow">
            <a:avLst>
              <a:gd name="adj1" fmla="val 60833"/>
              <a:gd name="adj2" fmla="val 57628"/>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endParaRPr lang="de-DE"/>
          </a:p>
        </p:txBody>
      </p:sp>
      <p:sp>
        <p:nvSpPr>
          <p:cNvPr id="184324" name="Oval 4"/>
          <p:cNvSpPr>
            <a:spLocks noChangeArrowheads="1"/>
          </p:cNvSpPr>
          <p:nvPr/>
        </p:nvSpPr>
        <p:spPr bwMode="auto">
          <a:xfrm>
            <a:off x="4644009" y="3500438"/>
            <a:ext cx="3217292" cy="1676400"/>
          </a:xfrm>
          <a:prstGeom prst="ellipse">
            <a:avLst/>
          </a:prstGeom>
          <a:gradFill rotWithShape="0">
            <a:gsLst>
              <a:gs pos="0">
                <a:srgbClr val="FFFF00"/>
              </a:gs>
              <a:gs pos="100000">
                <a:srgbClr val="FF3300"/>
              </a:gs>
            </a:gsLst>
            <a:lin ang="0" scaled="1"/>
          </a:gradFill>
          <a:ln w="9525">
            <a:solidFill>
              <a:schemeClr val="tx1"/>
            </a:solidFill>
            <a:round/>
            <a:headEnd/>
            <a:tailEnd/>
          </a:ln>
        </p:spPr>
        <p:txBody>
          <a:bodyPr wrap="none" anchor="ctr"/>
          <a:lstStyle/>
          <a:p>
            <a:pPr algn="ctr"/>
            <a:r>
              <a:rPr lang="fr-FR" sz="2000" b="1" dirty="0">
                <a:solidFill>
                  <a:srgbClr val="00FF00"/>
                </a:solidFill>
                <a:effectLst>
                  <a:outerShdw blurRad="38100" dist="38100" dir="2700000" algn="tl">
                    <a:srgbClr val="000000">
                      <a:alpha val="43137"/>
                    </a:srgbClr>
                  </a:outerShdw>
                </a:effectLst>
                <a:latin typeface="Arial" charset="0"/>
              </a:rPr>
              <a:t>Die grosse </a:t>
            </a:r>
            <a:r>
              <a:rPr lang="fr-FR" sz="2000" b="1" dirty="0" err="1">
                <a:solidFill>
                  <a:srgbClr val="00FF00"/>
                </a:solidFill>
                <a:effectLst>
                  <a:outerShdw blurRad="38100" dist="38100" dir="2700000" algn="tl">
                    <a:srgbClr val="000000">
                      <a:alpha val="43137"/>
                    </a:srgbClr>
                  </a:outerShdw>
                </a:effectLst>
                <a:latin typeface="Arial" charset="0"/>
              </a:rPr>
              <a:t>Drangsal</a:t>
            </a:r>
            <a:endParaRPr lang="fr-FR" sz="2000" b="1" dirty="0">
              <a:solidFill>
                <a:srgbClr val="00FF00"/>
              </a:solidFill>
              <a:effectLst>
                <a:outerShdw blurRad="38100" dist="38100" dir="2700000" algn="tl">
                  <a:srgbClr val="000000">
                    <a:alpha val="43137"/>
                  </a:srgbClr>
                </a:outerShdw>
              </a:effectLst>
              <a:latin typeface="Arial" charset="0"/>
            </a:endParaRPr>
          </a:p>
        </p:txBody>
      </p:sp>
      <p:sp>
        <p:nvSpPr>
          <p:cNvPr id="184325" name="Rectangle 5"/>
          <p:cNvSpPr>
            <a:spLocks noChangeArrowheads="1"/>
          </p:cNvSpPr>
          <p:nvPr/>
        </p:nvSpPr>
        <p:spPr bwMode="auto">
          <a:xfrm>
            <a:off x="4500563" y="2636838"/>
            <a:ext cx="71437" cy="2519362"/>
          </a:xfrm>
          <a:prstGeom prst="rect">
            <a:avLst/>
          </a:prstGeom>
          <a:solidFill>
            <a:srgbClr val="FF3300"/>
          </a:solidFill>
          <a:ln w="9525">
            <a:noFill/>
            <a:miter lim="800000"/>
            <a:headEnd/>
            <a:tailEnd/>
          </a:ln>
        </p:spPr>
        <p:txBody>
          <a:bodyPr wrap="none" anchor="ctr"/>
          <a:lstStyle/>
          <a:p>
            <a:endParaRPr lang="de-DE"/>
          </a:p>
        </p:txBody>
      </p:sp>
      <p:sp>
        <p:nvSpPr>
          <p:cNvPr id="184326" name="AutoShape 6"/>
          <p:cNvSpPr>
            <a:spLocks noChangeArrowheads="1"/>
          </p:cNvSpPr>
          <p:nvPr/>
        </p:nvSpPr>
        <p:spPr bwMode="auto">
          <a:xfrm>
            <a:off x="468313" y="2205038"/>
            <a:ext cx="533400" cy="2971800"/>
          </a:xfrm>
          <a:prstGeom prst="upArrow">
            <a:avLst>
              <a:gd name="adj1" fmla="val 50000"/>
              <a:gd name="adj2" fmla="val 139286"/>
            </a:avLst>
          </a:prstGeom>
          <a:solidFill>
            <a:srgbClr val="FFFF00"/>
          </a:solidFill>
          <a:ln w="9525">
            <a:noFill/>
            <a:miter lim="800000"/>
            <a:headEnd/>
            <a:tailEnd/>
          </a:ln>
        </p:spPr>
        <p:txBody>
          <a:bodyPr wrap="none" anchor="ctr"/>
          <a:lstStyle/>
          <a:p>
            <a:endParaRPr lang="de-DE"/>
          </a:p>
        </p:txBody>
      </p:sp>
      <p:sp>
        <p:nvSpPr>
          <p:cNvPr id="184327" name="Text Box 7"/>
          <p:cNvSpPr txBox="1">
            <a:spLocks noChangeArrowheads="1"/>
          </p:cNvSpPr>
          <p:nvPr/>
        </p:nvSpPr>
        <p:spPr bwMode="auto">
          <a:xfrm rot="-5400000">
            <a:off x="-638174" y="3814762"/>
            <a:ext cx="2628900" cy="130175"/>
          </a:xfrm>
          <a:prstGeom prst="rect">
            <a:avLst/>
          </a:prstGeom>
          <a:noFill/>
          <a:ln w="9525">
            <a:noFill/>
            <a:miter lim="800000"/>
            <a:headEnd/>
            <a:tailEnd/>
          </a:ln>
          <a:effectLst/>
        </p:spPr>
        <p:txBody>
          <a:bodyPr vert="eaVert">
            <a:spAutoFit/>
          </a:bodyPr>
          <a:lstStyle/>
          <a:p>
            <a:pPr algn="ctr">
              <a:spcBef>
                <a:spcPct val="50000"/>
              </a:spcBef>
              <a:defRPr/>
            </a:pPr>
            <a:r>
              <a:rPr lang="de-DE" sz="1600" b="1">
                <a:solidFill>
                  <a:schemeClr val="bg2"/>
                </a:solidFill>
                <a:effectLst>
                  <a:outerShdw blurRad="38100" dist="38100" dir="2700000" algn="tl">
                    <a:srgbClr val="000000"/>
                  </a:outerShdw>
                </a:effectLst>
                <a:latin typeface="Arial" charset="0"/>
              </a:rPr>
              <a:t>Entrückung</a:t>
            </a:r>
            <a:endParaRPr lang="de-DE" sz="1600" b="1">
              <a:solidFill>
                <a:srgbClr val="000066"/>
              </a:solidFill>
              <a:latin typeface="Arial" charset="0"/>
            </a:endParaRPr>
          </a:p>
        </p:txBody>
      </p:sp>
      <p:sp>
        <p:nvSpPr>
          <p:cNvPr id="184328" name="Rectangle 8"/>
          <p:cNvSpPr>
            <a:spLocks noChangeArrowheads="1"/>
          </p:cNvSpPr>
          <p:nvPr/>
        </p:nvSpPr>
        <p:spPr bwMode="auto">
          <a:xfrm>
            <a:off x="9001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29" name="AutoShape 9"/>
          <p:cNvSpPr>
            <a:spLocks noChangeArrowheads="1"/>
          </p:cNvSpPr>
          <p:nvPr/>
        </p:nvSpPr>
        <p:spPr bwMode="auto">
          <a:xfrm>
            <a:off x="3492500" y="3284538"/>
            <a:ext cx="935484" cy="1828800"/>
          </a:xfrm>
          <a:prstGeom prst="rightArrow">
            <a:avLst>
              <a:gd name="adj1" fmla="val 72731"/>
              <a:gd name="adj2" fmla="val 55000"/>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30" name="Rectangle 10"/>
          <p:cNvSpPr>
            <a:spLocks noChangeArrowheads="1"/>
          </p:cNvSpPr>
          <p:nvPr/>
        </p:nvSpPr>
        <p:spPr bwMode="auto">
          <a:xfrm>
            <a:off x="2916238"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31" name="Rectangle 11"/>
          <p:cNvSpPr>
            <a:spLocks noChangeArrowheads="1"/>
          </p:cNvSpPr>
          <p:nvPr/>
        </p:nvSpPr>
        <p:spPr bwMode="auto">
          <a:xfrm>
            <a:off x="3203575"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32" name="Rectangle 12"/>
          <p:cNvSpPr>
            <a:spLocks noChangeArrowheads="1"/>
          </p:cNvSpPr>
          <p:nvPr/>
        </p:nvSpPr>
        <p:spPr bwMode="auto">
          <a:xfrm>
            <a:off x="30591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33" name="Rectangle 13"/>
          <p:cNvSpPr>
            <a:spLocks noChangeArrowheads="1"/>
          </p:cNvSpPr>
          <p:nvPr/>
        </p:nvSpPr>
        <p:spPr bwMode="auto">
          <a:xfrm>
            <a:off x="3348038"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grpSp>
        <p:nvGrpSpPr>
          <p:cNvPr id="2" name="Group 14"/>
          <p:cNvGrpSpPr>
            <a:grpSpLocks/>
          </p:cNvGrpSpPr>
          <p:nvPr/>
        </p:nvGrpSpPr>
        <p:grpSpPr bwMode="auto">
          <a:xfrm>
            <a:off x="6804025" y="1773238"/>
            <a:ext cx="2209800" cy="3887787"/>
            <a:chOff x="3768" y="1094"/>
            <a:chExt cx="1392" cy="2449"/>
          </a:xfrm>
        </p:grpSpPr>
        <p:sp>
          <p:nvSpPr>
            <p:cNvPr id="39971" name="AutoShape 15"/>
            <p:cNvSpPr>
              <a:spLocks noChangeArrowheads="1"/>
            </p:cNvSpPr>
            <p:nvPr/>
          </p:nvSpPr>
          <p:spPr bwMode="auto">
            <a:xfrm>
              <a:off x="4236" y="2820"/>
              <a:ext cx="480" cy="432"/>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de-DE"/>
            </a:p>
          </p:txBody>
        </p:sp>
        <p:sp>
          <p:nvSpPr>
            <p:cNvPr id="39972" name="AutoShape 16"/>
            <p:cNvSpPr>
              <a:spLocks noChangeArrowheads="1"/>
            </p:cNvSpPr>
            <p:nvPr/>
          </p:nvSpPr>
          <p:spPr bwMode="auto">
            <a:xfrm flipV="1">
              <a:off x="4308" y="1392"/>
              <a:ext cx="336" cy="1212"/>
            </a:xfrm>
            <a:prstGeom prst="upArrow">
              <a:avLst>
                <a:gd name="adj1" fmla="val 50000"/>
                <a:gd name="adj2" fmla="val 90179"/>
              </a:avLst>
            </a:prstGeom>
            <a:solidFill>
              <a:schemeClr val="bg1"/>
            </a:solidFill>
            <a:ln w="9525">
              <a:noFill/>
              <a:miter lim="800000"/>
              <a:headEnd/>
              <a:tailEnd/>
            </a:ln>
          </p:spPr>
          <p:txBody>
            <a:bodyPr wrap="none" anchor="ctr"/>
            <a:lstStyle/>
            <a:p>
              <a:endParaRPr lang="de-DE"/>
            </a:p>
          </p:txBody>
        </p:sp>
        <p:sp>
          <p:nvSpPr>
            <p:cNvPr id="39973" name="Rectangle 17"/>
            <p:cNvSpPr>
              <a:spLocks noChangeArrowheads="1"/>
            </p:cNvSpPr>
            <p:nvPr/>
          </p:nvSpPr>
          <p:spPr bwMode="auto">
            <a:xfrm>
              <a:off x="4452" y="1956"/>
              <a:ext cx="45" cy="1587"/>
            </a:xfrm>
            <a:prstGeom prst="rect">
              <a:avLst/>
            </a:prstGeom>
            <a:solidFill>
              <a:schemeClr val="bg1"/>
            </a:solidFill>
            <a:ln w="9525">
              <a:noFill/>
              <a:miter lim="800000"/>
              <a:headEnd/>
              <a:tailEnd/>
            </a:ln>
          </p:spPr>
          <p:txBody>
            <a:bodyPr wrap="none" anchor="ctr"/>
            <a:lstStyle/>
            <a:p>
              <a:endParaRPr lang="de-DE"/>
            </a:p>
          </p:txBody>
        </p:sp>
        <p:sp>
          <p:nvSpPr>
            <p:cNvPr id="39974" name="Text Box 18"/>
            <p:cNvSpPr txBox="1">
              <a:spLocks noChangeArrowheads="1"/>
            </p:cNvSpPr>
            <p:nvPr/>
          </p:nvSpPr>
          <p:spPr bwMode="auto">
            <a:xfrm>
              <a:off x="3768" y="1094"/>
              <a:ext cx="1392" cy="231"/>
            </a:xfrm>
            <a:prstGeom prst="rect">
              <a:avLst/>
            </a:prstGeom>
            <a:noFill/>
            <a:ln w="9525">
              <a:noFill/>
              <a:miter lim="800000"/>
              <a:headEnd/>
              <a:tailEnd/>
            </a:ln>
          </p:spPr>
          <p:txBody>
            <a:bodyPr>
              <a:spAutoFit/>
            </a:bodyPr>
            <a:lstStyle/>
            <a:p>
              <a:pPr algn="ctr">
                <a:spcBef>
                  <a:spcPct val="50000"/>
                </a:spcBef>
              </a:pPr>
              <a:r>
                <a:rPr lang="de-DE" sz="1800" b="1" dirty="0">
                  <a:effectLst>
                    <a:outerShdw blurRad="38100" dist="38100" dir="2700000" algn="tl">
                      <a:srgbClr val="000000">
                        <a:alpha val="43137"/>
                      </a:srgbClr>
                    </a:outerShdw>
                  </a:effectLst>
                  <a:latin typeface="Arial" charset="0"/>
                </a:rPr>
                <a:t>Wiederkunft</a:t>
              </a:r>
              <a:r>
                <a:rPr lang="de-DE" sz="1800" b="1" dirty="0">
                  <a:latin typeface="Arial" charset="0"/>
                </a:rPr>
                <a:t> </a:t>
              </a:r>
              <a:endParaRPr lang="de-DE" sz="2000" b="1" dirty="0"/>
            </a:p>
          </p:txBody>
        </p:sp>
      </p:grpSp>
      <p:sp>
        <p:nvSpPr>
          <p:cNvPr id="184340" name="Text Box 20"/>
          <p:cNvSpPr txBox="1">
            <a:spLocks noChangeArrowheads="1"/>
          </p:cNvSpPr>
          <p:nvPr/>
        </p:nvSpPr>
        <p:spPr bwMode="auto">
          <a:xfrm>
            <a:off x="6011863" y="2997200"/>
            <a:ext cx="954107" cy="430887"/>
          </a:xfrm>
          <a:prstGeom prst="rect">
            <a:avLst/>
          </a:prstGeom>
          <a:noFill/>
          <a:ln w="9525">
            <a:noFill/>
            <a:miter lim="800000"/>
            <a:headEnd/>
            <a:tailEnd/>
          </a:ln>
        </p:spPr>
        <p:txBody>
          <a:bodyPr wrap="none">
            <a:spAutoFit/>
          </a:bodyPr>
          <a:lstStyle/>
          <a:p>
            <a:r>
              <a:rPr lang="de-DE" sz="2200" dirty="0">
                <a:effectLst>
                  <a:outerShdw blurRad="38100" dist="38100" dir="2700000" algn="tl">
                    <a:srgbClr val="000000">
                      <a:alpha val="43137"/>
                    </a:srgbClr>
                  </a:outerShdw>
                </a:effectLst>
              </a:rPr>
              <a:t>3 ½ J.</a:t>
            </a:r>
          </a:p>
        </p:txBody>
      </p:sp>
      <p:sp>
        <p:nvSpPr>
          <p:cNvPr id="184341" name="Text Box 21"/>
          <p:cNvSpPr txBox="1">
            <a:spLocks noChangeArrowheads="1"/>
          </p:cNvSpPr>
          <p:nvPr/>
        </p:nvSpPr>
        <p:spPr bwMode="auto">
          <a:xfrm>
            <a:off x="900113" y="3068638"/>
            <a:ext cx="1417376" cy="430887"/>
          </a:xfrm>
          <a:prstGeom prst="rect">
            <a:avLst/>
          </a:prstGeom>
          <a:noFill/>
          <a:ln w="9525">
            <a:noFill/>
            <a:miter lim="800000"/>
            <a:headEnd/>
            <a:tailEnd/>
          </a:ln>
        </p:spPr>
        <p:txBody>
          <a:bodyPr wrap="none">
            <a:spAutoFit/>
          </a:bodyPr>
          <a:lstStyle/>
          <a:p>
            <a:r>
              <a:rPr lang="de-DE" sz="2200" dirty="0">
                <a:effectLst>
                  <a:outerShdw blurRad="38100" dist="38100" dir="2700000" algn="tl">
                    <a:srgbClr val="000000">
                      <a:alpha val="43137"/>
                    </a:srgbClr>
                  </a:outerShdw>
                </a:effectLst>
              </a:rPr>
              <a:t>x + 3 ½ J.</a:t>
            </a:r>
          </a:p>
        </p:txBody>
      </p:sp>
      <p:sp>
        <p:nvSpPr>
          <p:cNvPr id="184342" name="Text Box 22"/>
          <p:cNvSpPr txBox="1">
            <a:spLocks noChangeArrowheads="1"/>
          </p:cNvSpPr>
          <p:nvPr/>
        </p:nvSpPr>
        <p:spPr bwMode="auto">
          <a:xfrm>
            <a:off x="4355976" y="2348880"/>
            <a:ext cx="361950" cy="519113"/>
          </a:xfrm>
          <a:prstGeom prst="rect">
            <a:avLst/>
          </a:prstGeom>
          <a:noFill/>
          <a:ln w="9525">
            <a:noFill/>
            <a:miter lim="800000"/>
            <a:headEnd/>
            <a:tailEnd/>
          </a:ln>
        </p:spPr>
        <p:txBody>
          <a:bodyPr wrap="none">
            <a:spAutoFit/>
          </a:bodyPr>
          <a:lstStyle/>
          <a:p>
            <a:r>
              <a:rPr lang="de-DE" dirty="0"/>
              <a:t>*</a:t>
            </a:r>
          </a:p>
        </p:txBody>
      </p:sp>
      <p:sp>
        <p:nvSpPr>
          <p:cNvPr id="184343" name="Text Box 23"/>
          <p:cNvSpPr txBox="1">
            <a:spLocks noChangeArrowheads="1"/>
          </p:cNvSpPr>
          <p:nvPr/>
        </p:nvSpPr>
        <p:spPr bwMode="auto">
          <a:xfrm>
            <a:off x="611188" y="5805488"/>
            <a:ext cx="7500066" cy="707886"/>
          </a:xfrm>
          <a:prstGeom prst="rect">
            <a:avLst/>
          </a:prstGeom>
          <a:noFill/>
          <a:ln w="9525">
            <a:noFill/>
            <a:miter lim="800000"/>
            <a:headEnd/>
            <a:tailEnd/>
          </a:ln>
        </p:spPr>
        <p:txBody>
          <a:bodyPr wrap="none">
            <a:spAutoFit/>
          </a:bodyPr>
          <a:lstStyle/>
          <a:p>
            <a:r>
              <a:rPr lang="de-DE" sz="2000" dirty="0">
                <a:effectLst>
                  <a:outerShdw blurRad="38100" dist="38100" dir="2700000" algn="tl">
                    <a:srgbClr val="000000">
                      <a:alpha val="43137"/>
                    </a:srgbClr>
                  </a:outerShdw>
                </a:effectLst>
              </a:rPr>
              <a:t>* Der Antichrist entweiht den Tempel. Er stellt ein Götzenbild auf </a:t>
            </a:r>
          </a:p>
          <a:p>
            <a:r>
              <a:rPr lang="de-DE" sz="2000" dirty="0">
                <a:effectLst>
                  <a:outerShdw blurRad="38100" dist="38100" dir="2700000" algn="tl">
                    <a:srgbClr val="000000">
                      <a:alpha val="43137"/>
                    </a:srgbClr>
                  </a:outerShdw>
                </a:effectLst>
              </a:rPr>
              <a:t>(Mat 24,15) und setzt sich in den Tempel (2Thess 2,4).</a:t>
            </a:r>
          </a:p>
        </p:txBody>
      </p:sp>
      <p:sp>
        <p:nvSpPr>
          <p:cNvPr id="184344" name="Line 24"/>
          <p:cNvSpPr>
            <a:spLocks noChangeShapeType="1"/>
          </p:cNvSpPr>
          <p:nvPr/>
        </p:nvSpPr>
        <p:spPr bwMode="auto">
          <a:xfrm>
            <a:off x="1258888" y="2420938"/>
            <a:ext cx="6481762" cy="0"/>
          </a:xfrm>
          <a:prstGeom prst="line">
            <a:avLst/>
          </a:prstGeom>
          <a:noFill/>
          <a:ln w="38100">
            <a:solidFill>
              <a:srgbClr val="FF0000"/>
            </a:solidFill>
            <a:round/>
            <a:headEnd type="triangle" w="med" len="med"/>
            <a:tailEnd type="triangle" w="med" len="med"/>
          </a:ln>
        </p:spPr>
        <p:txBody>
          <a:bodyPr/>
          <a:lstStyle/>
          <a:p>
            <a:endParaRPr lang="de-DE"/>
          </a:p>
        </p:txBody>
      </p:sp>
      <p:sp>
        <p:nvSpPr>
          <p:cNvPr id="184345" name="Text Box 25"/>
          <p:cNvSpPr txBox="1">
            <a:spLocks noChangeArrowheads="1"/>
          </p:cNvSpPr>
          <p:nvPr/>
        </p:nvSpPr>
        <p:spPr bwMode="auto">
          <a:xfrm>
            <a:off x="2339975" y="1916113"/>
            <a:ext cx="5048177" cy="461665"/>
          </a:xfrm>
          <a:prstGeom prst="rect">
            <a:avLst/>
          </a:prstGeom>
          <a:noFill/>
          <a:ln w="9525">
            <a:noFill/>
            <a:miter lim="800000"/>
            <a:headEnd/>
            <a:tailEnd/>
          </a:ln>
        </p:spPr>
        <p:txBody>
          <a:bodyPr wrap="none">
            <a:spAutoFit/>
          </a:bodyPr>
          <a:lstStyle/>
          <a:p>
            <a:r>
              <a:rPr lang="de-DE" sz="2400" dirty="0">
                <a:effectLst>
                  <a:outerShdw blurRad="38100" dist="38100" dir="2700000" algn="tl">
                    <a:srgbClr val="000000">
                      <a:alpha val="43137"/>
                    </a:srgbClr>
                  </a:outerShdw>
                </a:effectLst>
              </a:rPr>
              <a:t>7 Jahre: Die 70. Jahrwoche Daniels</a:t>
            </a:r>
          </a:p>
        </p:txBody>
      </p:sp>
      <p:sp>
        <p:nvSpPr>
          <p:cNvPr id="184346" name="Rectangle 26"/>
          <p:cNvSpPr>
            <a:spLocks noChangeArrowheads="1"/>
          </p:cNvSpPr>
          <p:nvPr/>
        </p:nvSpPr>
        <p:spPr bwMode="auto">
          <a:xfrm>
            <a:off x="1042988"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48" name="Rectangle 28"/>
          <p:cNvSpPr>
            <a:spLocks noChangeArrowheads="1"/>
          </p:cNvSpPr>
          <p:nvPr/>
        </p:nvSpPr>
        <p:spPr bwMode="auto">
          <a:xfrm>
            <a:off x="13319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49" name="Rectangle 29"/>
          <p:cNvSpPr>
            <a:spLocks noChangeArrowheads="1"/>
          </p:cNvSpPr>
          <p:nvPr/>
        </p:nvSpPr>
        <p:spPr bwMode="auto">
          <a:xfrm>
            <a:off x="1476375"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0" name="Rectangle 30"/>
          <p:cNvSpPr>
            <a:spLocks noChangeArrowheads="1"/>
          </p:cNvSpPr>
          <p:nvPr/>
        </p:nvSpPr>
        <p:spPr bwMode="auto">
          <a:xfrm>
            <a:off x="1619250"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1" name="Rectangle 31"/>
          <p:cNvSpPr>
            <a:spLocks noChangeArrowheads="1"/>
          </p:cNvSpPr>
          <p:nvPr/>
        </p:nvSpPr>
        <p:spPr bwMode="auto">
          <a:xfrm>
            <a:off x="17637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2" name="Rectangle 32"/>
          <p:cNvSpPr>
            <a:spLocks noChangeArrowheads="1"/>
          </p:cNvSpPr>
          <p:nvPr/>
        </p:nvSpPr>
        <p:spPr bwMode="auto">
          <a:xfrm>
            <a:off x="1908175"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3" name="Rectangle 33"/>
          <p:cNvSpPr>
            <a:spLocks noChangeArrowheads="1"/>
          </p:cNvSpPr>
          <p:nvPr/>
        </p:nvSpPr>
        <p:spPr bwMode="auto">
          <a:xfrm>
            <a:off x="2339975"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4" name="Rectangle 34"/>
          <p:cNvSpPr>
            <a:spLocks noChangeArrowheads="1"/>
          </p:cNvSpPr>
          <p:nvPr/>
        </p:nvSpPr>
        <p:spPr bwMode="auto">
          <a:xfrm>
            <a:off x="21955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5" name="Rectangle 35"/>
          <p:cNvSpPr>
            <a:spLocks noChangeArrowheads="1"/>
          </p:cNvSpPr>
          <p:nvPr/>
        </p:nvSpPr>
        <p:spPr bwMode="auto">
          <a:xfrm>
            <a:off x="2051050"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6" name="Rectangle 36"/>
          <p:cNvSpPr>
            <a:spLocks noChangeArrowheads="1"/>
          </p:cNvSpPr>
          <p:nvPr/>
        </p:nvSpPr>
        <p:spPr bwMode="auto">
          <a:xfrm>
            <a:off x="26273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7" name="Rectangle 37"/>
          <p:cNvSpPr>
            <a:spLocks noChangeArrowheads="1"/>
          </p:cNvSpPr>
          <p:nvPr/>
        </p:nvSpPr>
        <p:spPr bwMode="auto">
          <a:xfrm>
            <a:off x="2484438"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8" name="Rectangle 38"/>
          <p:cNvSpPr>
            <a:spLocks noChangeArrowheads="1"/>
          </p:cNvSpPr>
          <p:nvPr/>
        </p:nvSpPr>
        <p:spPr bwMode="auto">
          <a:xfrm>
            <a:off x="2771775"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Tree>
    <p:extLst>
      <p:ext uri="{BB962C8B-B14F-4D97-AF65-F5344CB8AC3E}">
        <p14:creationId xmlns:p14="http://schemas.microsoft.com/office/powerpoint/2010/main" val="2996378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anim calcmode="lin" valueType="num">
                                      <p:cBhvr additive="base">
                                        <p:cTn id="7" dur="500" fill="hold"/>
                                        <p:tgtEl>
                                          <p:spTgt spid="184326"/>
                                        </p:tgtEl>
                                        <p:attrNameLst>
                                          <p:attrName>ppt_x</p:attrName>
                                        </p:attrNameLst>
                                      </p:cBhvr>
                                      <p:tavLst>
                                        <p:tav tm="0">
                                          <p:val>
                                            <p:strVal val="#ppt_x"/>
                                          </p:val>
                                        </p:tav>
                                        <p:tav tm="100000">
                                          <p:val>
                                            <p:strVal val="#ppt_x"/>
                                          </p:val>
                                        </p:tav>
                                      </p:tavLst>
                                    </p:anim>
                                    <p:anim calcmode="lin" valueType="num">
                                      <p:cBhvr additive="base">
                                        <p:cTn id="8" dur="500" fill="hold"/>
                                        <p:tgtEl>
                                          <p:spTgt spid="1843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84327"/>
                                        </p:tgtEl>
                                        <p:attrNameLst>
                                          <p:attrName>style.visibility</p:attrName>
                                        </p:attrNameLst>
                                      </p:cBhvr>
                                      <p:to>
                                        <p:strVal val="visible"/>
                                      </p:to>
                                    </p:set>
                                    <p:animEffect transition="in" filter="fade">
                                      <p:cBhvr>
                                        <p:cTn id="13" dur="1000"/>
                                        <p:tgtEl>
                                          <p:spTgt spid="184327"/>
                                        </p:tgtEl>
                                      </p:cBhvr>
                                    </p:animEffect>
                                    <p:anim calcmode="lin" valueType="num">
                                      <p:cBhvr>
                                        <p:cTn id="14" dur="1000" fill="hold"/>
                                        <p:tgtEl>
                                          <p:spTgt spid="184327"/>
                                        </p:tgtEl>
                                        <p:attrNameLst>
                                          <p:attrName>ppt_x</p:attrName>
                                        </p:attrNameLst>
                                      </p:cBhvr>
                                      <p:tavLst>
                                        <p:tav tm="0">
                                          <p:val>
                                            <p:strVal val="#ppt_x-.1"/>
                                          </p:val>
                                        </p:tav>
                                        <p:tav tm="100000">
                                          <p:val>
                                            <p:strVal val="#ppt_x"/>
                                          </p:val>
                                        </p:tav>
                                      </p:tavLst>
                                    </p:anim>
                                    <p:anim calcmode="lin" valueType="num">
                                      <p:cBhvr>
                                        <p:cTn id="15" dur="1000" fill="hold"/>
                                        <p:tgtEl>
                                          <p:spTgt spid="18432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84344"/>
                                        </p:tgtEl>
                                        <p:attrNameLst>
                                          <p:attrName>style.visibility</p:attrName>
                                        </p:attrNameLst>
                                      </p:cBhvr>
                                      <p:to>
                                        <p:strVal val="visible"/>
                                      </p:to>
                                    </p:set>
                                    <p:anim calcmode="lin" valueType="num">
                                      <p:cBhvr additive="base">
                                        <p:cTn id="26" dur="500" fill="hold"/>
                                        <p:tgtEl>
                                          <p:spTgt spid="184344"/>
                                        </p:tgtEl>
                                        <p:attrNameLst>
                                          <p:attrName>ppt_x</p:attrName>
                                        </p:attrNameLst>
                                      </p:cBhvr>
                                      <p:tavLst>
                                        <p:tav tm="0">
                                          <p:val>
                                            <p:strVal val="0-#ppt_w/2"/>
                                          </p:val>
                                        </p:tav>
                                        <p:tav tm="100000">
                                          <p:val>
                                            <p:strVal val="#ppt_x"/>
                                          </p:val>
                                        </p:tav>
                                      </p:tavLst>
                                    </p:anim>
                                    <p:anim calcmode="lin" valueType="num">
                                      <p:cBhvr additive="base">
                                        <p:cTn id="27" dur="500" fill="hold"/>
                                        <p:tgtEl>
                                          <p:spTgt spid="18434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4345"/>
                                        </p:tgtEl>
                                        <p:attrNameLst>
                                          <p:attrName>style.visibility</p:attrName>
                                        </p:attrNameLst>
                                      </p:cBhvr>
                                      <p:to>
                                        <p:strVal val="visible"/>
                                      </p:to>
                                    </p:set>
                                    <p:animEffect transition="in" filter="blinds(horizontal)">
                                      <p:cBhvr>
                                        <p:cTn id="32" dur="500"/>
                                        <p:tgtEl>
                                          <p:spTgt spid="1843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28"/>
                                        </p:tgtEl>
                                        <p:attrNameLst>
                                          <p:attrName>style.visibility</p:attrName>
                                        </p:attrNameLst>
                                      </p:cBhvr>
                                      <p:to>
                                        <p:strVal val="visible"/>
                                      </p:to>
                                    </p:set>
                                    <p:anim calcmode="lin" valueType="num">
                                      <p:cBhvr additive="base">
                                        <p:cTn id="37" dur="500" fill="hold"/>
                                        <p:tgtEl>
                                          <p:spTgt spid="184328"/>
                                        </p:tgtEl>
                                        <p:attrNameLst>
                                          <p:attrName>ppt_x</p:attrName>
                                        </p:attrNameLst>
                                      </p:cBhvr>
                                      <p:tavLst>
                                        <p:tav tm="0">
                                          <p:val>
                                            <p:strVal val="#ppt_x"/>
                                          </p:val>
                                        </p:tav>
                                        <p:tav tm="100000">
                                          <p:val>
                                            <p:strVal val="#ppt_x"/>
                                          </p:val>
                                        </p:tav>
                                      </p:tavLst>
                                    </p:anim>
                                    <p:anim calcmode="lin" valueType="num">
                                      <p:cBhvr additive="base">
                                        <p:cTn id="38" dur="500" fill="hold"/>
                                        <p:tgtEl>
                                          <p:spTgt spid="1843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46"/>
                                        </p:tgtEl>
                                        <p:attrNameLst>
                                          <p:attrName>style.visibility</p:attrName>
                                        </p:attrNameLst>
                                      </p:cBhvr>
                                      <p:to>
                                        <p:strVal val="visible"/>
                                      </p:to>
                                    </p:set>
                                    <p:anim calcmode="lin" valueType="num">
                                      <p:cBhvr additive="base">
                                        <p:cTn id="43" dur="500" fill="hold"/>
                                        <p:tgtEl>
                                          <p:spTgt spid="184346"/>
                                        </p:tgtEl>
                                        <p:attrNameLst>
                                          <p:attrName>ppt_x</p:attrName>
                                        </p:attrNameLst>
                                      </p:cBhvr>
                                      <p:tavLst>
                                        <p:tav tm="0">
                                          <p:val>
                                            <p:strVal val="#ppt_x"/>
                                          </p:val>
                                        </p:tav>
                                        <p:tav tm="100000">
                                          <p:val>
                                            <p:strVal val="#ppt_x"/>
                                          </p:val>
                                        </p:tav>
                                      </p:tavLst>
                                    </p:anim>
                                    <p:anim calcmode="lin" valueType="num">
                                      <p:cBhvr additive="base">
                                        <p:cTn id="44" dur="500" fill="hold"/>
                                        <p:tgtEl>
                                          <p:spTgt spid="1843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61"/>
                                        </p:tgtEl>
                                        <p:attrNameLst>
                                          <p:attrName>style.visibility</p:attrName>
                                        </p:attrNameLst>
                                      </p:cBhvr>
                                      <p:to>
                                        <p:strVal val="visible"/>
                                      </p:to>
                                    </p:set>
                                    <p:anim calcmode="lin" valueType="num">
                                      <p:cBhvr additive="base">
                                        <p:cTn id="49" dur="500" fill="hold"/>
                                        <p:tgtEl>
                                          <p:spTgt spid="184361"/>
                                        </p:tgtEl>
                                        <p:attrNameLst>
                                          <p:attrName>ppt_x</p:attrName>
                                        </p:attrNameLst>
                                      </p:cBhvr>
                                      <p:tavLst>
                                        <p:tav tm="0">
                                          <p:val>
                                            <p:strVal val="#ppt_x"/>
                                          </p:val>
                                        </p:tav>
                                        <p:tav tm="100000">
                                          <p:val>
                                            <p:strVal val="#ppt_x"/>
                                          </p:val>
                                        </p:tav>
                                      </p:tavLst>
                                    </p:anim>
                                    <p:anim calcmode="lin" valueType="num">
                                      <p:cBhvr additive="base">
                                        <p:cTn id="50" dur="500" fill="hold"/>
                                        <p:tgtEl>
                                          <p:spTgt spid="18436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4348"/>
                                        </p:tgtEl>
                                        <p:attrNameLst>
                                          <p:attrName>style.visibility</p:attrName>
                                        </p:attrNameLst>
                                      </p:cBhvr>
                                      <p:to>
                                        <p:strVal val="visible"/>
                                      </p:to>
                                    </p:set>
                                    <p:anim calcmode="lin" valueType="num">
                                      <p:cBhvr additive="base">
                                        <p:cTn id="55" dur="500" fill="hold"/>
                                        <p:tgtEl>
                                          <p:spTgt spid="184348"/>
                                        </p:tgtEl>
                                        <p:attrNameLst>
                                          <p:attrName>ppt_x</p:attrName>
                                        </p:attrNameLst>
                                      </p:cBhvr>
                                      <p:tavLst>
                                        <p:tav tm="0">
                                          <p:val>
                                            <p:strVal val="#ppt_x"/>
                                          </p:val>
                                        </p:tav>
                                        <p:tav tm="100000">
                                          <p:val>
                                            <p:strVal val="#ppt_x"/>
                                          </p:val>
                                        </p:tav>
                                      </p:tavLst>
                                    </p:anim>
                                    <p:anim calcmode="lin" valueType="num">
                                      <p:cBhvr additive="base">
                                        <p:cTn id="56" dur="500" fill="hold"/>
                                        <p:tgtEl>
                                          <p:spTgt spid="18434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4349"/>
                                        </p:tgtEl>
                                        <p:attrNameLst>
                                          <p:attrName>style.visibility</p:attrName>
                                        </p:attrNameLst>
                                      </p:cBhvr>
                                      <p:to>
                                        <p:strVal val="visible"/>
                                      </p:to>
                                    </p:set>
                                    <p:anim calcmode="lin" valueType="num">
                                      <p:cBhvr additive="base">
                                        <p:cTn id="61" dur="500" fill="hold"/>
                                        <p:tgtEl>
                                          <p:spTgt spid="184349"/>
                                        </p:tgtEl>
                                        <p:attrNameLst>
                                          <p:attrName>ppt_x</p:attrName>
                                        </p:attrNameLst>
                                      </p:cBhvr>
                                      <p:tavLst>
                                        <p:tav tm="0">
                                          <p:val>
                                            <p:strVal val="#ppt_x"/>
                                          </p:val>
                                        </p:tav>
                                        <p:tav tm="100000">
                                          <p:val>
                                            <p:strVal val="#ppt_x"/>
                                          </p:val>
                                        </p:tav>
                                      </p:tavLst>
                                    </p:anim>
                                    <p:anim calcmode="lin" valueType="num">
                                      <p:cBhvr additive="base">
                                        <p:cTn id="62" dur="500" fill="hold"/>
                                        <p:tgtEl>
                                          <p:spTgt spid="18434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4330"/>
                                        </p:tgtEl>
                                        <p:attrNameLst>
                                          <p:attrName>style.visibility</p:attrName>
                                        </p:attrNameLst>
                                      </p:cBhvr>
                                      <p:to>
                                        <p:strVal val="visible"/>
                                      </p:to>
                                    </p:set>
                                    <p:anim calcmode="lin" valueType="num">
                                      <p:cBhvr additive="base">
                                        <p:cTn id="67" dur="500" fill="hold"/>
                                        <p:tgtEl>
                                          <p:spTgt spid="184330"/>
                                        </p:tgtEl>
                                        <p:attrNameLst>
                                          <p:attrName>ppt_x</p:attrName>
                                        </p:attrNameLst>
                                      </p:cBhvr>
                                      <p:tavLst>
                                        <p:tav tm="0">
                                          <p:val>
                                            <p:strVal val="#ppt_x"/>
                                          </p:val>
                                        </p:tav>
                                        <p:tav tm="100000">
                                          <p:val>
                                            <p:strVal val="#ppt_x"/>
                                          </p:val>
                                        </p:tav>
                                      </p:tavLst>
                                    </p:anim>
                                    <p:anim calcmode="lin" valueType="num">
                                      <p:cBhvr additive="base">
                                        <p:cTn id="68" dur="500" fill="hold"/>
                                        <p:tgtEl>
                                          <p:spTgt spid="1843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4331"/>
                                        </p:tgtEl>
                                        <p:attrNameLst>
                                          <p:attrName>style.visibility</p:attrName>
                                        </p:attrNameLst>
                                      </p:cBhvr>
                                      <p:to>
                                        <p:strVal val="visible"/>
                                      </p:to>
                                    </p:set>
                                    <p:anim calcmode="lin" valueType="num">
                                      <p:cBhvr additive="base">
                                        <p:cTn id="71" dur="500" fill="hold"/>
                                        <p:tgtEl>
                                          <p:spTgt spid="184331"/>
                                        </p:tgtEl>
                                        <p:attrNameLst>
                                          <p:attrName>ppt_x</p:attrName>
                                        </p:attrNameLst>
                                      </p:cBhvr>
                                      <p:tavLst>
                                        <p:tav tm="0">
                                          <p:val>
                                            <p:strVal val="#ppt_x"/>
                                          </p:val>
                                        </p:tav>
                                        <p:tav tm="100000">
                                          <p:val>
                                            <p:strVal val="#ppt_x"/>
                                          </p:val>
                                        </p:tav>
                                      </p:tavLst>
                                    </p:anim>
                                    <p:anim calcmode="lin" valueType="num">
                                      <p:cBhvr additive="base">
                                        <p:cTn id="72" dur="500" fill="hold"/>
                                        <p:tgtEl>
                                          <p:spTgt spid="18433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4332"/>
                                        </p:tgtEl>
                                        <p:attrNameLst>
                                          <p:attrName>style.visibility</p:attrName>
                                        </p:attrNameLst>
                                      </p:cBhvr>
                                      <p:to>
                                        <p:strVal val="visible"/>
                                      </p:to>
                                    </p:set>
                                    <p:anim calcmode="lin" valueType="num">
                                      <p:cBhvr additive="base">
                                        <p:cTn id="75" dur="500" fill="hold"/>
                                        <p:tgtEl>
                                          <p:spTgt spid="184332"/>
                                        </p:tgtEl>
                                        <p:attrNameLst>
                                          <p:attrName>ppt_x</p:attrName>
                                        </p:attrNameLst>
                                      </p:cBhvr>
                                      <p:tavLst>
                                        <p:tav tm="0">
                                          <p:val>
                                            <p:strVal val="#ppt_x"/>
                                          </p:val>
                                        </p:tav>
                                        <p:tav tm="100000">
                                          <p:val>
                                            <p:strVal val="#ppt_x"/>
                                          </p:val>
                                        </p:tav>
                                      </p:tavLst>
                                    </p:anim>
                                    <p:anim calcmode="lin" valueType="num">
                                      <p:cBhvr additive="base">
                                        <p:cTn id="76" dur="500" fill="hold"/>
                                        <p:tgtEl>
                                          <p:spTgt spid="1843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4333"/>
                                        </p:tgtEl>
                                        <p:attrNameLst>
                                          <p:attrName>style.visibility</p:attrName>
                                        </p:attrNameLst>
                                      </p:cBhvr>
                                      <p:to>
                                        <p:strVal val="visible"/>
                                      </p:to>
                                    </p:set>
                                    <p:anim calcmode="lin" valueType="num">
                                      <p:cBhvr additive="base">
                                        <p:cTn id="79" dur="500" fill="hold"/>
                                        <p:tgtEl>
                                          <p:spTgt spid="184333"/>
                                        </p:tgtEl>
                                        <p:attrNameLst>
                                          <p:attrName>ppt_x</p:attrName>
                                        </p:attrNameLst>
                                      </p:cBhvr>
                                      <p:tavLst>
                                        <p:tav tm="0">
                                          <p:val>
                                            <p:strVal val="#ppt_x"/>
                                          </p:val>
                                        </p:tav>
                                        <p:tav tm="100000">
                                          <p:val>
                                            <p:strVal val="#ppt_x"/>
                                          </p:val>
                                        </p:tav>
                                      </p:tavLst>
                                    </p:anim>
                                    <p:anim calcmode="lin" valueType="num">
                                      <p:cBhvr additive="base">
                                        <p:cTn id="80" dur="500" fill="hold"/>
                                        <p:tgtEl>
                                          <p:spTgt spid="184333"/>
                                        </p:tgtEl>
                                        <p:attrNameLst>
                                          <p:attrName>ppt_y</p:attrName>
                                        </p:attrNameLst>
                                      </p:cBhvr>
                                      <p:tavLst>
                                        <p:tav tm="0">
                                          <p:val>
                                            <p:strVal val="1+#ppt_h/2"/>
                                          </p:val>
                                        </p:tav>
                                        <p:tav tm="100000">
                                          <p:val>
                                            <p:strVal val="#ppt_y"/>
                                          </p:val>
                                        </p:tav>
                                      </p:tavLst>
                                    </p:anim>
                                  </p:childTnLst>
                                </p:cTn>
                              </p:par>
                              <p:par>
                                <p:cTn id="81" presetID="2" presetClass="entr" presetSubtype="4" fill="hold" grpId="1" nodeType="withEffect">
                                  <p:stCondLst>
                                    <p:cond delay="0"/>
                                  </p:stCondLst>
                                  <p:childTnLst>
                                    <p:set>
                                      <p:cBhvr>
                                        <p:cTn id="82" dur="1" fill="hold">
                                          <p:stCondLst>
                                            <p:cond delay="0"/>
                                          </p:stCondLst>
                                        </p:cTn>
                                        <p:tgtEl>
                                          <p:spTgt spid="184349"/>
                                        </p:tgtEl>
                                        <p:attrNameLst>
                                          <p:attrName>style.visibility</p:attrName>
                                        </p:attrNameLst>
                                      </p:cBhvr>
                                      <p:to>
                                        <p:strVal val="visible"/>
                                      </p:to>
                                    </p:set>
                                    <p:anim calcmode="lin" valueType="num">
                                      <p:cBhvr additive="base">
                                        <p:cTn id="83" dur="500" fill="hold"/>
                                        <p:tgtEl>
                                          <p:spTgt spid="184349"/>
                                        </p:tgtEl>
                                        <p:attrNameLst>
                                          <p:attrName>ppt_x</p:attrName>
                                        </p:attrNameLst>
                                      </p:cBhvr>
                                      <p:tavLst>
                                        <p:tav tm="0">
                                          <p:val>
                                            <p:strVal val="#ppt_x"/>
                                          </p:val>
                                        </p:tav>
                                        <p:tav tm="100000">
                                          <p:val>
                                            <p:strVal val="#ppt_x"/>
                                          </p:val>
                                        </p:tav>
                                      </p:tavLst>
                                    </p:anim>
                                    <p:anim calcmode="lin" valueType="num">
                                      <p:cBhvr additive="base">
                                        <p:cTn id="84" dur="500" fill="hold"/>
                                        <p:tgtEl>
                                          <p:spTgt spid="18434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4350"/>
                                        </p:tgtEl>
                                        <p:attrNameLst>
                                          <p:attrName>style.visibility</p:attrName>
                                        </p:attrNameLst>
                                      </p:cBhvr>
                                      <p:to>
                                        <p:strVal val="visible"/>
                                      </p:to>
                                    </p:set>
                                    <p:anim calcmode="lin" valueType="num">
                                      <p:cBhvr additive="base">
                                        <p:cTn id="87" dur="500" fill="hold"/>
                                        <p:tgtEl>
                                          <p:spTgt spid="184350"/>
                                        </p:tgtEl>
                                        <p:attrNameLst>
                                          <p:attrName>ppt_x</p:attrName>
                                        </p:attrNameLst>
                                      </p:cBhvr>
                                      <p:tavLst>
                                        <p:tav tm="0">
                                          <p:val>
                                            <p:strVal val="#ppt_x"/>
                                          </p:val>
                                        </p:tav>
                                        <p:tav tm="100000">
                                          <p:val>
                                            <p:strVal val="#ppt_x"/>
                                          </p:val>
                                        </p:tav>
                                      </p:tavLst>
                                    </p:anim>
                                    <p:anim calcmode="lin" valueType="num">
                                      <p:cBhvr additive="base">
                                        <p:cTn id="88" dur="500" fill="hold"/>
                                        <p:tgtEl>
                                          <p:spTgt spid="18435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4351"/>
                                        </p:tgtEl>
                                        <p:attrNameLst>
                                          <p:attrName>style.visibility</p:attrName>
                                        </p:attrNameLst>
                                      </p:cBhvr>
                                      <p:to>
                                        <p:strVal val="visible"/>
                                      </p:to>
                                    </p:set>
                                    <p:anim calcmode="lin" valueType="num">
                                      <p:cBhvr additive="base">
                                        <p:cTn id="91" dur="500" fill="hold"/>
                                        <p:tgtEl>
                                          <p:spTgt spid="184351"/>
                                        </p:tgtEl>
                                        <p:attrNameLst>
                                          <p:attrName>ppt_x</p:attrName>
                                        </p:attrNameLst>
                                      </p:cBhvr>
                                      <p:tavLst>
                                        <p:tav tm="0">
                                          <p:val>
                                            <p:strVal val="#ppt_x"/>
                                          </p:val>
                                        </p:tav>
                                        <p:tav tm="100000">
                                          <p:val>
                                            <p:strVal val="#ppt_x"/>
                                          </p:val>
                                        </p:tav>
                                      </p:tavLst>
                                    </p:anim>
                                    <p:anim calcmode="lin" valueType="num">
                                      <p:cBhvr additive="base">
                                        <p:cTn id="92" dur="500" fill="hold"/>
                                        <p:tgtEl>
                                          <p:spTgt spid="18435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4352"/>
                                        </p:tgtEl>
                                        <p:attrNameLst>
                                          <p:attrName>style.visibility</p:attrName>
                                        </p:attrNameLst>
                                      </p:cBhvr>
                                      <p:to>
                                        <p:strVal val="visible"/>
                                      </p:to>
                                    </p:set>
                                    <p:anim calcmode="lin" valueType="num">
                                      <p:cBhvr additive="base">
                                        <p:cTn id="95" dur="500" fill="hold"/>
                                        <p:tgtEl>
                                          <p:spTgt spid="184352"/>
                                        </p:tgtEl>
                                        <p:attrNameLst>
                                          <p:attrName>ppt_x</p:attrName>
                                        </p:attrNameLst>
                                      </p:cBhvr>
                                      <p:tavLst>
                                        <p:tav tm="0">
                                          <p:val>
                                            <p:strVal val="#ppt_x"/>
                                          </p:val>
                                        </p:tav>
                                        <p:tav tm="100000">
                                          <p:val>
                                            <p:strVal val="#ppt_x"/>
                                          </p:val>
                                        </p:tav>
                                      </p:tavLst>
                                    </p:anim>
                                    <p:anim calcmode="lin" valueType="num">
                                      <p:cBhvr additive="base">
                                        <p:cTn id="96" dur="500" fill="hold"/>
                                        <p:tgtEl>
                                          <p:spTgt spid="18435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4353"/>
                                        </p:tgtEl>
                                        <p:attrNameLst>
                                          <p:attrName>style.visibility</p:attrName>
                                        </p:attrNameLst>
                                      </p:cBhvr>
                                      <p:to>
                                        <p:strVal val="visible"/>
                                      </p:to>
                                    </p:set>
                                    <p:anim calcmode="lin" valueType="num">
                                      <p:cBhvr additive="base">
                                        <p:cTn id="99" dur="500" fill="hold"/>
                                        <p:tgtEl>
                                          <p:spTgt spid="184353"/>
                                        </p:tgtEl>
                                        <p:attrNameLst>
                                          <p:attrName>ppt_x</p:attrName>
                                        </p:attrNameLst>
                                      </p:cBhvr>
                                      <p:tavLst>
                                        <p:tav tm="0">
                                          <p:val>
                                            <p:strVal val="#ppt_x"/>
                                          </p:val>
                                        </p:tav>
                                        <p:tav tm="100000">
                                          <p:val>
                                            <p:strVal val="#ppt_x"/>
                                          </p:val>
                                        </p:tav>
                                      </p:tavLst>
                                    </p:anim>
                                    <p:anim calcmode="lin" valueType="num">
                                      <p:cBhvr additive="base">
                                        <p:cTn id="100" dur="500" fill="hold"/>
                                        <p:tgtEl>
                                          <p:spTgt spid="18435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354"/>
                                        </p:tgtEl>
                                        <p:attrNameLst>
                                          <p:attrName>style.visibility</p:attrName>
                                        </p:attrNameLst>
                                      </p:cBhvr>
                                      <p:to>
                                        <p:strVal val="visible"/>
                                      </p:to>
                                    </p:set>
                                    <p:anim calcmode="lin" valueType="num">
                                      <p:cBhvr additive="base">
                                        <p:cTn id="103" dur="500" fill="hold"/>
                                        <p:tgtEl>
                                          <p:spTgt spid="184354"/>
                                        </p:tgtEl>
                                        <p:attrNameLst>
                                          <p:attrName>ppt_x</p:attrName>
                                        </p:attrNameLst>
                                      </p:cBhvr>
                                      <p:tavLst>
                                        <p:tav tm="0">
                                          <p:val>
                                            <p:strVal val="#ppt_x"/>
                                          </p:val>
                                        </p:tav>
                                        <p:tav tm="100000">
                                          <p:val>
                                            <p:strVal val="#ppt_x"/>
                                          </p:val>
                                        </p:tav>
                                      </p:tavLst>
                                    </p:anim>
                                    <p:anim calcmode="lin" valueType="num">
                                      <p:cBhvr additive="base">
                                        <p:cTn id="104" dur="500" fill="hold"/>
                                        <p:tgtEl>
                                          <p:spTgt spid="18435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4355"/>
                                        </p:tgtEl>
                                        <p:attrNameLst>
                                          <p:attrName>style.visibility</p:attrName>
                                        </p:attrNameLst>
                                      </p:cBhvr>
                                      <p:to>
                                        <p:strVal val="visible"/>
                                      </p:to>
                                    </p:set>
                                    <p:anim calcmode="lin" valueType="num">
                                      <p:cBhvr additive="base">
                                        <p:cTn id="107" dur="500" fill="hold"/>
                                        <p:tgtEl>
                                          <p:spTgt spid="184355"/>
                                        </p:tgtEl>
                                        <p:attrNameLst>
                                          <p:attrName>ppt_x</p:attrName>
                                        </p:attrNameLst>
                                      </p:cBhvr>
                                      <p:tavLst>
                                        <p:tav tm="0">
                                          <p:val>
                                            <p:strVal val="#ppt_x"/>
                                          </p:val>
                                        </p:tav>
                                        <p:tav tm="100000">
                                          <p:val>
                                            <p:strVal val="#ppt_x"/>
                                          </p:val>
                                        </p:tav>
                                      </p:tavLst>
                                    </p:anim>
                                    <p:anim calcmode="lin" valueType="num">
                                      <p:cBhvr additive="base">
                                        <p:cTn id="108" dur="500" fill="hold"/>
                                        <p:tgtEl>
                                          <p:spTgt spid="18435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4356"/>
                                        </p:tgtEl>
                                        <p:attrNameLst>
                                          <p:attrName>style.visibility</p:attrName>
                                        </p:attrNameLst>
                                      </p:cBhvr>
                                      <p:to>
                                        <p:strVal val="visible"/>
                                      </p:to>
                                    </p:set>
                                    <p:anim calcmode="lin" valueType="num">
                                      <p:cBhvr additive="base">
                                        <p:cTn id="111" dur="500" fill="hold"/>
                                        <p:tgtEl>
                                          <p:spTgt spid="184356"/>
                                        </p:tgtEl>
                                        <p:attrNameLst>
                                          <p:attrName>ppt_x</p:attrName>
                                        </p:attrNameLst>
                                      </p:cBhvr>
                                      <p:tavLst>
                                        <p:tav tm="0">
                                          <p:val>
                                            <p:strVal val="#ppt_x"/>
                                          </p:val>
                                        </p:tav>
                                        <p:tav tm="100000">
                                          <p:val>
                                            <p:strVal val="#ppt_x"/>
                                          </p:val>
                                        </p:tav>
                                      </p:tavLst>
                                    </p:anim>
                                    <p:anim calcmode="lin" valueType="num">
                                      <p:cBhvr additive="base">
                                        <p:cTn id="112" dur="500" fill="hold"/>
                                        <p:tgtEl>
                                          <p:spTgt spid="18435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4357"/>
                                        </p:tgtEl>
                                        <p:attrNameLst>
                                          <p:attrName>style.visibility</p:attrName>
                                        </p:attrNameLst>
                                      </p:cBhvr>
                                      <p:to>
                                        <p:strVal val="visible"/>
                                      </p:to>
                                    </p:set>
                                    <p:anim calcmode="lin" valueType="num">
                                      <p:cBhvr additive="base">
                                        <p:cTn id="115" dur="500" fill="hold"/>
                                        <p:tgtEl>
                                          <p:spTgt spid="184357"/>
                                        </p:tgtEl>
                                        <p:attrNameLst>
                                          <p:attrName>ppt_x</p:attrName>
                                        </p:attrNameLst>
                                      </p:cBhvr>
                                      <p:tavLst>
                                        <p:tav tm="0">
                                          <p:val>
                                            <p:strVal val="#ppt_x"/>
                                          </p:val>
                                        </p:tav>
                                        <p:tav tm="100000">
                                          <p:val>
                                            <p:strVal val="#ppt_x"/>
                                          </p:val>
                                        </p:tav>
                                      </p:tavLst>
                                    </p:anim>
                                    <p:anim calcmode="lin" valueType="num">
                                      <p:cBhvr additive="base">
                                        <p:cTn id="116" dur="500" fill="hold"/>
                                        <p:tgtEl>
                                          <p:spTgt spid="18435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4358"/>
                                        </p:tgtEl>
                                        <p:attrNameLst>
                                          <p:attrName>style.visibility</p:attrName>
                                        </p:attrNameLst>
                                      </p:cBhvr>
                                      <p:to>
                                        <p:strVal val="visible"/>
                                      </p:to>
                                    </p:set>
                                    <p:anim calcmode="lin" valueType="num">
                                      <p:cBhvr additive="base">
                                        <p:cTn id="119" dur="500" fill="hold"/>
                                        <p:tgtEl>
                                          <p:spTgt spid="184358"/>
                                        </p:tgtEl>
                                        <p:attrNameLst>
                                          <p:attrName>ppt_x</p:attrName>
                                        </p:attrNameLst>
                                      </p:cBhvr>
                                      <p:tavLst>
                                        <p:tav tm="0">
                                          <p:val>
                                            <p:strVal val="#ppt_x"/>
                                          </p:val>
                                        </p:tav>
                                        <p:tav tm="100000">
                                          <p:val>
                                            <p:strVal val="#ppt_x"/>
                                          </p:val>
                                        </p:tav>
                                      </p:tavLst>
                                    </p:anim>
                                    <p:anim calcmode="lin" valueType="num">
                                      <p:cBhvr additive="base">
                                        <p:cTn id="120" dur="500" fill="hold"/>
                                        <p:tgtEl>
                                          <p:spTgt spid="184358"/>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84329"/>
                                        </p:tgtEl>
                                        <p:attrNameLst>
                                          <p:attrName>style.visibility</p:attrName>
                                        </p:attrNameLst>
                                      </p:cBhvr>
                                      <p:to>
                                        <p:strVal val="visible"/>
                                      </p:to>
                                    </p:set>
                                    <p:anim calcmode="lin" valueType="num">
                                      <p:cBhvr additive="base">
                                        <p:cTn id="125" dur="500" fill="hold"/>
                                        <p:tgtEl>
                                          <p:spTgt spid="184329"/>
                                        </p:tgtEl>
                                        <p:attrNameLst>
                                          <p:attrName>ppt_x</p:attrName>
                                        </p:attrNameLst>
                                      </p:cBhvr>
                                      <p:tavLst>
                                        <p:tav tm="0">
                                          <p:val>
                                            <p:strVal val="#ppt_x"/>
                                          </p:val>
                                        </p:tav>
                                        <p:tav tm="100000">
                                          <p:val>
                                            <p:strVal val="#ppt_x"/>
                                          </p:val>
                                        </p:tav>
                                      </p:tavLst>
                                    </p:anim>
                                    <p:anim calcmode="lin" valueType="num">
                                      <p:cBhvr additive="base">
                                        <p:cTn id="126" dur="500" fill="hold"/>
                                        <p:tgtEl>
                                          <p:spTgt spid="18432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84324"/>
                                        </p:tgtEl>
                                        <p:attrNameLst>
                                          <p:attrName>style.visibility</p:attrName>
                                        </p:attrNameLst>
                                      </p:cBhvr>
                                      <p:to>
                                        <p:strVal val="visible"/>
                                      </p:to>
                                    </p:set>
                                    <p:anim calcmode="lin" valueType="num">
                                      <p:cBhvr additive="base">
                                        <p:cTn id="131" dur="500" fill="hold"/>
                                        <p:tgtEl>
                                          <p:spTgt spid="184324"/>
                                        </p:tgtEl>
                                        <p:attrNameLst>
                                          <p:attrName>ppt_x</p:attrName>
                                        </p:attrNameLst>
                                      </p:cBhvr>
                                      <p:tavLst>
                                        <p:tav tm="0">
                                          <p:val>
                                            <p:strVal val="#ppt_x"/>
                                          </p:val>
                                        </p:tav>
                                        <p:tav tm="100000">
                                          <p:val>
                                            <p:strVal val="#ppt_x"/>
                                          </p:val>
                                        </p:tav>
                                      </p:tavLst>
                                    </p:anim>
                                    <p:anim calcmode="lin" valueType="num">
                                      <p:cBhvr additive="base">
                                        <p:cTn id="132" dur="500" fill="hold"/>
                                        <p:tgtEl>
                                          <p:spTgt spid="184324"/>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184341">
                                            <p:txEl>
                                              <p:pRg st="0" end="0"/>
                                            </p:txEl>
                                          </p:spTgt>
                                        </p:tgtEl>
                                        <p:attrNameLst>
                                          <p:attrName>style.visibility</p:attrName>
                                        </p:attrNameLst>
                                      </p:cBhvr>
                                      <p:to>
                                        <p:strVal val="visible"/>
                                      </p:to>
                                    </p:set>
                                    <p:animEffect transition="in" filter="blinds(horizontal)">
                                      <p:cBhvr>
                                        <p:cTn id="137" dur="500"/>
                                        <p:tgtEl>
                                          <p:spTgt spid="184341">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184340">
                                            <p:txEl>
                                              <p:pRg st="0" end="0"/>
                                            </p:txEl>
                                          </p:spTgt>
                                        </p:tgtEl>
                                        <p:attrNameLst>
                                          <p:attrName>style.visibility</p:attrName>
                                        </p:attrNameLst>
                                      </p:cBhvr>
                                      <p:to>
                                        <p:strVal val="visible"/>
                                      </p:to>
                                    </p:set>
                                    <p:animEffect transition="in" filter="blinds(horizontal)">
                                      <p:cBhvr>
                                        <p:cTn id="142" dur="500"/>
                                        <p:tgtEl>
                                          <p:spTgt spid="184340">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84325"/>
                                        </p:tgtEl>
                                        <p:attrNameLst>
                                          <p:attrName>style.visibility</p:attrName>
                                        </p:attrNameLst>
                                      </p:cBhvr>
                                      <p:to>
                                        <p:strVal val="visible"/>
                                      </p:to>
                                    </p:set>
                                    <p:anim calcmode="lin" valueType="num">
                                      <p:cBhvr additive="base">
                                        <p:cTn id="147" dur="500" fill="hold"/>
                                        <p:tgtEl>
                                          <p:spTgt spid="184325"/>
                                        </p:tgtEl>
                                        <p:attrNameLst>
                                          <p:attrName>ppt_x</p:attrName>
                                        </p:attrNameLst>
                                      </p:cBhvr>
                                      <p:tavLst>
                                        <p:tav tm="0">
                                          <p:val>
                                            <p:strVal val="#ppt_x"/>
                                          </p:val>
                                        </p:tav>
                                        <p:tav tm="100000">
                                          <p:val>
                                            <p:strVal val="#ppt_x"/>
                                          </p:val>
                                        </p:tav>
                                      </p:tavLst>
                                    </p:anim>
                                    <p:anim calcmode="lin" valueType="num">
                                      <p:cBhvr additive="base">
                                        <p:cTn id="148" dur="500" fill="hold"/>
                                        <p:tgtEl>
                                          <p:spTgt spid="184325"/>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84342"/>
                                        </p:tgtEl>
                                        <p:attrNameLst>
                                          <p:attrName>style.visibility</p:attrName>
                                        </p:attrNameLst>
                                      </p:cBhvr>
                                      <p:to>
                                        <p:strVal val="visible"/>
                                      </p:to>
                                    </p:set>
                                    <p:anim calcmode="lin" valueType="num">
                                      <p:cBhvr additive="base">
                                        <p:cTn id="153" dur="500" fill="hold"/>
                                        <p:tgtEl>
                                          <p:spTgt spid="184342"/>
                                        </p:tgtEl>
                                        <p:attrNameLst>
                                          <p:attrName>ppt_x</p:attrName>
                                        </p:attrNameLst>
                                      </p:cBhvr>
                                      <p:tavLst>
                                        <p:tav tm="0">
                                          <p:val>
                                            <p:strVal val="#ppt_x"/>
                                          </p:val>
                                        </p:tav>
                                        <p:tav tm="100000">
                                          <p:val>
                                            <p:strVal val="#ppt_x"/>
                                          </p:val>
                                        </p:tav>
                                      </p:tavLst>
                                    </p:anim>
                                    <p:anim calcmode="lin" valueType="num">
                                      <p:cBhvr additive="base">
                                        <p:cTn id="154" dur="500" fill="hold"/>
                                        <p:tgtEl>
                                          <p:spTgt spid="184342"/>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184343"/>
                                        </p:tgtEl>
                                        <p:attrNameLst>
                                          <p:attrName>style.visibility</p:attrName>
                                        </p:attrNameLst>
                                      </p:cBhvr>
                                      <p:to>
                                        <p:strVal val="visible"/>
                                      </p:to>
                                    </p:set>
                                    <p:animEffect transition="in" filter="blinds(horizontal)">
                                      <p:cBhvr>
                                        <p:cTn id="159" dur="500"/>
                                        <p:tgtEl>
                                          <p:spTgt spid="18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1" grpId="0" animBg="1"/>
      <p:bldP spid="184324" grpId="0" animBg="1"/>
      <p:bldP spid="184325" grpId="0" animBg="1"/>
      <p:bldP spid="184326" grpId="0" animBg="1"/>
      <p:bldP spid="184327" grpId="0"/>
      <p:bldP spid="184328" grpId="0" animBg="1"/>
      <p:bldP spid="184329" grpId="0" animBg="1"/>
      <p:bldP spid="184330" grpId="0" animBg="1"/>
      <p:bldP spid="184331" grpId="0" animBg="1"/>
      <p:bldP spid="184332" grpId="0" animBg="1"/>
      <p:bldP spid="184333" grpId="0" animBg="1"/>
      <p:bldP spid="184342" grpId="0"/>
      <p:bldP spid="184343" grpId="0"/>
      <p:bldP spid="184344" grpId="0" animBg="1"/>
      <p:bldP spid="184345" grpId="0"/>
      <p:bldP spid="184346" grpId="0" animBg="1"/>
      <p:bldP spid="184348" grpId="0" animBg="1"/>
      <p:bldP spid="184349" grpId="0" animBg="1"/>
      <p:bldP spid="184349" grpId="1" animBg="1"/>
      <p:bldP spid="184350" grpId="0" animBg="1"/>
      <p:bldP spid="184351" grpId="0" animBg="1"/>
      <p:bldP spid="184352" grpId="0" animBg="1"/>
      <p:bldP spid="184353" grpId="0" animBg="1"/>
      <p:bldP spid="184354" grpId="0" animBg="1"/>
      <p:bldP spid="184355" grpId="0" animBg="1"/>
      <p:bldP spid="184356" grpId="0" animBg="1"/>
      <p:bldP spid="184357" grpId="0" animBg="1"/>
      <p:bldP spid="1843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179388" y="274638"/>
            <a:ext cx="8713787" cy="1143000"/>
          </a:xfrm>
        </p:spPr>
        <p:txBody>
          <a:bodyPr/>
          <a:lstStyle/>
          <a:p>
            <a:pPr eaLnBrk="1" hangingPunct="1">
              <a:defRPr/>
            </a:pPr>
            <a:r>
              <a:rPr lang="de-DE" dirty="0" smtClean="0">
                <a:solidFill>
                  <a:schemeClr val="accent1">
                    <a:lumMod val="20000"/>
                    <a:lumOff val="80000"/>
                  </a:schemeClr>
                </a:solidFill>
              </a:rPr>
              <a:t>Die 70 Jahrwochen Daniels</a:t>
            </a:r>
          </a:p>
        </p:txBody>
      </p:sp>
      <p:sp>
        <p:nvSpPr>
          <p:cNvPr id="342019" name="AutoShape 3">
            <a:hlinkClick r:id="rId2" action="ppaction://hlinkpres?slideindex=1&amp;slidetitle="/>
          </p:cNvPr>
          <p:cNvSpPr>
            <a:spLocks noChangeArrowheads="1"/>
          </p:cNvSpPr>
          <p:nvPr/>
        </p:nvSpPr>
        <p:spPr bwMode="auto">
          <a:xfrm>
            <a:off x="0" y="4868863"/>
            <a:ext cx="8964613" cy="1219200"/>
          </a:xfrm>
          <a:prstGeom prst="roundRect">
            <a:avLst>
              <a:gd name="adj" fmla="val 16667"/>
            </a:avLst>
          </a:prstGeom>
          <a:gradFill rotWithShape="0">
            <a:gsLst>
              <a:gs pos="0">
                <a:srgbClr val="660066"/>
              </a:gs>
              <a:gs pos="50000">
                <a:schemeClr val="bg1"/>
              </a:gs>
              <a:gs pos="100000">
                <a:srgbClr val="660066"/>
              </a:gs>
            </a:gsLst>
            <a:lin ang="5400000" scaled="1"/>
          </a:gradFill>
          <a:ln w="9525">
            <a:solidFill>
              <a:schemeClr val="tx1"/>
            </a:solidFill>
            <a:round/>
            <a:headEnd/>
            <a:tailEnd/>
          </a:ln>
          <a:effectLst/>
        </p:spPr>
        <p:txBody>
          <a:bodyPr wrap="none" anchor="ctr"/>
          <a:lstStyle/>
          <a:p>
            <a:pPr algn="ctr">
              <a:defRPr/>
            </a:pPr>
            <a:endParaRPr lang="de-DE" sz="2400" b="1" dirty="0">
              <a:latin typeface="Arial" charset="0"/>
              <a:cs typeface="Arial" charset="0"/>
            </a:endParaRPr>
          </a:p>
        </p:txBody>
      </p:sp>
      <p:grpSp>
        <p:nvGrpSpPr>
          <p:cNvPr id="142340" name="Group 4"/>
          <p:cNvGrpSpPr>
            <a:grpSpLocks/>
          </p:cNvGrpSpPr>
          <p:nvPr/>
        </p:nvGrpSpPr>
        <p:grpSpPr bwMode="auto">
          <a:xfrm>
            <a:off x="-50800" y="1700213"/>
            <a:ext cx="3684588" cy="3178175"/>
            <a:chOff x="463" y="618"/>
            <a:chExt cx="2321" cy="2002"/>
          </a:xfrm>
        </p:grpSpPr>
        <p:sp>
          <p:nvSpPr>
            <p:cNvPr id="142365" name="Line 5"/>
            <p:cNvSpPr>
              <a:spLocks noChangeShapeType="1"/>
            </p:cNvSpPr>
            <p:nvPr/>
          </p:nvSpPr>
          <p:spPr bwMode="auto">
            <a:xfrm>
              <a:off x="586" y="890"/>
              <a:ext cx="0" cy="1724"/>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42366" name="Line 6"/>
            <p:cNvSpPr>
              <a:spLocks noChangeShapeType="1"/>
            </p:cNvSpPr>
            <p:nvPr/>
          </p:nvSpPr>
          <p:spPr bwMode="auto">
            <a:xfrm flipH="1">
              <a:off x="2380" y="935"/>
              <a:ext cx="0" cy="1679"/>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34174" name="Text Box 7"/>
            <p:cNvSpPr txBox="1">
              <a:spLocks noChangeArrowheads="1"/>
            </p:cNvSpPr>
            <p:nvPr/>
          </p:nvSpPr>
          <p:spPr bwMode="auto">
            <a:xfrm>
              <a:off x="624" y="2380"/>
              <a:ext cx="1728" cy="2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de-DE" altLang="de-DE" sz="2000" b="1" dirty="0" smtClean="0">
                  <a:effectLst>
                    <a:outerShdw blurRad="38100" dist="38100" dir="2700000" algn="tl">
                      <a:srgbClr val="000000">
                        <a:alpha val="43137"/>
                      </a:srgbClr>
                    </a:outerShdw>
                  </a:effectLst>
                  <a:latin typeface="+mj-lt"/>
                </a:rPr>
                <a:t>69x7 J. = 483 J</a:t>
              </a:r>
            </a:p>
          </p:txBody>
        </p:sp>
        <p:sp>
          <p:nvSpPr>
            <p:cNvPr id="130080" name="Text Box 8"/>
            <p:cNvSpPr txBox="1">
              <a:spLocks noChangeArrowheads="1"/>
            </p:cNvSpPr>
            <p:nvPr/>
          </p:nvSpPr>
          <p:spPr bwMode="auto">
            <a:xfrm>
              <a:off x="463" y="631"/>
              <a:ext cx="9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2000" b="1" dirty="0" smtClean="0">
                  <a:effectLst>
                    <a:outerShdw blurRad="38100" dist="38100" dir="2700000" algn="tl">
                      <a:srgbClr val="000000">
                        <a:alpha val="43137"/>
                      </a:srgbClr>
                    </a:outerShdw>
                  </a:effectLst>
                  <a:latin typeface="Arial" pitchFamily="34" charset="0"/>
                </a:rPr>
                <a:t>445 v. Chr.</a:t>
              </a:r>
            </a:p>
          </p:txBody>
        </p:sp>
        <p:sp>
          <p:nvSpPr>
            <p:cNvPr id="130081" name="Text Box 9"/>
            <p:cNvSpPr txBox="1">
              <a:spLocks noChangeArrowheads="1"/>
            </p:cNvSpPr>
            <p:nvPr/>
          </p:nvSpPr>
          <p:spPr bwMode="auto">
            <a:xfrm>
              <a:off x="1758" y="618"/>
              <a:ext cx="102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2400" b="1" dirty="0" smtClean="0">
                  <a:effectLst>
                    <a:outerShdw blurRad="38100" dist="38100" dir="2700000" algn="tl">
                      <a:srgbClr val="000000">
                        <a:alpha val="43137"/>
                      </a:srgbClr>
                    </a:outerShdw>
                  </a:effectLst>
                  <a:latin typeface="Arial" pitchFamily="34" charset="0"/>
                </a:rPr>
                <a:t>32 n. Chr.</a:t>
              </a:r>
            </a:p>
          </p:txBody>
        </p:sp>
        <p:sp>
          <p:nvSpPr>
            <p:cNvPr id="130082" name="Text Box 10"/>
            <p:cNvSpPr txBox="1">
              <a:spLocks noChangeArrowheads="1"/>
            </p:cNvSpPr>
            <p:nvPr/>
          </p:nvSpPr>
          <p:spPr bwMode="auto">
            <a:xfrm>
              <a:off x="495" y="1152"/>
              <a:ext cx="19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2000" b="1" dirty="0" smtClean="0">
                  <a:effectLst>
                    <a:outerShdw blurRad="38100" dist="38100" dir="2700000" algn="tl">
                      <a:srgbClr val="000000">
                        <a:alpha val="43137"/>
                      </a:srgbClr>
                    </a:outerShdw>
                  </a:effectLst>
                  <a:latin typeface="Arial" pitchFamily="34" charset="0"/>
                </a:rPr>
                <a:t>7 + 62 = 69</a:t>
              </a:r>
            </a:p>
          </p:txBody>
        </p:sp>
        <p:sp>
          <p:nvSpPr>
            <p:cNvPr id="142371" name="Line 11"/>
            <p:cNvSpPr>
              <a:spLocks noChangeShapeType="1"/>
            </p:cNvSpPr>
            <p:nvPr/>
          </p:nvSpPr>
          <p:spPr bwMode="auto">
            <a:xfrm>
              <a:off x="586" y="1408"/>
              <a:ext cx="1814" cy="0"/>
            </a:xfrm>
            <a:prstGeom prst="line">
              <a:avLst/>
            </a:prstGeom>
            <a:noFill/>
            <a:ln w="76200" cap="sq">
              <a:solidFill>
                <a:srgbClr val="30E636"/>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grpSp>
      <p:grpSp>
        <p:nvGrpSpPr>
          <p:cNvPr id="142341" name="Group 12"/>
          <p:cNvGrpSpPr>
            <a:grpSpLocks/>
          </p:cNvGrpSpPr>
          <p:nvPr/>
        </p:nvGrpSpPr>
        <p:grpSpPr bwMode="auto">
          <a:xfrm>
            <a:off x="2771775" y="3500438"/>
            <a:ext cx="720725" cy="1366837"/>
            <a:chOff x="2208" y="1020"/>
            <a:chExt cx="1272" cy="1596"/>
          </a:xfrm>
        </p:grpSpPr>
        <p:grpSp>
          <p:nvGrpSpPr>
            <p:cNvPr id="142359" name="Group 13"/>
            <p:cNvGrpSpPr>
              <a:grpSpLocks/>
            </p:cNvGrpSpPr>
            <p:nvPr/>
          </p:nvGrpSpPr>
          <p:grpSpPr bwMode="auto">
            <a:xfrm>
              <a:off x="2232" y="1032"/>
              <a:ext cx="1248" cy="1584"/>
              <a:chOff x="264" y="576"/>
              <a:chExt cx="624" cy="960"/>
            </a:xfrm>
          </p:grpSpPr>
          <p:sp>
            <p:nvSpPr>
              <p:cNvPr id="142363" name="Rectangle 14"/>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sp>
            <p:nvSpPr>
              <p:cNvPr id="142364" name="Rectangle 15"/>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grpSp>
        <p:grpSp>
          <p:nvGrpSpPr>
            <p:cNvPr id="142360" name="Group 16"/>
            <p:cNvGrpSpPr>
              <a:grpSpLocks/>
            </p:cNvGrpSpPr>
            <p:nvPr/>
          </p:nvGrpSpPr>
          <p:grpSpPr bwMode="auto">
            <a:xfrm>
              <a:off x="2208" y="1020"/>
              <a:ext cx="1248" cy="1584"/>
              <a:chOff x="264" y="576"/>
              <a:chExt cx="624" cy="960"/>
            </a:xfrm>
          </p:grpSpPr>
          <p:sp>
            <p:nvSpPr>
              <p:cNvPr id="142361" name="Rectangle 17"/>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sp>
            <p:nvSpPr>
              <p:cNvPr id="142362" name="Rectangle 18"/>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grpSp>
      </p:grpSp>
      <p:sp>
        <p:nvSpPr>
          <p:cNvPr id="142342" name="AutoShape 19"/>
          <p:cNvSpPr>
            <a:spLocks noChangeArrowheads="1"/>
          </p:cNvSpPr>
          <p:nvPr/>
        </p:nvSpPr>
        <p:spPr bwMode="auto">
          <a:xfrm flipH="1">
            <a:off x="3419475" y="3284538"/>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sp>
        <p:nvSpPr>
          <p:cNvPr id="130055" name="Text Box 20"/>
          <p:cNvSpPr txBox="1">
            <a:spLocks noChangeArrowheads="1"/>
          </p:cNvSpPr>
          <p:nvPr/>
        </p:nvSpPr>
        <p:spPr bwMode="auto">
          <a:xfrm>
            <a:off x="3432175" y="2913063"/>
            <a:ext cx="133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spcBef>
                <a:spcPct val="0"/>
              </a:spcBef>
              <a:buClrTx/>
              <a:buSzTx/>
              <a:buFontTx/>
              <a:buNone/>
              <a:defRPr/>
            </a:pPr>
            <a:r>
              <a:rPr lang="de-CH" altLang="de-DE" sz="2000" b="1" dirty="0" smtClean="0">
                <a:effectLst>
                  <a:outerShdw blurRad="38100" dist="38100" dir="2700000" algn="tl">
                    <a:srgbClr val="000000">
                      <a:alpha val="43137"/>
                    </a:srgbClr>
                  </a:outerShdw>
                </a:effectLst>
                <a:latin typeface="Arial" pitchFamily="34" charset="0"/>
              </a:rPr>
              <a:t>70 n. Chr.</a:t>
            </a:r>
            <a:endParaRPr lang="de-DE" altLang="de-DE" sz="2000" b="1" dirty="0" smtClean="0">
              <a:effectLst>
                <a:outerShdw blurRad="38100" dist="38100" dir="2700000" algn="tl">
                  <a:srgbClr val="000000">
                    <a:alpha val="43137"/>
                  </a:srgbClr>
                </a:outerShdw>
              </a:effectLst>
              <a:latin typeface="Arial" pitchFamily="34" charset="0"/>
            </a:endParaRPr>
          </a:p>
        </p:txBody>
      </p:sp>
      <p:grpSp>
        <p:nvGrpSpPr>
          <p:cNvPr id="142344" name="Group 21"/>
          <p:cNvGrpSpPr>
            <a:grpSpLocks/>
          </p:cNvGrpSpPr>
          <p:nvPr/>
        </p:nvGrpSpPr>
        <p:grpSpPr bwMode="auto">
          <a:xfrm>
            <a:off x="3779838" y="3960813"/>
            <a:ext cx="4248150" cy="709612"/>
            <a:chOff x="2427" y="1068"/>
            <a:chExt cx="1497" cy="447"/>
          </a:xfrm>
        </p:grpSpPr>
        <p:sp>
          <p:nvSpPr>
            <p:cNvPr id="142357" name="AutoShape 22"/>
            <p:cNvSpPr>
              <a:spLocks noChangeArrowheads="1"/>
            </p:cNvSpPr>
            <p:nvPr/>
          </p:nvSpPr>
          <p:spPr bwMode="auto">
            <a:xfrm>
              <a:off x="2427" y="1227"/>
              <a:ext cx="1497" cy="288"/>
            </a:xfrm>
            <a:prstGeom prst="leftRightArrow">
              <a:avLst>
                <a:gd name="adj1" fmla="val 50000"/>
                <a:gd name="adj2" fmla="val 103958"/>
              </a:avLst>
            </a:prstGeom>
            <a:solidFill>
              <a:srgbClr val="003300"/>
            </a:solidFill>
            <a:ln w="76200" cap="sq">
              <a:solidFill>
                <a:srgbClr val="FF0000"/>
              </a:solidFill>
              <a:miter lim="800000"/>
              <a:headEnd/>
              <a:tailEnd/>
            </a:ln>
          </p:spPr>
          <p:txBody>
            <a:bodyPr wrap="none" lIns="90000" tIns="46800" rIns="90000" bIns="46800"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sp>
          <p:nvSpPr>
            <p:cNvPr id="142358" name="Rectangle 23"/>
            <p:cNvSpPr>
              <a:spLocks noChangeArrowheads="1"/>
            </p:cNvSpPr>
            <p:nvPr/>
          </p:nvSpPr>
          <p:spPr bwMode="auto">
            <a:xfrm>
              <a:off x="3513" y="1068"/>
              <a:ext cx="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r">
                <a:spcBef>
                  <a:spcPct val="30000"/>
                </a:spcBef>
                <a:buClrTx/>
                <a:buSzTx/>
                <a:buFontTx/>
                <a:buNone/>
              </a:pPr>
              <a:endParaRPr kumimoji="1" lang="fr-FR" altLang="de-DE" sz="1200">
                <a:solidFill>
                  <a:schemeClr val="tx2"/>
                </a:solidFill>
                <a:latin typeface="Bodoni MT Ultra Bold"/>
              </a:endParaRPr>
            </a:p>
          </p:txBody>
        </p:sp>
      </p:grpSp>
      <p:grpSp>
        <p:nvGrpSpPr>
          <p:cNvPr id="142345" name="Group 24"/>
          <p:cNvGrpSpPr>
            <a:grpSpLocks/>
          </p:cNvGrpSpPr>
          <p:nvPr/>
        </p:nvGrpSpPr>
        <p:grpSpPr bwMode="auto">
          <a:xfrm>
            <a:off x="8101013" y="2205038"/>
            <a:ext cx="695325" cy="2697162"/>
            <a:chOff x="3984" y="952"/>
            <a:chExt cx="438" cy="1653"/>
          </a:xfrm>
        </p:grpSpPr>
        <p:sp>
          <p:nvSpPr>
            <p:cNvPr id="130066" name="Text Box 25"/>
            <p:cNvSpPr txBox="1">
              <a:spLocks noChangeArrowheads="1"/>
            </p:cNvSpPr>
            <p:nvPr/>
          </p:nvSpPr>
          <p:spPr bwMode="auto">
            <a:xfrm>
              <a:off x="3984" y="2380"/>
              <a:ext cx="438" cy="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50000"/>
                </a:spcBef>
                <a:buClrTx/>
                <a:buSzTx/>
                <a:buFontTx/>
                <a:buNone/>
                <a:defRPr/>
              </a:pPr>
              <a:r>
                <a:rPr lang="de-DE" altLang="de-DE" sz="1800" b="1" dirty="0" smtClean="0">
                  <a:solidFill>
                    <a:srgbClr val="FFFF00"/>
                  </a:solidFill>
                  <a:effectLst>
                    <a:outerShdw blurRad="38100" dist="38100" dir="2700000" algn="tl">
                      <a:srgbClr val="000000">
                        <a:alpha val="43137"/>
                      </a:srgbClr>
                    </a:outerShdw>
                  </a:effectLst>
                  <a:latin typeface="Times New Roman" pitchFamily="18" charset="0"/>
                </a:rPr>
                <a:t>7 J.</a:t>
              </a:r>
            </a:p>
          </p:txBody>
        </p:sp>
        <p:sp>
          <p:nvSpPr>
            <p:cNvPr id="142355" name="Line 26"/>
            <p:cNvSpPr>
              <a:spLocks noChangeShapeType="1"/>
            </p:cNvSpPr>
            <p:nvPr/>
          </p:nvSpPr>
          <p:spPr bwMode="auto">
            <a:xfrm>
              <a:off x="4416" y="952"/>
              <a:ext cx="0" cy="1632"/>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42356" name="Line 27"/>
            <p:cNvSpPr>
              <a:spLocks noChangeShapeType="1"/>
            </p:cNvSpPr>
            <p:nvPr/>
          </p:nvSpPr>
          <p:spPr bwMode="auto">
            <a:xfrm>
              <a:off x="3984" y="952"/>
              <a:ext cx="0" cy="1632"/>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8" name="Group 28"/>
          <p:cNvGrpSpPr>
            <a:grpSpLocks/>
          </p:cNvGrpSpPr>
          <p:nvPr/>
        </p:nvGrpSpPr>
        <p:grpSpPr bwMode="auto">
          <a:xfrm>
            <a:off x="3132138" y="1989138"/>
            <a:ext cx="4824412" cy="709612"/>
            <a:chOff x="2427" y="1068"/>
            <a:chExt cx="1497" cy="447"/>
          </a:xfrm>
        </p:grpSpPr>
        <p:sp>
          <p:nvSpPr>
            <p:cNvPr id="142352" name="AutoShape 29"/>
            <p:cNvSpPr>
              <a:spLocks noChangeArrowheads="1"/>
            </p:cNvSpPr>
            <p:nvPr/>
          </p:nvSpPr>
          <p:spPr bwMode="auto">
            <a:xfrm>
              <a:off x="2427" y="1227"/>
              <a:ext cx="1497" cy="288"/>
            </a:xfrm>
            <a:prstGeom prst="leftRightArrow">
              <a:avLst>
                <a:gd name="adj1" fmla="val 50000"/>
                <a:gd name="adj2" fmla="val 103958"/>
              </a:avLst>
            </a:prstGeom>
            <a:solidFill>
              <a:srgbClr val="FFFF00"/>
            </a:solidFill>
            <a:ln w="76200" cap="sq">
              <a:solidFill>
                <a:srgbClr val="FFFF00"/>
              </a:solidFill>
              <a:miter lim="800000"/>
              <a:headEnd/>
              <a:tailEnd/>
            </a:ln>
          </p:spPr>
          <p:txBody>
            <a:bodyPr wrap="none" lIns="90000" tIns="46800" rIns="90000" bIns="46800"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sp>
          <p:nvSpPr>
            <p:cNvPr id="142353" name="Rectangle 30"/>
            <p:cNvSpPr>
              <a:spLocks noChangeArrowheads="1"/>
            </p:cNvSpPr>
            <p:nvPr/>
          </p:nvSpPr>
          <p:spPr bwMode="auto">
            <a:xfrm>
              <a:off x="3522" y="1068"/>
              <a:ext cx="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r">
                <a:spcBef>
                  <a:spcPct val="30000"/>
                </a:spcBef>
                <a:buClrTx/>
                <a:buSzTx/>
                <a:buFontTx/>
                <a:buNone/>
              </a:pPr>
              <a:endParaRPr kumimoji="1" lang="fr-FR" altLang="de-DE" sz="1200">
                <a:solidFill>
                  <a:schemeClr val="tx2"/>
                </a:solidFill>
                <a:latin typeface="Bodoni MT Ultra Bold"/>
              </a:endParaRPr>
            </a:p>
          </p:txBody>
        </p:sp>
      </p:grpSp>
      <p:sp>
        <p:nvSpPr>
          <p:cNvPr id="142347" name="Line 31"/>
          <p:cNvSpPr>
            <a:spLocks noChangeShapeType="1"/>
          </p:cNvSpPr>
          <p:nvPr/>
        </p:nvSpPr>
        <p:spPr bwMode="auto">
          <a:xfrm>
            <a:off x="8459788" y="2205038"/>
            <a:ext cx="0" cy="236220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42049" name="Line 33"/>
          <p:cNvSpPr>
            <a:spLocks noChangeShapeType="1"/>
          </p:cNvSpPr>
          <p:nvPr/>
        </p:nvSpPr>
        <p:spPr bwMode="auto">
          <a:xfrm flipH="1">
            <a:off x="3348038" y="2205038"/>
            <a:ext cx="0" cy="2663825"/>
          </a:xfrm>
          <a:prstGeom prst="line">
            <a:avLst/>
          </a:prstGeom>
          <a:noFill/>
          <a:ln w="1809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42050" name="Line 34"/>
          <p:cNvSpPr>
            <a:spLocks noChangeShapeType="1"/>
          </p:cNvSpPr>
          <p:nvPr/>
        </p:nvSpPr>
        <p:spPr bwMode="auto">
          <a:xfrm flipH="1" flipV="1">
            <a:off x="7885113" y="2133600"/>
            <a:ext cx="0" cy="2735263"/>
          </a:xfrm>
          <a:prstGeom prst="line">
            <a:avLst/>
          </a:prstGeom>
          <a:noFill/>
          <a:ln w="1809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42051" name="AutoShape 35"/>
          <p:cNvSpPr>
            <a:spLocks noChangeArrowheads="1"/>
          </p:cNvSpPr>
          <p:nvPr/>
        </p:nvSpPr>
        <p:spPr bwMode="auto">
          <a:xfrm rot="10800000">
            <a:off x="7235825" y="1268413"/>
            <a:ext cx="885825" cy="11699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3300"/>
          </a:solidFill>
          <a:ln w="9525">
            <a:solidFill>
              <a:schemeClr val="tx1"/>
            </a:solidFill>
            <a:miter lim="800000"/>
            <a:headEnd/>
            <a:tailEnd/>
          </a:ln>
        </p:spPr>
        <p:txBody>
          <a:bodyPr rot="10800000" wrap="none" anchor="ctr"/>
          <a:lstStyle/>
          <a:p>
            <a:endParaRPr lang="de-DE"/>
          </a:p>
        </p:txBody>
      </p:sp>
      <p:sp>
        <p:nvSpPr>
          <p:cNvPr id="130063" name="Rechteck 1"/>
          <p:cNvSpPr>
            <a:spLocks noChangeArrowheads="1"/>
          </p:cNvSpPr>
          <p:nvPr/>
        </p:nvSpPr>
        <p:spPr bwMode="auto">
          <a:xfrm>
            <a:off x="3500438" y="360838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SzTx/>
              <a:buFontTx/>
              <a:buNone/>
              <a:defRPr/>
            </a:pPr>
            <a:r>
              <a:rPr lang="de-DE" altLang="de-DE" sz="2400" b="1" dirty="0" smtClean="0">
                <a:effectLst>
                  <a:outerShdw blurRad="38100" dist="38100" dir="2700000" algn="tl">
                    <a:srgbClr val="000000">
                      <a:alpha val="43137"/>
                    </a:srgbClr>
                  </a:outerShdw>
                </a:effectLst>
                <a:latin typeface="Arial" pitchFamily="34" charset="0"/>
              </a:rPr>
              <a:t>Die Gemeinde</a:t>
            </a:r>
          </a:p>
        </p:txBody>
      </p:sp>
    </p:spTree>
    <p:extLst>
      <p:ext uri="{BB962C8B-B14F-4D97-AF65-F5344CB8AC3E}">
        <p14:creationId xmlns:p14="http://schemas.microsoft.com/office/powerpoint/2010/main" val="1930367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42049"/>
                                        </p:tgtEl>
                                        <p:attrNameLst>
                                          <p:attrName>style.visibility</p:attrName>
                                        </p:attrNameLst>
                                      </p:cBhvr>
                                      <p:to>
                                        <p:strVal val="visible"/>
                                      </p:to>
                                    </p:set>
                                    <p:anim calcmode="lin" valueType="num">
                                      <p:cBhvr additive="base">
                                        <p:cTn id="14" dur="3000" fill="hold"/>
                                        <p:tgtEl>
                                          <p:spTgt spid="342049"/>
                                        </p:tgtEl>
                                        <p:attrNameLst>
                                          <p:attrName>ppt_x</p:attrName>
                                        </p:attrNameLst>
                                      </p:cBhvr>
                                      <p:tavLst>
                                        <p:tav tm="0">
                                          <p:val>
                                            <p:strVal val="#ppt_x"/>
                                          </p:val>
                                        </p:tav>
                                        <p:tav tm="100000">
                                          <p:val>
                                            <p:strVal val="#ppt_x"/>
                                          </p:val>
                                        </p:tav>
                                      </p:tavLst>
                                    </p:anim>
                                    <p:anim calcmode="lin" valueType="num">
                                      <p:cBhvr additive="base">
                                        <p:cTn id="15" dur="3000" fill="hold"/>
                                        <p:tgtEl>
                                          <p:spTgt spid="342049"/>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342051"/>
                                        </p:tgtEl>
                                        <p:attrNameLst>
                                          <p:attrName>style.visibility</p:attrName>
                                        </p:attrNameLst>
                                      </p:cBhvr>
                                      <p:to>
                                        <p:strVal val="visible"/>
                                      </p:to>
                                    </p:set>
                                    <p:anim calcmode="lin" valueType="num">
                                      <p:cBhvr additive="base">
                                        <p:cTn id="20" dur="3000" fill="hold"/>
                                        <p:tgtEl>
                                          <p:spTgt spid="342051"/>
                                        </p:tgtEl>
                                        <p:attrNameLst>
                                          <p:attrName>ppt_x</p:attrName>
                                        </p:attrNameLst>
                                      </p:cBhvr>
                                      <p:tavLst>
                                        <p:tav tm="0">
                                          <p:val>
                                            <p:strVal val="#ppt_x"/>
                                          </p:val>
                                        </p:tav>
                                        <p:tav tm="100000">
                                          <p:val>
                                            <p:strVal val="#ppt_x"/>
                                          </p:val>
                                        </p:tav>
                                      </p:tavLst>
                                    </p:anim>
                                    <p:anim calcmode="lin" valueType="num">
                                      <p:cBhvr additive="base">
                                        <p:cTn id="21" dur="3000" fill="hold"/>
                                        <p:tgtEl>
                                          <p:spTgt spid="342051"/>
                                        </p:tgtEl>
                                        <p:attrNameLst>
                                          <p:attrName>ppt_y</p:attrName>
                                        </p:attrNameLst>
                                      </p:cBhvr>
                                      <p:tavLst>
                                        <p:tav tm="0">
                                          <p:val>
                                            <p:strVal val="0-#ppt_h/2"/>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342050"/>
                                        </p:tgtEl>
                                        <p:attrNameLst>
                                          <p:attrName>style.visibility</p:attrName>
                                        </p:attrNameLst>
                                      </p:cBhvr>
                                      <p:to>
                                        <p:strVal val="visible"/>
                                      </p:to>
                                    </p:set>
                                    <p:animEffect transition="in" filter="wipe(down)">
                                      <p:cBhvr>
                                        <p:cTn id="24" dur="5000"/>
                                        <p:tgtEl>
                                          <p:spTgt spid="34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49" grpId="0" animBg="1"/>
      <p:bldP spid="342050" grpId="0" animBg="1"/>
      <p:bldP spid="34205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ebe">
  <a:themeElements>
    <a:clrScheme name="Phoeb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hoeb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hoeb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4238</Words>
  <Application>Microsoft Office PowerPoint</Application>
  <PresentationFormat>Bildschirmpräsentation (4:3)</PresentationFormat>
  <Paragraphs>352</Paragraphs>
  <Slides>75</Slides>
  <Notes>32</Notes>
  <HiddenSlides>0</HiddenSlides>
  <MMClips>0</MMClips>
  <ScaleCrop>false</ScaleCrop>
  <HeadingPairs>
    <vt:vector size="4" baseType="variant">
      <vt:variant>
        <vt:lpstr>Design</vt:lpstr>
      </vt:variant>
      <vt:variant>
        <vt:i4>1</vt:i4>
      </vt:variant>
      <vt:variant>
        <vt:lpstr>Folientitel</vt:lpstr>
      </vt:variant>
      <vt:variant>
        <vt:i4>75</vt:i4>
      </vt:variant>
    </vt:vector>
  </HeadingPairs>
  <TitlesOfParts>
    <vt:vector size="76" baseType="lpstr">
      <vt:lpstr>Phoebe</vt:lpstr>
      <vt:lpstr>Meine Homepage:</vt:lpstr>
      <vt:lpstr>PowerPoint-Präsentation</vt:lpstr>
      <vt:lpstr>Einführung in die  biblische Prophetie</vt:lpstr>
      <vt:lpstr>Die zwei Erscheinungen  von Jesus Christus </vt:lpstr>
      <vt:lpstr>Endzeit: eine Periode  von bereits 133 Jahren</vt:lpstr>
      <vt:lpstr>Endzeit: eine Periode  von bereits 132 Jahren</vt:lpstr>
      <vt:lpstr>Endzeit: eine Periode  von bereits 132 Jahren</vt:lpstr>
      <vt:lpstr>PowerPoint-Präsentation</vt:lpstr>
      <vt:lpstr>Die 70 Jahrwochen Daniels</vt:lpstr>
      <vt:lpstr>Erweckung in Israel</vt:lpstr>
      <vt:lpstr>Der Dritte Tempel</vt:lpstr>
      <vt:lpstr>Der Ort des Tempels</vt:lpstr>
      <vt:lpstr>Die Sehnsucht von 2000 Jahren: Bau des Dritten Tempels</vt:lpstr>
      <vt:lpstr>Bereit zum Wiederaufbau</vt:lpstr>
      <vt:lpstr>Bereit zum Wiederaufbau </vt:lpstr>
      <vt:lpstr>Beginn der 70. Jahrwoche: Bund</vt:lpstr>
      <vt:lpstr>Der Antichrist kommt</vt:lpstr>
      <vt:lpstr>Verunreinigung des Tempels</vt:lpstr>
      <vt:lpstr>Das Zeichen für die grosse Drangsal</vt:lpstr>
      <vt:lpstr>Das Zeichen für  die grosse Drangsal </vt:lpstr>
      <vt:lpstr>Die Flucht des treuen Überrestes</vt:lpstr>
      <vt:lpstr>PowerPoint-Präsentation</vt:lpstr>
      <vt:lpstr>PowerPoint-Präsentation</vt:lpstr>
      <vt:lpstr>PowerPoint-Präsentation</vt:lpstr>
      <vt:lpstr>PowerPoint-Präsentation</vt:lpstr>
      <vt:lpstr>PowerPoint-Präsentation</vt:lpstr>
      <vt:lpstr>Der IS</vt:lpstr>
      <vt:lpstr>PowerPoint-Präsentation</vt:lpstr>
      <vt:lpstr>Ablenkung im Süden</vt:lpstr>
      <vt:lpstr>Der katastrophale Angriff  aus dem Norden</vt:lpstr>
      <vt:lpstr>Der katastrophale Angriff  aus dem Norden</vt:lpstr>
      <vt:lpstr>Israel – dann Ägypten</vt:lpstr>
      <vt:lpstr>PowerPoint-Präsentation</vt:lpstr>
      <vt:lpstr>Gerüchte von Norden und von Osten</vt:lpstr>
      <vt:lpstr>Europa und Harmagedon</vt:lpstr>
      <vt:lpstr>Harmagedon</vt:lpstr>
      <vt:lpstr>Harmagedon</vt:lpstr>
      <vt:lpstr>Harmagedon</vt:lpstr>
      <vt:lpstr>Intervention aus dem fernen Asien</vt:lpstr>
      <vt:lpstr>Zurück nach Israel!</vt:lpstr>
      <vt:lpstr>Die zweite Belagerung Jerusalems</vt:lpstr>
      <vt:lpstr>Die zweite Belagerung Jerusalems</vt:lpstr>
      <vt:lpstr>Weltkrieg von 1260 Tagen</vt:lpstr>
      <vt:lpstr>Jerusalem im Zentrum  der Katastrophe</vt:lpstr>
      <vt:lpstr>Katastrophe für Israel</vt:lpstr>
      <vt:lpstr>Die Wiederkunft Christi</vt:lpstr>
      <vt:lpstr>Die Wiederkunft Christi </vt:lpstr>
      <vt:lpstr>Das Reich des Messias</vt:lpstr>
      <vt:lpstr>Assyrien im Buch Jesaja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„Der von Norden Kommende“  im Buch Joel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Lasst euch versöhnen mit Gott! (2Kor 5,20)</vt:lpstr>
      <vt:lpstr>Jesus starb für mich am Kreuz!</vt:lpstr>
      <vt:lpstr>GNU FDL</vt:lpstr>
      <vt:lpstr>CCA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Zukunft des IS - Der Assyrer</dc:title>
  <dc:creator>Roger Liebi</dc:creator>
  <cp:lastModifiedBy>Me</cp:lastModifiedBy>
  <cp:revision>265</cp:revision>
  <dcterms:created xsi:type="dcterms:W3CDTF">2011-04-04T14:05:17Z</dcterms:created>
  <dcterms:modified xsi:type="dcterms:W3CDTF">2015-12-08T07:26:35Z</dcterms:modified>
</cp:coreProperties>
</file>