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66"/>
  </p:notesMasterIdLst>
  <p:sldIdLst>
    <p:sldId id="359" r:id="rId2"/>
    <p:sldId id="316" r:id="rId3"/>
    <p:sldId id="332" r:id="rId4"/>
    <p:sldId id="326" r:id="rId5"/>
    <p:sldId id="327" r:id="rId6"/>
    <p:sldId id="325" r:id="rId7"/>
    <p:sldId id="333" r:id="rId8"/>
    <p:sldId id="390" r:id="rId9"/>
    <p:sldId id="369" r:id="rId10"/>
    <p:sldId id="322" r:id="rId11"/>
    <p:sldId id="323" r:id="rId12"/>
    <p:sldId id="368" r:id="rId13"/>
    <p:sldId id="370" r:id="rId14"/>
    <p:sldId id="371" r:id="rId15"/>
    <p:sldId id="328" r:id="rId16"/>
    <p:sldId id="315" r:id="rId17"/>
    <p:sldId id="313" r:id="rId18"/>
    <p:sldId id="314" r:id="rId19"/>
    <p:sldId id="375" r:id="rId20"/>
    <p:sldId id="311" r:id="rId21"/>
    <p:sldId id="305" r:id="rId22"/>
    <p:sldId id="340" r:id="rId23"/>
    <p:sldId id="392" r:id="rId24"/>
    <p:sldId id="339" r:id="rId25"/>
    <p:sldId id="342" r:id="rId26"/>
    <p:sldId id="341" r:id="rId27"/>
    <p:sldId id="334" r:id="rId28"/>
    <p:sldId id="336" r:id="rId29"/>
    <p:sldId id="337" r:id="rId30"/>
    <p:sldId id="349" r:id="rId31"/>
    <p:sldId id="347" r:id="rId32"/>
    <p:sldId id="343" r:id="rId33"/>
    <p:sldId id="363" r:id="rId34"/>
    <p:sldId id="309" r:id="rId35"/>
    <p:sldId id="344" r:id="rId36"/>
    <p:sldId id="350" r:id="rId37"/>
    <p:sldId id="351" r:id="rId38"/>
    <p:sldId id="366" r:id="rId39"/>
    <p:sldId id="367" r:id="rId40"/>
    <p:sldId id="354" r:id="rId41"/>
    <p:sldId id="352" r:id="rId42"/>
    <p:sldId id="356" r:id="rId43"/>
    <p:sldId id="357" r:id="rId44"/>
    <p:sldId id="362" r:id="rId45"/>
    <p:sldId id="361" r:id="rId46"/>
    <p:sldId id="353" r:id="rId47"/>
    <p:sldId id="348" r:id="rId48"/>
    <p:sldId id="355" r:id="rId49"/>
    <p:sldId id="376" r:id="rId50"/>
    <p:sldId id="377" r:id="rId51"/>
    <p:sldId id="358" r:id="rId52"/>
    <p:sldId id="393" r:id="rId53"/>
    <p:sldId id="384" r:id="rId54"/>
    <p:sldId id="386" r:id="rId55"/>
    <p:sldId id="385" r:id="rId56"/>
    <p:sldId id="387" r:id="rId57"/>
    <p:sldId id="388" r:id="rId58"/>
    <p:sldId id="389" r:id="rId59"/>
    <p:sldId id="391" r:id="rId60"/>
    <p:sldId id="374" r:id="rId61"/>
    <p:sldId id="380" r:id="rId62"/>
    <p:sldId id="381" r:id="rId63"/>
    <p:sldId id="382" r:id="rId64"/>
    <p:sldId id="383" r:id="rId6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34" autoAdjust="0"/>
    <p:restoredTop sz="94660"/>
  </p:normalViewPr>
  <p:slideViewPr>
    <p:cSldViewPr>
      <p:cViewPr varScale="1">
        <p:scale>
          <a:sx n="92" d="100"/>
          <a:sy n="92" d="100"/>
        </p:scale>
        <p:origin x="-708" y="-9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8533E8-A445-4E00-BEA8-60C30EAAE7D1}" type="datetimeFigureOut">
              <a:rPr lang="de-DE" smtClean="0"/>
              <a:pPr/>
              <a:t>20.04.2019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518BD3-5E91-49DE-A44B-06E3B467E83D}" type="slidenum">
              <a:rPr lang="de-DE" smtClean="0"/>
              <a:pPr/>
              <a:t>‹Nr.›</a:t>
            </a:fld>
            <a:endParaRPr lang="de-DE"/>
          </a:p>
        </p:txBody>
      </p:sp>
    </p:spTree>
    <p:extLst>
      <p:ext uri="{BB962C8B-B14F-4D97-AF65-F5344CB8AC3E}">
        <p14:creationId xmlns:p14="http://schemas.microsoft.com/office/powerpoint/2010/main" val="3409365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Erdfrucht: </a:t>
            </a:r>
            <a:r>
              <a:rPr lang="de-CH" dirty="0" err="1" smtClean="0"/>
              <a:t>karpas</a:t>
            </a:r>
            <a:endParaRPr lang="de-CH" dirty="0" smtClean="0"/>
          </a:p>
          <a:p>
            <a:r>
              <a:rPr lang="de-CH" dirty="0" smtClean="0"/>
              <a:t>Bittere Kräuter: </a:t>
            </a:r>
            <a:r>
              <a:rPr lang="de-CH" dirty="0" err="1" smtClean="0"/>
              <a:t>maror</a:t>
            </a:r>
            <a:endParaRPr lang="de-CH" dirty="0" smtClean="0"/>
          </a:p>
          <a:p>
            <a:r>
              <a:rPr lang="de-CH" dirty="0" smtClean="0"/>
              <a:t>Mus: </a:t>
            </a:r>
            <a:r>
              <a:rPr lang="de-CH" dirty="0" err="1" smtClean="0"/>
              <a:t>charoset</a:t>
            </a:r>
            <a:endParaRPr lang="de-CH" dirty="0" smtClean="0"/>
          </a:p>
          <a:p>
            <a:r>
              <a:rPr lang="de-CH" dirty="0" smtClean="0"/>
              <a:t>Bittere Kräuter m.</a:t>
            </a:r>
            <a:r>
              <a:rPr lang="de-CH" baseline="0" dirty="0" smtClean="0"/>
              <a:t> </a:t>
            </a:r>
            <a:r>
              <a:rPr lang="de-CH" baseline="0" dirty="0" err="1" smtClean="0"/>
              <a:t>Mazze</a:t>
            </a:r>
            <a:r>
              <a:rPr lang="de-CH" baseline="0" dirty="0" smtClean="0"/>
              <a:t>: </a:t>
            </a:r>
            <a:r>
              <a:rPr lang="de-CH" baseline="0" dirty="0" err="1" smtClean="0"/>
              <a:t>chseret</a:t>
            </a:r>
            <a:endParaRPr lang="de-CH" baseline="0" dirty="0" smtClean="0"/>
          </a:p>
          <a:p>
            <a:r>
              <a:rPr lang="de-CH" baseline="0" dirty="0" smtClean="0"/>
              <a:t>Lammknochen: </a:t>
            </a:r>
            <a:r>
              <a:rPr lang="de-CH" baseline="0" dirty="0" err="1" smtClean="0"/>
              <a:t>zeroa</a:t>
            </a:r>
            <a:endParaRPr lang="de-CH" baseline="0" dirty="0" smtClean="0"/>
          </a:p>
          <a:p>
            <a:r>
              <a:rPr lang="de-CH" baseline="0" dirty="0" smtClean="0"/>
              <a:t>Ei: </a:t>
            </a:r>
            <a:r>
              <a:rPr lang="de-CH" baseline="0" dirty="0" err="1" smtClean="0"/>
              <a:t>beitzah</a:t>
            </a:r>
            <a:endParaRPr lang="de-CH" dirty="0" smtClean="0"/>
          </a:p>
          <a:p>
            <a:endParaRPr lang="de-CH" dirty="0"/>
          </a:p>
        </p:txBody>
      </p:sp>
      <p:sp>
        <p:nvSpPr>
          <p:cNvPr id="4" name="Foliennummernplatzhalter 3"/>
          <p:cNvSpPr>
            <a:spLocks noGrp="1"/>
          </p:cNvSpPr>
          <p:nvPr>
            <p:ph type="sldNum" sz="quarter" idx="10"/>
          </p:nvPr>
        </p:nvSpPr>
        <p:spPr/>
        <p:txBody>
          <a:bodyPr/>
          <a:lstStyle/>
          <a:p>
            <a:fld id="{6C518BD3-5E91-49DE-A44B-06E3B467E83D}" type="slidenum">
              <a:rPr lang="de-DE" smtClean="0"/>
              <a:pPr/>
              <a:t>21</a:t>
            </a:fld>
            <a:endParaRPr lang="de-DE"/>
          </a:p>
        </p:txBody>
      </p:sp>
    </p:spTree>
    <p:extLst>
      <p:ext uri="{BB962C8B-B14F-4D97-AF65-F5344CB8AC3E}">
        <p14:creationId xmlns:p14="http://schemas.microsoft.com/office/powerpoint/2010/main" val="1582066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B5B9A7-79DC-4CBB-A575-069D06C9DCB6}" type="slidenum">
              <a:rPr lang="de-DE" altLang="de-DE">
                <a:latin typeface="Constantia" panose="02030602050306030303" pitchFamily="18" charset="0"/>
              </a:rPr>
              <a:pPr>
                <a:spcBef>
                  <a:spcPct val="0"/>
                </a:spcBef>
              </a:pPr>
              <a:t>38</a:t>
            </a:fld>
            <a:endParaRPr lang="de-DE" altLang="de-DE">
              <a:latin typeface="Constantia" panose="02030602050306030303" pitchFamily="18"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de-DE" smtClean="0"/>
          </a:p>
        </p:txBody>
      </p:sp>
    </p:spTree>
    <p:extLst>
      <p:ext uri="{BB962C8B-B14F-4D97-AF65-F5344CB8AC3E}">
        <p14:creationId xmlns:p14="http://schemas.microsoft.com/office/powerpoint/2010/main" val="3923592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8F98F9-F8A1-4C9B-842C-ED4FC3FEB3A2}" type="slidenum">
              <a:rPr lang="de-DE" altLang="de-DE">
                <a:latin typeface="Constantia" panose="02030602050306030303" pitchFamily="18" charset="0"/>
              </a:rPr>
              <a:pPr>
                <a:spcBef>
                  <a:spcPct val="0"/>
                </a:spcBef>
              </a:pPr>
              <a:t>39</a:t>
            </a:fld>
            <a:endParaRPr lang="de-DE" altLang="de-DE">
              <a:latin typeface="Constantia" panose="02030602050306030303" pitchFamily="18"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de-DE" smtClean="0"/>
          </a:p>
        </p:txBody>
      </p:sp>
    </p:spTree>
    <p:extLst>
      <p:ext uri="{BB962C8B-B14F-4D97-AF65-F5344CB8AC3E}">
        <p14:creationId xmlns:p14="http://schemas.microsoft.com/office/powerpoint/2010/main" val="2368982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p>
            <a:fld id="{ED11AF0F-3DF5-4DCF-BF56-FA9CF6173F54}" type="slidenum">
              <a:rPr lang="fr-FR">
                <a:latin typeface="Arial" pitchFamily="34" charset="0"/>
              </a:rPr>
              <a:pPr/>
              <a:t>42</a:t>
            </a:fld>
            <a:endParaRPr lang="fr-FR">
              <a:latin typeface="Arial" pitchFamily="34" charset="0"/>
            </a:endParaRPr>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a:ln/>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411887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p>
            <a:fld id="{ED11AF0F-3DF5-4DCF-BF56-FA9CF6173F54}" type="slidenum">
              <a:rPr lang="fr-FR">
                <a:latin typeface="Arial" pitchFamily="34" charset="0"/>
              </a:rPr>
              <a:pPr/>
              <a:t>43</a:t>
            </a:fld>
            <a:endParaRPr lang="fr-FR">
              <a:latin typeface="Arial" pitchFamily="34" charset="0"/>
            </a:endParaRPr>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a:ln/>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2517543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C518BD3-5E91-49DE-A44B-06E3B467E83D}" type="slidenum">
              <a:rPr lang="de-DE" smtClean="0"/>
              <a:pPr/>
              <a:t>60</a:t>
            </a:fld>
            <a:endParaRPr lang="de-DE"/>
          </a:p>
        </p:txBody>
      </p:sp>
    </p:spTree>
    <p:extLst>
      <p:ext uri="{BB962C8B-B14F-4D97-AF65-F5344CB8AC3E}">
        <p14:creationId xmlns:p14="http://schemas.microsoft.com/office/powerpoint/2010/main" val="2620603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1"/>
          <p:cNvSpPr>
            <a:spLocks noGrp="1" noRot="1" noChangeAspect="1" noChangeArrowheads="1" noTextEdit="1"/>
          </p:cNvSpPr>
          <p:nvPr>
            <p:ph type="sldImg"/>
          </p:nvPr>
        </p:nvSpPr>
        <p:spPr>
          <a:xfrm>
            <a:off x="1143000" y="695325"/>
            <a:ext cx="4572000" cy="3429000"/>
          </a:xfrm>
          <a:solidFill>
            <a:srgbClr val="FFFFFF"/>
          </a:solidFill>
          <a:ln/>
        </p:spPr>
      </p:sp>
      <p:sp>
        <p:nvSpPr>
          <p:cNvPr id="11264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865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1"/>
          <p:cNvSpPr>
            <a:spLocks noGrp="1" noRot="1" noChangeAspect="1" noChangeArrowheads="1" noTextEdit="1"/>
          </p:cNvSpPr>
          <p:nvPr>
            <p:ph type="sldImg"/>
          </p:nvPr>
        </p:nvSpPr>
        <p:spPr>
          <a:xfrm>
            <a:off x="1143000" y="695325"/>
            <a:ext cx="4572000" cy="3429000"/>
          </a:xfrm>
          <a:solidFill>
            <a:srgbClr val="FFFFFF"/>
          </a:solidFill>
          <a:ln/>
        </p:spPr>
      </p:sp>
      <p:sp>
        <p:nvSpPr>
          <p:cNvPr id="11571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7185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8" name="Titel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de-DE" smtClean="0"/>
              <a:t>Titelmasterformat durch Klicken bearbeiten</a:t>
            </a:r>
            <a:endParaRPr kumimoji="0" lang="en-US"/>
          </a:p>
        </p:txBody>
      </p:sp>
      <p:sp>
        <p:nvSpPr>
          <p:cNvPr id="28" name="Datumsplatzhalter 27"/>
          <p:cNvSpPr>
            <a:spLocks noGrp="1"/>
          </p:cNvSpPr>
          <p:nvPr>
            <p:ph type="dt" sz="half" idx="10"/>
          </p:nvPr>
        </p:nvSpPr>
        <p:spPr/>
        <p:txBody>
          <a:bodyPr/>
          <a:lstStyle/>
          <a:p>
            <a:fld id="{627B492D-40CF-45EA-9FC5-B94B7C38EF48}" type="datetimeFigureOut">
              <a:rPr lang="de-DE" smtClean="0"/>
              <a:pPr/>
              <a:t>20.04.2019</a:t>
            </a:fld>
            <a:endParaRPr lang="de-DE"/>
          </a:p>
        </p:txBody>
      </p:sp>
      <p:sp>
        <p:nvSpPr>
          <p:cNvPr id="17" name="Fußzeilenplatzhalter 16"/>
          <p:cNvSpPr>
            <a:spLocks noGrp="1"/>
          </p:cNvSpPr>
          <p:nvPr>
            <p:ph type="ftr" sz="quarter" idx="11"/>
          </p:nvPr>
        </p:nvSpPr>
        <p:spPr/>
        <p:txBody>
          <a:bodyPr/>
          <a:lstStyle/>
          <a:p>
            <a:endParaRPr lang="de-DE"/>
          </a:p>
        </p:txBody>
      </p:sp>
      <p:sp>
        <p:nvSpPr>
          <p:cNvPr id="29" name="Foliennummernplatzhalter 28"/>
          <p:cNvSpPr>
            <a:spLocks noGrp="1"/>
          </p:cNvSpPr>
          <p:nvPr>
            <p:ph type="sldNum" sz="quarter" idx="12"/>
          </p:nvPr>
        </p:nvSpPr>
        <p:spPr/>
        <p:txBody>
          <a:bodyPr/>
          <a:lstStyle/>
          <a:p>
            <a:fld id="{E2D7E0C4-CA3A-444F-8715-139821CA33D9}" type="slidenum">
              <a:rPr lang="de-DE" smtClean="0"/>
              <a:pPr/>
              <a:t>‹Nr.›</a:t>
            </a:fld>
            <a:endParaRPr lang="de-DE"/>
          </a:p>
        </p:txBody>
      </p:sp>
      <p:sp>
        <p:nvSpPr>
          <p:cNvPr id="9" name="Untertitel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627B492D-40CF-45EA-9FC5-B94B7C38EF48}" type="datetimeFigureOut">
              <a:rPr lang="de-DE" smtClean="0"/>
              <a:pPr/>
              <a:t>20.04.2019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2D7E0C4-CA3A-444F-8715-139821CA33D9}"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627B492D-40CF-45EA-9FC5-B94B7C38EF48}" type="datetimeFigureOut">
              <a:rPr lang="de-DE" smtClean="0"/>
              <a:pPr/>
              <a:t>20.04.2019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2D7E0C4-CA3A-444F-8715-139821CA33D9}" type="slidenum">
              <a:rPr lang="de-DE" smtClean="0"/>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716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9812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41148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a:ln/>
        </p:spPr>
        <p:txBody>
          <a:bodyPr/>
          <a:lstStyle>
            <a:lvl1pPr>
              <a:defRPr/>
            </a:lvl1pPr>
          </a:lstStyle>
          <a:p>
            <a:pPr>
              <a:defRPr/>
            </a:pPr>
            <a:endParaRPr lang="de-CH"/>
          </a:p>
        </p:txBody>
      </p:sp>
      <p:sp>
        <p:nvSpPr>
          <p:cNvPr id="7" name="Rectangle 5"/>
          <p:cNvSpPr>
            <a:spLocks noGrp="1" noChangeArrowheads="1"/>
          </p:cNvSpPr>
          <p:nvPr>
            <p:ph type="ftr" sz="quarter" idx="11"/>
          </p:nvPr>
        </p:nvSpPr>
        <p:spPr>
          <a:ln/>
        </p:spPr>
        <p:txBody>
          <a:bodyPr/>
          <a:lstStyle>
            <a:lvl1pPr>
              <a:defRPr/>
            </a:lvl1pPr>
          </a:lstStyle>
          <a:p>
            <a:pPr>
              <a:defRPr/>
            </a:pPr>
            <a:endParaRPr lang="de-CH"/>
          </a:p>
        </p:txBody>
      </p:sp>
      <p:sp>
        <p:nvSpPr>
          <p:cNvPr id="8" name="Rectangle 6"/>
          <p:cNvSpPr>
            <a:spLocks noGrp="1" noChangeArrowheads="1"/>
          </p:cNvSpPr>
          <p:nvPr>
            <p:ph type="sldNum" sz="quarter" idx="12"/>
          </p:nvPr>
        </p:nvSpPr>
        <p:spPr>
          <a:ln/>
        </p:spPr>
        <p:txBody>
          <a:bodyPr/>
          <a:lstStyle>
            <a:lvl1pPr>
              <a:defRPr/>
            </a:lvl1pPr>
          </a:lstStyle>
          <a:p>
            <a:pPr>
              <a:defRPr/>
            </a:pPr>
            <a:fld id="{F2B9AF05-F825-4898-A511-94FA48D204B9}" type="slidenum">
              <a:rPr lang="de-CH" altLang="de-DE"/>
              <a:pPr>
                <a:defRPr/>
              </a:pPr>
              <a:t>‹Nr.›</a:t>
            </a:fld>
            <a:endParaRPr lang="de-CH" altLang="de-DE"/>
          </a:p>
        </p:txBody>
      </p:sp>
    </p:spTree>
    <p:extLst>
      <p:ext uri="{BB962C8B-B14F-4D97-AF65-F5344CB8AC3E}">
        <p14:creationId xmlns:p14="http://schemas.microsoft.com/office/powerpoint/2010/main" val="490339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627B492D-40CF-45EA-9FC5-B94B7C38EF48}" type="datetimeFigureOut">
              <a:rPr lang="de-DE" smtClean="0"/>
              <a:pPr/>
              <a:t>20.04.2019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2D7E0C4-CA3A-444F-8715-139821CA33D9}"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3">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627B492D-40CF-45EA-9FC5-B94B7C38EF48}" type="datetimeFigureOut">
              <a:rPr lang="de-DE" smtClean="0"/>
              <a:pPr/>
              <a:t>20.04.2019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a:xfrm>
            <a:off x="7924800" y="6416675"/>
            <a:ext cx="762000" cy="365125"/>
          </a:xfrm>
        </p:spPr>
        <p:txBody>
          <a:bodyPr/>
          <a:lstStyle/>
          <a:p>
            <a:fld id="{E2D7E0C4-CA3A-444F-8715-139821CA33D9}"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627B492D-40CF-45EA-9FC5-B94B7C38EF48}" type="datetimeFigureOut">
              <a:rPr lang="de-DE" smtClean="0"/>
              <a:pPr/>
              <a:t>20.04.2019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2D7E0C4-CA3A-444F-8715-139821CA33D9}"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627B492D-40CF-45EA-9FC5-B94B7C38EF48}" type="datetimeFigureOut">
              <a:rPr lang="de-DE" smtClean="0"/>
              <a:pPr/>
              <a:t>20.04.2019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2D7E0C4-CA3A-444F-8715-139821CA33D9}"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627B492D-40CF-45EA-9FC5-B94B7C38EF48}" type="datetimeFigureOut">
              <a:rPr lang="de-DE" smtClean="0"/>
              <a:pPr/>
              <a:t>20.04.2019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E2D7E0C4-CA3A-444F-8715-139821CA33D9}"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27B492D-40CF-45EA-9FC5-B94B7C38EF48}" type="datetimeFigureOut">
              <a:rPr lang="de-DE" smtClean="0"/>
              <a:pPr/>
              <a:t>20.04.2019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2D7E0C4-CA3A-444F-8715-139821CA33D9}"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627B492D-40CF-45EA-9FC5-B94B7C38EF48}" type="datetimeFigureOut">
              <a:rPr lang="de-DE" smtClean="0"/>
              <a:pPr/>
              <a:t>20.04.2019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2D7E0C4-CA3A-444F-8715-139821CA33D9}"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de-DE" smtClean="0">
                <a:solidFill>
                  <a:schemeClr val="lt1"/>
                </a:solidFill>
                <a:latin typeface="+mn-lt"/>
                <a:ea typeface="+mn-ea"/>
                <a:cs typeface="+mn-cs"/>
              </a:rPr>
              <a:t>Bild durch Klicken auf Symbol hinzufügen</a:t>
            </a:r>
            <a:endParaRPr kumimoji="0" lang="en-US" dirty="0">
              <a:solidFill>
                <a:schemeClr val="lt1"/>
              </a:solidFill>
              <a:latin typeface="+mn-lt"/>
              <a:ea typeface="+mn-ea"/>
              <a:cs typeface="+mn-cs"/>
            </a:endParaRPr>
          </a:p>
        </p:txBody>
      </p:sp>
      <p:sp>
        <p:nvSpPr>
          <p:cNvPr id="4" name="Textplatzhalt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627B492D-40CF-45EA-9FC5-B94B7C38EF48}" type="datetimeFigureOut">
              <a:rPr lang="de-DE" smtClean="0"/>
              <a:pPr/>
              <a:t>20.04.2019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2D7E0C4-CA3A-444F-8715-139821CA33D9}"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4" name="Datumsplatzhalt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27B492D-40CF-45EA-9FC5-B94B7C38EF48}" type="datetimeFigureOut">
              <a:rPr lang="de-DE" smtClean="0"/>
              <a:pPr/>
              <a:t>20.04.2019</a:t>
            </a:fld>
            <a:endParaRPr lang="de-DE"/>
          </a:p>
        </p:txBody>
      </p:sp>
      <p:sp>
        <p:nvSpPr>
          <p:cNvPr id="3" name="Fußzeilenplatzhalt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de-DE"/>
          </a:p>
        </p:txBody>
      </p:sp>
      <p:sp>
        <p:nvSpPr>
          <p:cNvPr id="23" name="Foliennummernplatzhalt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2D7E0C4-CA3A-444F-8715-139821CA33D9}" type="slidenum">
              <a:rPr lang="de-DE" smtClean="0"/>
              <a:pPr/>
              <a:t>‹Nr.›</a:t>
            </a:fld>
            <a:endParaRPr lang="de-DE"/>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en.wikipedia.org/wiki/Wikipedia:Textof_the_GNU_Free_Documentation_Licens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en.wikipedia.org/wiki/Creative_Commons"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5635942"/>
            <a:ext cx="8229600" cy="1143000"/>
          </a:xfrm>
        </p:spPr>
        <p:txBody>
          <a:bodyPr>
            <a:normAutofit/>
          </a:bodyPr>
          <a:lstStyle/>
          <a:p>
            <a:r>
              <a:rPr lang="de-DE" sz="2800" dirty="0" smtClean="0"/>
              <a:t>Das ursprüngliche Christentum </a:t>
            </a:r>
            <a:br>
              <a:rPr lang="de-DE" sz="2800" dirty="0" smtClean="0"/>
            </a:br>
            <a:r>
              <a:rPr lang="de-DE" sz="2800" dirty="0" smtClean="0"/>
              <a:t>neu entdecken</a:t>
            </a:r>
            <a:endParaRPr lang="de-DE" sz="2800" dirty="0"/>
          </a:p>
        </p:txBody>
      </p:sp>
      <p:sp>
        <p:nvSpPr>
          <p:cNvPr id="6" name="Textfeld 5"/>
          <p:cNvSpPr txBox="1"/>
          <p:nvPr/>
        </p:nvSpPr>
        <p:spPr>
          <a:xfrm>
            <a:off x="7364408" y="5380405"/>
            <a:ext cx="430289" cy="276999"/>
          </a:xfrm>
          <a:prstGeom prst="rect">
            <a:avLst/>
          </a:prstGeom>
          <a:noFill/>
        </p:spPr>
        <p:txBody>
          <a:bodyPr wrap="square" rtlCol="0">
            <a:spAutoFit/>
          </a:bodyPr>
          <a:lstStyle/>
          <a:p>
            <a:r>
              <a:rPr lang="de-DE" sz="1200" dirty="0" smtClean="0"/>
              <a:t>FB</a:t>
            </a:r>
            <a:endParaRPr lang="de-DE" sz="1200" dirty="0"/>
          </a:p>
        </p:txBody>
      </p:sp>
      <p:sp>
        <p:nvSpPr>
          <p:cNvPr id="7" name="Rechteck 6"/>
          <p:cNvSpPr/>
          <p:nvPr/>
        </p:nvSpPr>
        <p:spPr>
          <a:xfrm>
            <a:off x="238227" y="193119"/>
            <a:ext cx="8640507" cy="923330"/>
          </a:xfrm>
          <a:prstGeom prst="rect">
            <a:avLst/>
          </a:prstGeom>
          <a:noFill/>
        </p:spPr>
        <p:txBody>
          <a:bodyPr wrap="none" lIns="91440" tIns="45720" rIns="91440" bIns="45720">
            <a:spAutoFit/>
          </a:bodyPr>
          <a:lstStyle/>
          <a:p>
            <a:pPr algn="ctr"/>
            <a:r>
              <a:rPr lang="de-DE" sz="5400" dirty="0" smtClean="0">
                <a:ln w="0"/>
                <a:solidFill>
                  <a:schemeClr val="accent1"/>
                </a:solidFill>
                <a:effectLst>
                  <a:outerShdw blurRad="38100" dist="25400" dir="5400000" algn="ctr" rotWithShape="0">
                    <a:srgbClr val="6E747A">
                      <a:alpha val="43000"/>
                    </a:srgbClr>
                  </a:outerShdw>
                  <a:reflection blurRad="6350" stA="55000" endA="300" endPos="45500" dir="5400000" sy="-100000" algn="bl" rotWithShape="0"/>
                </a:effectLst>
              </a:rPr>
              <a:t>Der Messias im Passah-Fest</a:t>
            </a:r>
            <a:endParaRPr lang="de-DE" sz="5400" dirty="0">
              <a:ln w="0"/>
              <a:solidFill>
                <a:schemeClr val="accent1"/>
              </a:solidFill>
              <a:effectLst>
                <a:outerShdw blurRad="38100" dist="25400" dir="5400000" algn="ctr" rotWithShape="0">
                  <a:srgbClr val="6E747A">
                    <a:alpha val="43000"/>
                  </a:srgbClr>
                </a:outerShdw>
                <a:reflection blurRad="6350" stA="55000" endA="300" endPos="45500" dir="5400000" sy="-100000" algn="bl" rotWithShape="0"/>
              </a:effectLst>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2248" y="1287442"/>
            <a:ext cx="5852160" cy="4389120"/>
          </a:xfrm>
          <a:prstGeom prst="rect">
            <a:avLst/>
          </a:prstGeom>
        </p:spPr>
      </p:pic>
    </p:spTree>
    <p:extLst>
      <p:ext uri="{BB962C8B-B14F-4D97-AF65-F5344CB8AC3E}">
        <p14:creationId xmlns:p14="http://schemas.microsoft.com/office/powerpoint/2010/main" val="31360283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66FF33"/>
                </a:solidFill>
              </a:rPr>
              <a:t>Passah 10. April 32 n. Chr.</a:t>
            </a:r>
            <a:endParaRPr lang="de-DE" dirty="0">
              <a:solidFill>
                <a:srgbClr val="66FF33"/>
              </a:solidFill>
            </a:endParaRP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0606" y="1600200"/>
            <a:ext cx="7062787" cy="4708525"/>
          </a:xfrm>
        </p:spPr>
      </p:pic>
      <p:sp>
        <p:nvSpPr>
          <p:cNvPr id="3" name="Textfeld 2"/>
          <p:cNvSpPr txBox="1"/>
          <p:nvPr/>
        </p:nvSpPr>
        <p:spPr>
          <a:xfrm>
            <a:off x="7730655" y="6352787"/>
            <a:ext cx="381836" cy="276999"/>
          </a:xfrm>
          <a:prstGeom prst="rect">
            <a:avLst/>
          </a:prstGeom>
          <a:noFill/>
        </p:spPr>
        <p:txBody>
          <a:bodyPr wrap="none" rtlCol="0">
            <a:spAutoFit/>
          </a:bodyPr>
          <a:lstStyle/>
          <a:p>
            <a:r>
              <a:rPr lang="de-DE" sz="1200" dirty="0" smtClean="0"/>
              <a:t>RL</a:t>
            </a:r>
            <a:endParaRPr lang="de-DE" sz="1200" dirty="0"/>
          </a:p>
        </p:txBody>
      </p:sp>
    </p:spTree>
    <p:extLst>
      <p:ext uri="{BB962C8B-B14F-4D97-AF65-F5344CB8AC3E}">
        <p14:creationId xmlns:p14="http://schemas.microsoft.com/office/powerpoint/2010/main" val="2855151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2646" y="157758"/>
            <a:ext cx="8229600" cy="1143000"/>
          </a:xfrm>
        </p:spPr>
        <p:txBody>
          <a:bodyPr/>
          <a:lstStyle/>
          <a:p>
            <a:r>
              <a:rPr lang="de-DE" dirty="0" smtClean="0">
                <a:solidFill>
                  <a:srgbClr val="66FF33"/>
                </a:solidFill>
              </a:rPr>
              <a:t>Passah 10. April 32 n. Chr.</a:t>
            </a:r>
            <a:endParaRPr lang="de-DE" dirty="0">
              <a:solidFill>
                <a:srgbClr val="66FF33"/>
              </a:solidFill>
            </a:endParaRP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63688" y="1319004"/>
            <a:ext cx="5616623" cy="3744416"/>
          </a:xfrm>
        </p:spPr>
      </p:pic>
      <p:sp>
        <p:nvSpPr>
          <p:cNvPr id="5" name="Inhaltsplatzhalter 2"/>
          <p:cNvSpPr txBox="1">
            <a:spLocks/>
          </p:cNvSpPr>
          <p:nvPr/>
        </p:nvSpPr>
        <p:spPr>
          <a:xfrm>
            <a:off x="457200" y="4005064"/>
            <a:ext cx="8229600" cy="2304296"/>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endParaRPr lang="de-DE" dirty="0">
              <a:solidFill>
                <a:srgbClr val="66FF33"/>
              </a:solidFill>
              <a:effectLst>
                <a:outerShdw blurRad="38100" dist="38100" dir="2700000" algn="tl">
                  <a:srgbClr val="000000">
                    <a:alpha val="43137"/>
                  </a:srgbClr>
                </a:outerShdw>
              </a:effectLst>
            </a:endParaRPr>
          </a:p>
        </p:txBody>
      </p:sp>
      <p:sp>
        <p:nvSpPr>
          <p:cNvPr id="3" name="Rechteck 2"/>
          <p:cNvSpPr/>
          <p:nvPr/>
        </p:nvSpPr>
        <p:spPr>
          <a:xfrm>
            <a:off x="492646" y="5157212"/>
            <a:ext cx="8712967" cy="1569660"/>
          </a:xfrm>
          <a:prstGeom prst="rect">
            <a:avLst/>
          </a:prstGeom>
        </p:spPr>
        <p:txBody>
          <a:bodyPr wrap="square">
            <a:spAutoFit/>
          </a:bodyPr>
          <a:lstStyle/>
          <a:p>
            <a:r>
              <a:rPr lang="de-DE" sz="2400" dirty="0" smtClean="0">
                <a:effectLst>
                  <a:outerShdw blurRad="38100" dist="38100" dir="2700000" algn="tl">
                    <a:srgbClr val="000000">
                      <a:alpha val="43137"/>
                    </a:srgbClr>
                  </a:outerShdw>
                </a:effectLst>
                <a:latin typeface="Arial" panose="020B0604020202020204" pitchFamily="34" charset="0"/>
              </a:rPr>
              <a:t>Lukas 22: </a:t>
            </a:r>
            <a:r>
              <a:rPr lang="de-DE" sz="2400" baseline="30000" dirty="0">
                <a:solidFill>
                  <a:srgbClr val="FFFF00"/>
                </a:solidFill>
                <a:effectLst>
                  <a:outerShdw blurRad="38100" dist="38100" dir="2700000" algn="tl">
                    <a:srgbClr val="000000">
                      <a:alpha val="43137"/>
                    </a:srgbClr>
                  </a:outerShdw>
                </a:effectLst>
                <a:latin typeface="Arial" panose="020B0604020202020204" pitchFamily="34" charset="0"/>
              </a:rPr>
              <a:t>14</a:t>
            </a:r>
            <a:r>
              <a:rPr lang="de-DE" sz="2400" dirty="0">
                <a:solidFill>
                  <a:srgbClr val="FFFF00"/>
                </a:solidFill>
                <a:effectLst>
                  <a:outerShdw blurRad="38100" dist="38100" dir="2700000" algn="tl">
                    <a:srgbClr val="000000">
                      <a:alpha val="43137"/>
                    </a:srgbClr>
                  </a:outerShdw>
                </a:effectLst>
                <a:latin typeface="Arial" panose="020B0604020202020204" pitchFamily="34" charset="0"/>
              </a:rPr>
              <a:t> Und als die Stunde gekommen war, legte er sich zu </a:t>
            </a:r>
            <a:r>
              <a:rPr lang="de-DE" sz="2400" dirty="0" smtClean="0">
                <a:solidFill>
                  <a:srgbClr val="FFFF00"/>
                </a:solidFill>
                <a:effectLst>
                  <a:outerShdw blurRad="38100" dist="38100" dir="2700000" algn="tl">
                    <a:srgbClr val="000000">
                      <a:alpha val="43137"/>
                    </a:srgbClr>
                  </a:outerShdw>
                </a:effectLst>
                <a:latin typeface="Arial" panose="020B0604020202020204" pitchFamily="34" charset="0"/>
              </a:rPr>
              <a:t>Tisch, </a:t>
            </a:r>
            <a:r>
              <a:rPr lang="de-DE" sz="2400" dirty="0">
                <a:solidFill>
                  <a:srgbClr val="FFFF00"/>
                </a:solidFill>
                <a:effectLst>
                  <a:outerShdw blurRad="38100" dist="38100" dir="2700000" algn="tl">
                    <a:srgbClr val="000000">
                      <a:alpha val="43137"/>
                    </a:srgbClr>
                  </a:outerShdw>
                </a:effectLst>
                <a:latin typeface="Arial" panose="020B0604020202020204" pitchFamily="34" charset="0"/>
              </a:rPr>
              <a:t>und die zwölf Apostel mit </a:t>
            </a:r>
            <a:r>
              <a:rPr lang="de-DE" sz="2400" dirty="0" smtClean="0">
                <a:solidFill>
                  <a:srgbClr val="FFFF00"/>
                </a:solidFill>
                <a:effectLst>
                  <a:outerShdw blurRad="38100" dist="38100" dir="2700000" algn="tl">
                    <a:srgbClr val="000000">
                      <a:alpha val="43137"/>
                    </a:srgbClr>
                  </a:outerShdw>
                </a:effectLst>
                <a:latin typeface="Arial" panose="020B0604020202020204" pitchFamily="34" charset="0"/>
              </a:rPr>
              <a:t>ihm. </a:t>
            </a:r>
            <a:r>
              <a:rPr lang="de-DE" sz="2400" baseline="30000" dirty="0" smtClean="0">
                <a:solidFill>
                  <a:srgbClr val="FFFF00"/>
                </a:solidFill>
                <a:effectLst>
                  <a:outerShdw blurRad="38100" dist="38100" dir="2700000" algn="tl">
                    <a:srgbClr val="000000">
                      <a:alpha val="43137"/>
                    </a:srgbClr>
                  </a:outerShdw>
                </a:effectLst>
                <a:latin typeface="Arial" panose="020B0604020202020204" pitchFamily="34" charset="0"/>
              </a:rPr>
              <a:t>15</a:t>
            </a:r>
            <a:r>
              <a:rPr lang="de-DE" sz="2400" dirty="0" smtClean="0">
                <a:solidFill>
                  <a:srgbClr val="FFFF00"/>
                </a:solidFill>
                <a:effectLst>
                  <a:outerShdw blurRad="38100" dist="38100" dir="2700000" algn="tl">
                    <a:srgbClr val="000000">
                      <a:alpha val="43137"/>
                    </a:srgbClr>
                  </a:outerShdw>
                </a:effectLst>
                <a:latin typeface="Arial" panose="020B0604020202020204" pitchFamily="34" charset="0"/>
              </a:rPr>
              <a:t> </a:t>
            </a:r>
            <a:r>
              <a:rPr lang="de-DE" sz="2400" dirty="0">
                <a:solidFill>
                  <a:srgbClr val="FFFF00"/>
                </a:solidFill>
                <a:effectLst>
                  <a:outerShdw blurRad="38100" dist="38100" dir="2700000" algn="tl">
                    <a:srgbClr val="000000">
                      <a:alpha val="43137"/>
                    </a:srgbClr>
                  </a:outerShdw>
                </a:effectLst>
                <a:latin typeface="Arial" panose="020B0604020202020204" pitchFamily="34" charset="0"/>
              </a:rPr>
              <a:t>Und er sprach zu ihnen: </a:t>
            </a:r>
            <a:r>
              <a:rPr lang="de-DE" sz="2400" dirty="0">
                <a:solidFill>
                  <a:srgbClr val="66FF33"/>
                </a:solidFill>
                <a:effectLst>
                  <a:outerShdw blurRad="38100" dist="38100" dir="2700000" algn="tl">
                    <a:srgbClr val="000000">
                      <a:alpha val="43137"/>
                    </a:srgbClr>
                  </a:outerShdw>
                </a:effectLst>
                <a:latin typeface="Arial" panose="020B0604020202020204" pitchFamily="34" charset="0"/>
              </a:rPr>
              <a:t>Mit Sehnsucht habe ich mich gesehnt, dieses Passah mit euch zu essen, ehe ich </a:t>
            </a:r>
            <a:r>
              <a:rPr lang="de-DE" sz="2400" dirty="0" smtClean="0">
                <a:solidFill>
                  <a:srgbClr val="66FF33"/>
                </a:solidFill>
                <a:effectLst>
                  <a:outerShdw blurRad="38100" dist="38100" dir="2700000" algn="tl">
                    <a:srgbClr val="000000">
                      <a:alpha val="43137"/>
                    </a:srgbClr>
                  </a:outerShdw>
                </a:effectLst>
                <a:latin typeface="Arial" panose="020B0604020202020204" pitchFamily="34" charset="0"/>
              </a:rPr>
              <a:t>leide</a:t>
            </a:r>
            <a:r>
              <a:rPr lang="de-DE" sz="2400" dirty="0" smtClean="0">
                <a:solidFill>
                  <a:srgbClr val="FFFF00"/>
                </a:solidFill>
                <a:effectLst>
                  <a:outerShdw blurRad="38100" dist="38100" dir="2700000" algn="tl">
                    <a:srgbClr val="000000">
                      <a:alpha val="43137"/>
                    </a:srgbClr>
                  </a:outerShdw>
                </a:effectLst>
                <a:latin typeface="Arial" panose="020B0604020202020204" pitchFamily="34" charset="0"/>
              </a:rPr>
              <a:t>. </a:t>
            </a:r>
            <a:endParaRPr lang="de-DE" sz="2400" dirty="0">
              <a:solidFill>
                <a:srgbClr val="FFFF00"/>
              </a:solidFill>
              <a:effectLst>
                <a:outerShdw blurRad="38100" dist="38100" dir="2700000" algn="tl">
                  <a:srgbClr val="000000">
                    <a:alpha val="43137"/>
                  </a:srgbClr>
                </a:outerShdw>
              </a:effectLst>
            </a:endParaRPr>
          </a:p>
        </p:txBody>
      </p:sp>
      <p:sp>
        <p:nvSpPr>
          <p:cNvPr id="6" name="Textfeld 5"/>
          <p:cNvSpPr txBox="1"/>
          <p:nvPr/>
        </p:nvSpPr>
        <p:spPr>
          <a:xfrm>
            <a:off x="7596336" y="1700808"/>
            <a:ext cx="1170513" cy="646331"/>
          </a:xfrm>
          <a:prstGeom prst="rect">
            <a:avLst/>
          </a:prstGeom>
          <a:noFill/>
        </p:spPr>
        <p:txBody>
          <a:bodyPr wrap="none" rtlCol="0">
            <a:spAutoFit/>
          </a:bodyPr>
          <a:lstStyle/>
          <a:p>
            <a:r>
              <a:rPr lang="de-DE" dirty="0" smtClean="0"/>
              <a:t>15. Nisan</a:t>
            </a:r>
          </a:p>
          <a:p>
            <a:r>
              <a:rPr lang="de-DE" dirty="0" smtClean="0"/>
              <a:t>32 n. Chr.</a:t>
            </a:r>
            <a:endParaRPr lang="de-DE" dirty="0"/>
          </a:p>
        </p:txBody>
      </p:sp>
    </p:spTree>
    <p:extLst>
      <p:ext uri="{BB962C8B-B14F-4D97-AF65-F5344CB8AC3E}">
        <p14:creationId xmlns:p14="http://schemas.microsoft.com/office/powerpoint/2010/main" val="936573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idx="4294967295"/>
          </p:nvPr>
        </p:nvSpPr>
        <p:spPr>
          <a:xfrm>
            <a:off x="392113" y="260648"/>
            <a:ext cx="8229600" cy="720000"/>
          </a:xfrm>
        </p:spPr>
        <p:txBody>
          <a:bodyPr/>
          <a:lstStyle/>
          <a:p>
            <a:pPr eaLnBrk="1" fontAlgn="auto" hangingPunct="1">
              <a:spcAft>
                <a:spcPts val="0"/>
              </a:spcAft>
              <a:defRPr/>
            </a:pPr>
            <a:r>
              <a:rPr lang="de-DE" sz="3600" dirty="0" smtClean="0">
                <a:solidFill>
                  <a:srgbClr val="FFC000"/>
                </a:solidFill>
              </a:rPr>
              <a:t>Im Frauenvorhof</a:t>
            </a:r>
          </a:p>
        </p:txBody>
      </p:sp>
      <p:sp>
        <p:nvSpPr>
          <p:cNvPr id="121859" name="Picture 5" descr="C:\Users\Jethro\Pictures\Pictures (inner cube)\Messias im Tempel\3D\MIT Vorschau &amp; Download Bilder\Download [EN - GER]\Deutsch\MIT #07 - Herod's Tempel.png"/>
          <p:cNvSpPr>
            <a:spLocks noChangeAspect="1" noChangeArrowheads="1"/>
          </p:cNvSpPr>
          <p:nvPr/>
        </p:nvSpPr>
        <p:spPr bwMode="auto">
          <a:xfrm>
            <a:off x="2124075" y="2349500"/>
            <a:ext cx="47672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pic>
        <p:nvPicPr>
          <p:cNvPr id="7" name="Picture 2" descr="F:\DCIM\100CANON\IMG_27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844" y="1124744"/>
            <a:ext cx="7704138"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6993306" y="6267490"/>
            <a:ext cx="1372492" cy="276999"/>
          </a:xfrm>
          <a:prstGeom prst="rect">
            <a:avLst/>
          </a:prstGeom>
          <a:noFill/>
        </p:spPr>
        <p:txBody>
          <a:bodyPr wrap="none" rtlCol="0">
            <a:spAutoFit/>
          </a:bodyPr>
          <a:lstStyle/>
          <a:p>
            <a:r>
              <a:rPr lang="de-DE" sz="1200" dirty="0" smtClean="0"/>
              <a:t>Matthias Hempel</a:t>
            </a:r>
            <a:endParaRPr lang="de-DE" sz="1200" dirty="0"/>
          </a:p>
        </p:txBody>
      </p:sp>
    </p:spTree>
    <p:extLst>
      <p:ext uri="{BB962C8B-B14F-4D97-AF65-F5344CB8AC3E}">
        <p14:creationId xmlns:p14="http://schemas.microsoft.com/office/powerpoint/2010/main" val="1368685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upload.wikimedia.org/wikipedia/commons/b/be/Gospel_of_Luke_Chapter_22-10_%28Bible_Illustrations_by_Sweet_Media%29.jpg?uselang=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7915275" cy="5810251"/>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339752" y="6381328"/>
            <a:ext cx="3945311" cy="276999"/>
          </a:xfrm>
          <a:prstGeom prst="rect">
            <a:avLst/>
          </a:prstGeom>
          <a:noFill/>
        </p:spPr>
        <p:txBody>
          <a:bodyPr wrap="none" rtlCol="0">
            <a:spAutoFit/>
          </a:bodyPr>
          <a:lstStyle/>
          <a:p>
            <a:r>
              <a:rPr lang="en-US" sz="1200" dirty="0">
                <a:effectLst>
                  <a:outerShdw blurRad="38100" dist="38100" dir="2700000" algn="tl">
                    <a:srgbClr val="000000">
                      <a:alpha val="43137"/>
                    </a:srgbClr>
                  </a:outerShdw>
                </a:effectLst>
              </a:rPr>
              <a:t>Distant Shores Media/Sweet Publishing</a:t>
            </a:r>
            <a:r>
              <a:rPr lang="en-US" sz="1200" dirty="0" smtClean="0">
                <a:effectLst>
                  <a:outerShdw blurRad="38100" dist="38100" dir="2700000" algn="tl">
                    <a:srgbClr val="000000">
                      <a:alpha val="43137"/>
                    </a:srgbClr>
                  </a:outerShdw>
                </a:effectLst>
              </a:rPr>
              <a:t>. CC-BY-SA 3.0</a:t>
            </a:r>
            <a:endParaRPr lang="de-DE" sz="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0539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erader Verbinder 2"/>
          <p:cNvCxnSpPr/>
          <p:nvPr/>
        </p:nvCxnSpPr>
        <p:spPr>
          <a:xfrm>
            <a:off x="2267744" y="3789040"/>
            <a:ext cx="4896544" cy="0"/>
          </a:xfrm>
          <a:prstGeom prst="line">
            <a:avLst/>
          </a:prstGeom>
          <a:ln w="10636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 name="Gerader Verbinder 3"/>
          <p:cNvCxnSpPr/>
          <p:nvPr/>
        </p:nvCxnSpPr>
        <p:spPr>
          <a:xfrm>
            <a:off x="6471612" y="4221088"/>
            <a:ext cx="0" cy="1882100"/>
          </a:xfrm>
          <a:prstGeom prst="line">
            <a:avLst/>
          </a:prstGeom>
          <a:ln w="13716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Gerader Verbinder 6"/>
          <p:cNvCxnSpPr/>
          <p:nvPr/>
        </p:nvCxnSpPr>
        <p:spPr>
          <a:xfrm>
            <a:off x="2987824" y="4221088"/>
            <a:ext cx="0" cy="1882100"/>
          </a:xfrm>
          <a:prstGeom prst="line">
            <a:avLst/>
          </a:prstGeom>
          <a:ln w="13716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rot="16200000">
            <a:off x="821532" y="4518836"/>
            <a:ext cx="657964" cy="21602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Rechteck 15"/>
          <p:cNvSpPr/>
          <p:nvPr/>
        </p:nvSpPr>
        <p:spPr>
          <a:xfrm rot="16200000">
            <a:off x="858642" y="3765911"/>
            <a:ext cx="657964" cy="21602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rot="16200000">
            <a:off x="862089" y="3037901"/>
            <a:ext cx="657964" cy="21602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rot="16200000">
            <a:off x="7815347" y="4614526"/>
            <a:ext cx="657964" cy="19190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rot="16200000">
            <a:off x="7794819" y="3886518"/>
            <a:ext cx="657964" cy="19190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rot="16200000">
            <a:off x="7794819" y="3158509"/>
            <a:ext cx="657964" cy="19190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p:cNvSpPr/>
          <p:nvPr/>
        </p:nvSpPr>
        <p:spPr>
          <a:xfrm>
            <a:off x="2288743" y="1052737"/>
            <a:ext cx="657964" cy="21602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p:cNvSpPr/>
          <p:nvPr/>
        </p:nvSpPr>
        <p:spPr>
          <a:xfrm>
            <a:off x="2963013" y="1052737"/>
            <a:ext cx="657964" cy="21602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3661304" y="1052737"/>
            <a:ext cx="657964" cy="21602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4387034" y="1045278"/>
            <a:ext cx="657964" cy="21602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p:cNvSpPr/>
          <p:nvPr/>
        </p:nvSpPr>
        <p:spPr>
          <a:xfrm>
            <a:off x="5113862" y="1036754"/>
            <a:ext cx="657964" cy="21602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p:cNvSpPr/>
          <p:nvPr/>
        </p:nvSpPr>
        <p:spPr>
          <a:xfrm>
            <a:off x="5810093" y="1036754"/>
            <a:ext cx="657964" cy="21602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6506324" y="1036754"/>
            <a:ext cx="657964" cy="21602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extfeld 28"/>
          <p:cNvSpPr txBox="1"/>
          <p:nvPr/>
        </p:nvSpPr>
        <p:spPr>
          <a:xfrm>
            <a:off x="772846" y="5389372"/>
            <a:ext cx="1116011" cy="369332"/>
          </a:xfrm>
          <a:prstGeom prst="rect">
            <a:avLst/>
          </a:prstGeom>
          <a:noFill/>
        </p:spPr>
        <p:txBody>
          <a:bodyPr wrap="none" rtlCol="0">
            <a:spAutoFit/>
          </a:bodyPr>
          <a:lstStyle/>
          <a:p>
            <a:r>
              <a:rPr lang="de-DE" dirty="0" smtClean="0"/>
              <a:t>Johannes</a:t>
            </a:r>
            <a:endParaRPr lang="de-DE" dirty="0"/>
          </a:p>
        </p:txBody>
      </p:sp>
      <p:sp>
        <p:nvSpPr>
          <p:cNvPr id="30" name="Textfeld 29"/>
          <p:cNvSpPr txBox="1"/>
          <p:nvPr/>
        </p:nvSpPr>
        <p:spPr>
          <a:xfrm>
            <a:off x="769407" y="4656277"/>
            <a:ext cx="707245" cy="369332"/>
          </a:xfrm>
          <a:prstGeom prst="rect">
            <a:avLst/>
          </a:prstGeom>
          <a:noFill/>
        </p:spPr>
        <p:txBody>
          <a:bodyPr wrap="none" rtlCol="0">
            <a:spAutoFit/>
          </a:bodyPr>
          <a:lstStyle/>
          <a:p>
            <a:r>
              <a:rPr lang="de-DE" dirty="0" smtClean="0"/>
              <a:t>Jesus</a:t>
            </a:r>
            <a:endParaRPr lang="de-DE" dirty="0"/>
          </a:p>
        </p:txBody>
      </p:sp>
      <p:sp>
        <p:nvSpPr>
          <p:cNvPr id="31" name="Textfeld 30"/>
          <p:cNvSpPr txBox="1"/>
          <p:nvPr/>
        </p:nvSpPr>
        <p:spPr>
          <a:xfrm>
            <a:off x="7668344" y="5389372"/>
            <a:ext cx="838691" cy="369332"/>
          </a:xfrm>
          <a:prstGeom prst="rect">
            <a:avLst/>
          </a:prstGeom>
          <a:noFill/>
        </p:spPr>
        <p:txBody>
          <a:bodyPr wrap="none" rtlCol="0">
            <a:spAutoFit/>
          </a:bodyPr>
          <a:lstStyle/>
          <a:p>
            <a:r>
              <a:rPr lang="de-DE" dirty="0" smtClean="0"/>
              <a:t>Petrus</a:t>
            </a:r>
            <a:endParaRPr lang="de-DE" dirty="0"/>
          </a:p>
        </p:txBody>
      </p:sp>
      <p:sp>
        <p:nvSpPr>
          <p:cNvPr id="32" name="Textfeld 31"/>
          <p:cNvSpPr txBox="1"/>
          <p:nvPr/>
        </p:nvSpPr>
        <p:spPr>
          <a:xfrm>
            <a:off x="772846" y="3874010"/>
            <a:ext cx="755335" cy="369332"/>
          </a:xfrm>
          <a:prstGeom prst="rect">
            <a:avLst/>
          </a:prstGeom>
          <a:noFill/>
        </p:spPr>
        <p:txBody>
          <a:bodyPr wrap="none" rtlCol="0">
            <a:spAutoFit/>
          </a:bodyPr>
          <a:lstStyle/>
          <a:p>
            <a:r>
              <a:rPr lang="de-DE" dirty="0" smtClean="0"/>
              <a:t>Judas</a:t>
            </a:r>
            <a:endParaRPr lang="de-DE" dirty="0"/>
          </a:p>
        </p:txBody>
      </p:sp>
    </p:spTree>
    <p:extLst>
      <p:ext uri="{BB962C8B-B14F-4D97-AF65-F5344CB8AC3E}">
        <p14:creationId xmlns:p14="http://schemas.microsoft.com/office/powerpoint/2010/main" val="3423140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88098" y="153159"/>
            <a:ext cx="8229600" cy="4530725"/>
          </a:xfrm>
          <a:prstGeom prst="rect">
            <a:avLst/>
          </a:prstGeom>
        </p:spPr>
      </p:pic>
      <p:sp>
        <p:nvSpPr>
          <p:cNvPr id="5" name="Rectangle 2"/>
          <p:cNvSpPr txBox="1">
            <a:spLocks noChangeArrowheads="1"/>
          </p:cNvSpPr>
          <p:nvPr/>
        </p:nvSpPr>
        <p:spPr>
          <a:xfrm>
            <a:off x="400684" y="4683884"/>
            <a:ext cx="8217014" cy="1625436"/>
          </a:xfrm>
          <a:prstGeom prst="rect">
            <a:avLst/>
          </a:prstGeom>
          <a:solidFill>
            <a:schemeClr val="lt1">
              <a:alpha val="50000"/>
            </a:schemeClr>
          </a:solidFill>
          <a:ln w="6350" cap="rnd">
            <a:noFill/>
          </a:ln>
        </p:spPr>
        <p:txBody>
          <a:bodyPr anchor="ctr">
            <a:normAutofit lnSpcReduction="10000"/>
          </a:bodyPr>
          <a:lstStyle/>
          <a:p>
            <a:pPr algn="ctr" fontAlgn="auto">
              <a:spcAft>
                <a:spcPts val="0"/>
              </a:spcAft>
              <a:defRPr/>
            </a:pPr>
            <a:r>
              <a:rPr lang="de-DE" sz="3600" spc="-100" dirty="0">
                <a:ln w="3200">
                  <a:solidFill>
                    <a:schemeClr val="bg2">
                      <a:shade val="75000"/>
                      <a:alpha val="25000"/>
                    </a:schemeClr>
                  </a:solidFill>
                  <a:prstDash val="solid"/>
                  <a:round/>
                </a:ln>
                <a:solidFill>
                  <a:srgbClr val="262626"/>
                </a:solidFill>
                <a:latin typeface="+mn-lt"/>
                <a:ea typeface="+mj-ea"/>
                <a:cs typeface="+mj-cs"/>
              </a:rPr>
              <a:t>Golgatha</a:t>
            </a:r>
          </a:p>
          <a:p>
            <a:pPr algn="ctr" fontAlgn="auto">
              <a:spcAft>
                <a:spcPts val="0"/>
              </a:spcAft>
              <a:defRPr/>
            </a:pPr>
            <a:r>
              <a:rPr lang="de-DE" sz="2200" spc="-100" dirty="0">
                <a:ln w="3200">
                  <a:solidFill>
                    <a:schemeClr val="bg2">
                      <a:shade val="75000"/>
                      <a:alpha val="25000"/>
                    </a:schemeClr>
                  </a:solidFill>
                  <a:prstDash val="solid"/>
                  <a:round/>
                </a:ln>
                <a:solidFill>
                  <a:srgbClr val="262626"/>
                </a:solidFill>
                <a:latin typeface="+mn-lt"/>
                <a:ea typeface="+mj-ea"/>
                <a:cs typeface="+mj-cs"/>
              </a:rPr>
              <a:t>„Darum hat auch Jesus, </a:t>
            </a:r>
            <a:r>
              <a:rPr lang="de-DE" sz="2200" spc="-100" dirty="0" smtClean="0">
                <a:ln w="3200">
                  <a:solidFill>
                    <a:schemeClr val="bg2">
                      <a:shade val="75000"/>
                      <a:alpha val="25000"/>
                    </a:schemeClr>
                  </a:solidFill>
                  <a:prstDash val="solid"/>
                  <a:round/>
                </a:ln>
                <a:solidFill>
                  <a:srgbClr val="262626"/>
                </a:solidFill>
                <a:ea typeface="+mj-ea"/>
                <a:cs typeface="+mj-cs"/>
              </a:rPr>
              <a:t>auf dass</a:t>
            </a:r>
            <a:r>
              <a:rPr lang="de-DE" sz="2200" spc="-100" dirty="0" smtClean="0">
                <a:ln w="3200">
                  <a:solidFill>
                    <a:schemeClr val="bg2">
                      <a:shade val="75000"/>
                      <a:alpha val="25000"/>
                    </a:schemeClr>
                  </a:solidFill>
                  <a:prstDash val="solid"/>
                  <a:round/>
                </a:ln>
                <a:solidFill>
                  <a:srgbClr val="262626"/>
                </a:solidFill>
                <a:latin typeface="+mn-lt"/>
                <a:ea typeface="+mj-ea"/>
                <a:cs typeface="+mj-cs"/>
              </a:rPr>
              <a:t> </a:t>
            </a:r>
            <a:r>
              <a:rPr lang="de-DE" sz="2200" spc="-100" dirty="0">
                <a:ln w="3200">
                  <a:solidFill>
                    <a:schemeClr val="bg2">
                      <a:shade val="75000"/>
                      <a:alpha val="25000"/>
                    </a:schemeClr>
                  </a:solidFill>
                  <a:prstDash val="solid"/>
                  <a:round/>
                </a:ln>
                <a:solidFill>
                  <a:srgbClr val="262626"/>
                </a:solidFill>
                <a:latin typeface="+mn-lt"/>
                <a:ea typeface="+mj-ea"/>
                <a:cs typeface="+mj-cs"/>
              </a:rPr>
              <a:t>er durch sein </a:t>
            </a:r>
            <a:endParaRPr lang="de-DE" sz="2200" spc="-100" dirty="0" smtClean="0">
              <a:ln w="3200">
                <a:solidFill>
                  <a:schemeClr val="bg2">
                    <a:shade val="75000"/>
                    <a:alpha val="25000"/>
                  </a:schemeClr>
                </a:solidFill>
                <a:prstDash val="solid"/>
                <a:round/>
              </a:ln>
              <a:solidFill>
                <a:srgbClr val="262626"/>
              </a:solidFill>
              <a:latin typeface="+mn-lt"/>
              <a:ea typeface="+mj-ea"/>
              <a:cs typeface="+mj-cs"/>
            </a:endParaRPr>
          </a:p>
          <a:p>
            <a:pPr algn="ctr" fontAlgn="auto">
              <a:spcAft>
                <a:spcPts val="0"/>
              </a:spcAft>
              <a:defRPr/>
            </a:pPr>
            <a:r>
              <a:rPr lang="de-DE" sz="2200" spc="-100" dirty="0" smtClean="0">
                <a:ln w="3200">
                  <a:solidFill>
                    <a:schemeClr val="bg2">
                      <a:shade val="75000"/>
                      <a:alpha val="25000"/>
                    </a:schemeClr>
                  </a:solidFill>
                  <a:prstDash val="solid"/>
                  <a:round/>
                </a:ln>
                <a:solidFill>
                  <a:srgbClr val="262626"/>
                </a:solidFill>
                <a:latin typeface="+mn-lt"/>
                <a:ea typeface="+mj-ea"/>
                <a:cs typeface="+mj-cs"/>
              </a:rPr>
              <a:t>eigenes </a:t>
            </a:r>
            <a:r>
              <a:rPr lang="de-DE" sz="2200" spc="-100" dirty="0">
                <a:ln w="3200">
                  <a:solidFill>
                    <a:schemeClr val="bg2">
                      <a:shade val="75000"/>
                      <a:alpha val="25000"/>
                    </a:schemeClr>
                  </a:solidFill>
                  <a:prstDash val="solid"/>
                  <a:round/>
                </a:ln>
                <a:solidFill>
                  <a:srgbClr val="262626"/>
                </a:solidFill>
                <a:latin typeface="+mn-lt"/>
                <a:ea typeface="+mj-ea"/>
                <a:cs typeface="+mj-cs"/>
              </a:rPr>
              <a:t>Blut das Volk heiligte, </a:t>
            </a:r>
          </a:p>
          <a:p>
            <a:pPr algn="ctr" fontAlgn="auto">
              <a:spcAft>
                <a:spcPts val="0"/>
              </a:spcAft>
              <a:defRPr/>
            </a:pPr>
            <a:r>
              <a:rPr lang="de-DE" sz="2200" b="1" spc="-100" dirty="0">
                <a:ln w="3200">
                  <a:solidFill>
                    <a:schemeClr val="bg2">
                      <a:shade val="75000"/>
                      <a:alpha val="25000"/>
                    </a:schemeClr>
                  </a:solidFill>
                  <a:prstDash val="solid"/>
                  <a:round/>
                </a:ln>
                <a:solidFill>
                  <a:srgbClr val="B81908"/>
                </a:solidFill>
                <a:latin typeface="+mn-lt"/>
                <a:ea typeface="+mj-ea"/>
                <a:cs typeface="+mj-cs"/>
              </a:rPr>
              <a:t>außerhalb des Tores gelitten</a:t>
            </a:r>
            <a:r>
              <a:rPr lang="de-DE" sz="2200" spc="-100" dirty="0">
                <a:ln w="3200">
                  <a:solidFill>
                    <a:schemeClr val="bg2">
                      <a:shade val="75000"/>
                      <a:alpha val="25000"/>
                    </a:schemeClr>
                  </a:solidFill>
                  <a:prstDash val="solid"/>
                  <a:round/>
                </a:ln>
                <a:solidFill>
                  <a:srgbClr val="262626"/>
                </a:solidFill>
                <a:latin typeface="+mn-lt"/>
                <a:ea typeface="+mj-ea"/>
                <a:cs typeface="+mj-cs"/>
              </a:rPr>
              <a:t>.“ (Hebräer 13,12)</a:t>
            </a:r>
          </a:p>
        </p:txBody>
      </p:sp>
      <p:sp>
        <p:nvSpPr>
          <p:cNvPr id="8" name="Ellipse 7"/>
          <p:cNvSpPr/>
          <p:nvPr/>
        </p:nvSpPr>
        <p:spPr>
          <a:xfrm rot="5400000">
            <a:off x="3563541" y="2565251"/>
            <a:ext cx="1081087" cy="1368425"/>
          </a:xfrm>
          <a:prstGeom prst="ellipse">
            <a:avLst/>
          </a:prstGeom>
          <a:noFill/>
          <a:ln>
            <a:solidFill>
              <a:srgbClr val="B819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Ellipse 8"/>
          <p:cNvSpPr/>
          <p:nvPr/>
        </p:nvSpPr>
        <p:spPr>
          <a:xfrm rot="5400000">
            <a:off x="5184576" y="2353439"/>
            <a:ext cx="576263" cy="649288"/>
          </a:xfrm>
          <a:prstGeom prst="ellipse">
            <a:avLst/>
          </a:prstGeom>
          <a:noFill/>
          <a:ln>
            <a:solidFill>
              <a:srgbClr val="B819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extLst>
      <p:ext uri="{BB962C8B-B14F-4D97-AF65-F5344CB8AC3E}">
        <p14:creationId xmlns:p14="http://schemas.microsoft.com/office/powerpoint/2010/main" val="3457509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68144" y="0"/>
            <a:ext cx="2818656" cy="5301208"/>
          </a:xfrm>
        </p:spPr>
        <p:txBody>
          <a:bodyPr/>
          <a:lstStyle/>
          <a:p>
            <a:r>
              <a:rPr lang="de-DE" dirty="0" smtClean="0"/>
              <a:t>Alles bereit für das Fest!</a:t>
            </a:r>
            <a:endParaRPr lang="de-DE" dirty="0"/>
          </a:p>
        </p:txBody>
      </p:sp>
      <p:pic>
        <p:nvPicPr>
          <p:cNvPr id="12290" name="Picture 2" descr="https://upload.wikimedia.org/wikipedia/commons/5/50/Pessach_Pesach_Pascha_Judentum_Ungesaeuert_Seder_datafo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956"/>
            <a:ext cx="5724129" cy="6868956"/>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654743" y="6512480"/>
            <a:ext cx="1726755" cy="276999"/>
          </a:xfrm>
          <a:prstGeom prst="rect">
            <a:avLst/>
          </a:prstGeom>
          <a:noFill/>
        </p:spPr>
        <p:txBody>
          <a:bodyPr wrap="none" rtlCol="0">
            <a:spAutoFit/>
          </a:bodyPr>
          <a:lstStyle/>
          <a:p>
            <a:r>
              <a:rPr lang="de-DE" sz="1200" dirty="0" err="1" smtClean="0"/>
              <a:t>Datafox</a:t>
            </a:r>
            <a:r>
              <a:rPr lang="de-DE" sz="1200" dirty="0" smtClean="0"/>
              <a:t> CC-BA-SA 3.0</a:t>
            </a:r>
            <a:endParaRPr lang="de-DE" sz="1200" dirty="0"/>
          </a:p>
        </p:txBody>
      </p:sp>
    </p:spTree>
    <p:extLst>
      <p:ext uri="{BB962C8B-B14F-4D97-AF65-F5344CB8AC3E}">
        <p14:creationId xmlns:p14="http://schemas.microsoft.com/office/powerpoint/2010/main" val="2565390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20072" y="274638"/>
            <a:ext cx="3466728" cy="1143000"/>
          </a:xfrm>
        </p:spPr>
        <p:txBody>
          <a:bodyPr/>
          <a:lstStyle/>
          <a:p>
            <a:r>
              <a:rPr lang="de-DE" dirty="0" smtClean="0"/>
              <a:t>Hausputz</a:t>
            </a:r>
            <a:endParaRPr lang="de-DE" dirty="0"/>
          </a:p>
        </p:txBody>
      </p:sp>
      <p:sp>
        <p:nvSpPr>
          <p:cNvPr id="3" name="Inhaltsplatzhalter 2"/>
          <p:cNvSpPr>
            <a:spLocks noGrp="1"/>
          </p:cNvSpPr>
          <p:nvPr>
            <p:ph idx="1"/>
          </p:nvPr>
        </p:nvSpPr>
        <p:spPr>
          <a:xfrm>
            <a:off x="5220072" y="1600200"/>
            <a:ext cx="3744416" cy="4709160"/>
          </a:xfrm>
        </p:spPr>
        <p:txBody>
          <a:bodyPr/>
          <a:lstStyle/>
          <a:p>
            <a:r>
              <a:rPr lang="de-DE" dirty="0" smtClean="0">
                <a:effectLst>
                  <a:outerShdw blurRad="38100" dist="38100" dir="2700000" algn="tl">
                    <a:srgbClr val="000000">
                      <a:alpha val="43137"/>
                    </a:srgbClr>
                  </a:outerShdw>
                </a:effectLst>
              </a:rPr>
              <a:t>13. Nisan: Aller Sauerteig weg!</a:t>
            </a:r>
          </a:p>
          <a:p>
            <a:r>
              <a:rPr lang="de-DE" dirty="0" smtClean="0">
                <a:effectLst>
                  <a:outerShdw blurRad="38100" dist="38100" dir="2700000" algn="tl">
                    <a:srgbClr val="000000">
                      <a:alpha val="43137"/>
                    </a:srgbClr>
                  </a:outerShdw>
                </a:effectLst>
              </a:rPr>
              <a:t>Sauerteig = Böses / Sünde / Hochmut / Wut / Unmoral</a:t>
            </a:r>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(1Kor 5,8; Gal 5,9)</a:t>
            </a:r>
          </a:p>
          <a:p>
            <a:r>
              <a:rPr lang="de-DE" dirty="0" smtClean="0">
                <a:effectLst>
                  <a:outerShdw blurRad="38100" dist="38100" dir="2700000" algn="tl">
                    <a:srgbClr val="000000">
                      <a:alpha val="43137"/>
                    </a:srgbClr>
                  </a:outerShdw>
                </a:effectLst>
              </a:rPr>
              <a:t>Vgl. </a:t>
            </a:r>
            <a:r>
              <a:rPr lang="de-DE" dirty="0" err="1" smtClean="0">
                <a:effectLst>
                  <a:outerShdw blurRad="38100" dist="38100" dir="2700000" algn="tl">
                    <a:srgbClr val="000000">
                      <a:alpha val="43137"/>
                    </a:srgbClr>
                  </a:outerShdw>
                </a:effectLst>
              </a:rPr>
              <a:t>Zeph</a:t>
            </a:r>
            <a:r>
              <a:rPr lang="de-DE" dirty="0" smtClean="0">
                <a:effectLst>
                  <a:outerShdw blurRad="38100" dist="38100" dir="2700000" algn="tl">
                    <a:srgbClr val="000000">
                      <a:alpha val="43137"/>
                    </a:srgbClr>
                  </a:outerShdw>
                </a:effectLst>
              </a:rPr>
              <a:t> 1,12</a:t>
            </a:r>
            <a:endParaRPr lang="de-DE" dirty="0">
              <a:effectLst>
                <a:outerShdw blurRad="38100" dist="38100" dir="2700000" algn="tl">
                  <a:srgbClr val="000000">
                    <a:alpha val="43137"/>
                  </a:srgbClr>
                </a:outerShdw>
              </a:effectLst>
            </a:endParaRPr>
          </a:p>
        </p:txBody>
      </p:sp>
      <p:pic>
        <p:nvPicPr>
          <p:cNvPr id="2050" name="Picture 2" descr="BedikasChamet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2" y="0"/>
            <a:ext cx="51434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2682905" y="6353422"/>
            <a:ext cx="2424062" cy="276999"/>
          </a:xfrm>
          <a:prstGeom prst="rect">
            <a:avLst/>
          </a:prstGeom>
          <a:noFill/>
        </p:spPr>
        <p:txBody>
          <a:bodyPr wrap="none" rtlCol="0">
            <a:spAutoFit/>
          </a:bodyPr>
          <a:lstStyle/>
          <a:p>
            <a:r>
              <a:rPr lang="de-DE" sz="1200" dirty="0" smtClean="0"/>
              <a:t>Rabbi </a:t>
            </a:r>
            <a:r>
              <a:rPr lang="de-DE" sz="1200" dirty="0" err="1" smtClean="0"/>
              <a:t>Moish</a:t>
            </a:r>
            <a:r>
              <a:rPr lang="de-DE" sz="1200" dirty="0" smtClean="0"/>
              <a:t> </a:t>
            </a:r>
            <a:r>
              <a:rPr lang="de-DE" sz="1200" dirty="0" err="1" smtClean="0"/>
              <a:t>Soloway</a:t>
            </a:r>
            <a:r>
              <a:rPr lang="de-DE" sz="1200" dirty="0" smtClean="0"/>
              <a:t> CC-BY-SA</a:t>
            </a:r>
            <a:endParaRPr lang="de-DE" sz="1200" dirty="0"/>
          </a:p>
        </p:txBody>
      </p:sp>
    </p:spTree>
    <p:extLst>
      <p:ext uri="{BB962C8B-B14F-4D97-AF65-F5344CB8AC3E}">
        <p14:creationId xmlns:p14="http://schemas.microsoft.com/office/powerpoint/2010/main" val="3022939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3074" name="Picture 2" descr="Burning Chametz (85880314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6876256" y="6433720"/>
            <a:ext cx="1568058" cy="276999"/>
          </a:xfrm>
          <a:prstGeom prst="rect">
            <a:avLst/>
          </a:prstGeom>
          <a:noFill/>
        </p:spPr>
        <p:txBody>
          <a:bodyPr wrap="none" rtlCol="0">
            <a:spAutoFit/>
          </a:bodyPr>
          <a:lstStyle/>
          <a:p>
            <a:r>
              <a:rPr lang="de-DE" sz="1200" dirty="0" err="1" smtClean="0"/>
              <a:t>Zeevveez</a:t>
            </a:r>
            <a:r>
              <a:rPr lang="de-DE" sz="1200" dirty="0" smtClean="0"/>
              <a:t> CC-BY 2.0</a:t>
            </a:r>
            <a:endParaRPr lang="de-DE" sz="1200" dirty="0"/>
          </a:p>
        </p:txBody>
      </p:sp>
    </p:spTree>
    <p:extLst>
      <p:ext uri="{BB962C8B-B14F-4D97-AF65-F5344CB8AC3E}">
        <p14:creationId xmlns:p14="http://schemas.microsoft.com/office/powerpoint/2010/main" val="4018934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3matz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20688"/>
            <a:ext cx="7620000" cy="5067301"/>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6223937" y="5805264"/>
            <a:ext cx="2199641" cy="276999"/>
          </a:xfrm>
          <a:prstGeom prst="rect">
            <a:avLst/>
          </a:prstGeom>
          <a:noFill/>
        </p:spPr>
        <p:txBody>
          <a:bodyPr wrap="none" rtlCol="0">
            <a:spAutoFit/>
          </a:bodyPr>
          <a:lstStyle/>
          <a:p>
            <a:r>
              <a:rPr lang="de-DE" sz="1200" dirty="0" err="1" smtClean="0"/>
              <a:t>Jonathunder</a:t>
            </a:r>
            <a:r>
              <a:rPr lang="de-DE" sz="1200" dirty="0" smtClean="0"/>
              <a:t> GNU 1.2 </a:t>
            </a:r>
            <a:r>
              <a:rPr lang="de-DE" sz="1200" dirty="0" err="1" smtClean="0"/>
              <a:t>or</a:t>
            </a:r>
            <a:r>
              <a:rPr lang="de-DE" sz="1200" dirty="0" smtClean="0"/>
              <a:t> </a:t>
            </a:r>
            <a:r>
              <a:rPr lang="de-DE" sz="1200" dirty="0" err="1" smtClean="0"/>
              <a:t>later</a:t>
            </a:r>
            <a:endParaRPr lang="de-DE" sz="1200" dirty="0"/>
          </a:p>
        </p:txBody>
      </p:sp>
    </p:spTree>
    <p:extLst>
      <p:ext uri="{BB962C8B-B14F-4D97-AF65-F5344CB8AC3E}">
        <p14:creationId xmlns:p14="http://schemas.microsoft.com/office/powerpoint/2010/main" val="4010811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solidFill>
                  <a:srgbClr val="FFC000"/>
                </a:solidFill>
              </a:rPr>
              <a:t>Erinnerung an den Auszug </a:t>
            </a:r>
            <a:br>
              <a:rPr lang="de-DE" dirty="0" smtClean="0">
                <a:solidFill>
                  <a:srgbClr val="FFC000"/>
                </a:solidFill>
              </a:rPr>
            </a:br>
            <a:r>
              <a:rPr lang="de-DE" dirty="0" smtClean="0">
                <a:solidFill>
                  <a:srgbClr val="FFC000"/>
                </a:solidFill>
              </a:rPr>
              <a:t>aus Ägypten: 1606 v. Chr.</a:t>
            </a:r>
            <a:endParaRPr lang="de-DE" dirty="0">
              <a:solidFill>
                <a:srgbClr val="FFC000"/>
              </a:solidFill>
            </a:endParaRPr>
          </a:p>
        </p:txBody>
      </p:sp>
      <p:pic>
        <p:nvPicPr>
          <p:cNvPr id="4" name="Picture 10" descr="Rotating_earth_%28large%2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a:xfrm>
            <a:off x="2483768" y="1772816"/>
            <a:ext cx="3810000" cy="3810000"/>
          </a:xfrm>
          <a:prstGeom prst="rect">
            <a:avLst/>
          </a:prstGeom>
          <a:noFill/>
        </p:spPr>
      </p:pic>
      <p:sp>
        <p:nvSpPr>
          <p:cNvPr id="5" name="Text Box 11"/>
          <p:cNvSpPr txBox="1">
            <a:spLocks noChangeArrowheads="1"/>
          </p:cNvSpPr>
          <p:nvPr/>
        </p:nvSpPr>
        <p:spPr bwMode="auto">
          <a:xfrm>
            <a:off x="4806037" y="5595412"/>
            <a:ext cx="1520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CH" altLang="de-DE" sz="1000" b="0" dirty="0">
                <a:latin typeface="Arial" panose="020B0604020202020204" pitchFamily="34" charset="0"/>
                <a:cs typeface="Arial" panose="020B0604020202020204" pitchFamily="34" charset="0"/>
              </a:rPr>
              <a:t>Marvel GNU 1.2 </a:t>
            </a:r>
            <a:r>
              <a:rPr lang="de-CH" altLang="de-DE" sz="1000" b="0" dirty="0" err="1">
                <a:latin typeface="Arial" panose="020B0604020202020204" pitchFamily="34" charset="0"/>
                <a:cs typeface="Arial" panose="020B0604020202020204" pitchFamily="34" charset="0"/>
              </a:rPr>
              <a:t>or</a:t>
            </a:r>
            <a:r>
              <a:rPr lang="de-CH" altLang="de-DE" sz="1000" b="0" dirty="0">
                <a:latin typeface="Arial" panose="020B0604020202020204" pitchFamily="34" charset="0"/>
                <a:cs typeface="Arial" panose="020B0604020202020204" pitchFamily="34" charset="0"/>
              </a:rPr>
              <a:t> </a:t>
            </a:r>
            <a:r>
              <a:rPr lang="de-CH" altLang="de-DE" sz="1000" b="0" dirty="0" err="1">
                <a:latin typeface="Arial" panose="020B0604020202020204" pitchFamily="34" charset="0"/>
                <a:cs typeface="Arial" panose="020B0604020202020204" pitchFamily="34" charset="0"/>
              </a:rPr>
              <a:t>later</a:t>
            </a:r>
            <a:endParaRPr lang="de-DE" altLang="de-DE" sz="1000" b="0" dirty="0">
              <a:latin typeface="Arial" panose="020B0604020202020204" pitchFamily="34" charset="0"/>
              <a:cs typeface="Arial" panose="020B0604020202020204" pitchFamily="34" charset="0"/>
            </a:endParaRPr>
          </a:p>
        </p:txBody>
      </p:sp>
      <p:sp>
        <p:nvSpPr>
          <p:cNvPr id="6" name="Rechteck 5"/>
          <p:cNvSpPr/>
          <p:nvPr/>
        </p:nvSpPr>
        <p:spPr>
          <a:xfrm>
            <a:off x="2518028" y="4651579"/>
            <a:ext cx="3788217" cy="892552"/>
          </a:xfrm>
          <a:prstGeom prst="rect">
            <a:avLst/>
          </a:prstGeom>
        </p:spPr>
        <p:txBody>
          <a:bodyPr wrap="none">
            <a:spAutoFit/>
          </a:bodyPr>
          <a:lstStyle/>
          <a:p>
            <a:r>
              <a:rPr lang="de-DE" sz="2600" dirty="0">
                <a:solidFill>
                  <a:srgbClr val="FFFF00"/>
                </a:solidFill>
                <a:effectLst>
                  <a:outerShdw blurRad="38100" dist="38100" dir="2700000" algn="tl">
                    <a:srgbClr val="000000">
                      <a:alpha val="43137"/>
                    </a:srgbClr>
                  </a:outerShdw>
                </a:effectLst>
              </a:rPr>
              <a:t>Passah-Fest </a:t>
            </a:r>
            <a:r>
              <a:rPr lang="de-DE" sz="2600" dirty="0" smtClean="0">
                <a:solidFill>
                  <a:srgbClr val="FFFF00"/>
                </a:solidFill>
                <a:effectLst>
                  <a:outerShdw blurRad="38100" dist="38100" dir="2700000" algn="tl">
                    <a:srgbClr val="000000">
                      <a:alpha val="43137"/>
                    </a:srgbClr>
                  </a:outerShdw>
                </a:effectLst>
              </a:rPr>
              <a:t>2019: </a:t>
            </a:r>
          </a:p>
          <a:p>
            <a:r>
              <a:rPr lang="de-DE" sz="2600" dirty="0" smtClean="0">
                <a:solidFill>
                  <a:srgbClr val="FFFF00"/>
                </a:solidFill>
                <a:effectLst>
                  <a:outerShdw blurRad="38100" dist="38100" dir="2700000" algn="tl">
                    <a:srgbClr val="000000">
                      <a:alpha val="43137"/>
                    </a:srgbClr>
                  </a:outerShdw>
                </a:effectLst>
              </a:rPr>
              <a:t>Freitag-Abend</a:t>
            </a:r>
            <a:r>
              <a:rPr lang="de-DE" sz="2600" dirty="0">
                <a:solidFill>
                  <a:srgbClr val="FFFF00"/>
                </a:solidFill>
                <a:effectLst>
                  <a:outerShdw blurRad="38100" dist="38100" dir="2700000" algn="tl">
                    <a:srgbClr val="000000">
                      <a:alpha val="43137"/>
                    </a:srgbClr>
                  </a:outerShdw>
                </a:effectLst>
              </a:rPr>
              <a:t>, </a:t>
            </a:r>
            <a:r>
              <a:rPr lang="de-DE" sz="2600" dirty="0" smtClean="0">
                <a:solidFill>
                  <a:srgbClr val="FFFF00"/>
                </a:solidFill>
                <a:effectLst>
                  <a:outerShdw blurRad="38100" dist="38100" dir="2700000" algn="tl">
                    <a:srgbClr val="000000">
                      <a:alpha val="43137"/>
                    </a:srgbClr>
                  </a:outerShdw>
                </a:effectLst>
              </a:rPr>
              <a:t>19. </a:t>
            </a:r>
            <a:r>
              <a:rPr lang="de-DE" sz="2600" dirty="0">
                <a:solidFill>
                  <a:srgbClr val="FFFF00"/>
                </a:solidFill>
                <a:effectLst>
                  <a:outerShdw blurRad="38100" dist="38100" dir="2700000" algn="tl">
                    <a:srgbClr val="000000">
                      <a:alpha val="43137"/>
                    </a:srgbClr>
                  </a:outerShdw>
                </a:effectLst>
              </a:rPr>
              <a:t>April</a:t>
            </a:r>
          </a:p>
        </p:txBody>
      </p:sp>
    </p:spTree>
    <p:extLst>
      <p:ext uri="{BB962C8B-B14F-4D97-AF65-F5344CB8AC3E}">
        <p14:creationId xmlns:p14="http://schemas.microsoft.com/office/powerpoint/2010/main" val="3421014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68144" y="0"/>
            <a:ext cx="2818656" cy="1143000"/>
          </a:xfrm>
        </p:spPr>
        <p:txBody>
          <a:bodyPr/>
          <a:lstStyle/>
          <a:p>
            <a:r>
              <a:rPr lang="de-DE" dirty="0" smtClean="0"/>
              <a:t>Was?</a:t>
            </a:r>
            <a:endParaRPr lang="de-DE" dirty="0"/>
          </a:p>
        </p:txBody>
      </p:sp>
      <p:sp>
        <p:nvSpPr>
          <p:cNvPr id="3" name="Inhaltsplatzhalter 2"/>
          <p:cNvSpPr>
            <a:spLocks noGrp="1"/>
          </p:cNvSpPr>
          <p:nvPr>
            <p:ph idx="1"/>
          </p:nvPr>
        </p:nvSpPr>
        <p:spPr>
          <a:xfrm>
            <a:off x="5868144" y="1340768"/>
            <a:ext cx="3168352" cy="4709160"/>
          </a:xfrm>
        </p:spPr>
        <p:txBody>
          <a:bodyPr>
            <a:normAutofit fontScale="77500" lnSpcReduction="20000"/>
          </a:bodyPr>
          <a:lstStyle/>
          <a:p>
            <a:r>
              <a:rPr lang="de-DE" smtClean="0">
                <a:effectLst>
                  <a:outerShdw blurRad="38100" dist="38100" dir="2700000" algn="tl">
                    <a:srgbClr val="000000">
                      <a:alpha val="43137"/>
                    </a:srgbClr>
                  </a:outerShdw>
                </a:effectLst>
              </a:rPr>
              <a:t>4 (5) </a:t>
            </a:r>
            <a:r>
              <a:rPr lang="de-DE" dirty="0" smtClean="0">
                <a:effectLst>
                  <a:outerShdw blurRad="38100" dist="38100" dir="2700000" algn="tl">
                    <a:srgbClr val="000000">
                      <a:alpha val="43137"/>
                    </a:srgbClr>
                  </a:outerShdw>
                </a:effectLst>
              </a:rPr>
              <a:t>Kelche</a:t>
            </a:r>
          </a:p>
          <a:p>
            <a:r>
              <a:rPr lang="de-DE" dirty="0" smtClean="0">
                <a:effectLst>
                  <a:outerShdw blurRad="38100" dist="38100" dir="2700000" algn="tl">
                    <a:srgbClr val="000000">
                      <a:alpha val="43137"/>
                    </a:srgbClr>
                  </a:outerShdw>
                </a:effectLst>
              </a:rPr>
              <a:t>Seder-Teller:</a:t>
            </a:r>
          </a:p>
          <a:p>
            <a:pPr lvl="1"/>
            <a:r>
              <a:rPr lang="de-DE" dirty="0" smtClean="0">
                <a:effectLst>
                  <a:outerShdw blurRad="38100" dist="38100" dir="2700000" algn="tl">
                    <a:srgbClr val="000000">
                      <a:alpha val="43137"/>
                    </a:srgbClr>
                  </a:outerShdw>
                </a:effectLst>
              </a:rPr>
              <a:t>Erdfrucht (Petersilie/</a:t>
            </a:r>
            <a:r>
              <a:rPr lang="de-DE" dirty="0" err="1" smtClean="0">
                <a:effectLst>
                  <a:outerShdw blurRad="38100" dist="38100" dir="2700000" algn="tl">
                    <a:srgbClr val="000000">
                      <a:alpha val="43137"/>
                    </a:srgbClr>
                  </a:outerShdw>
                </a:effectLst>
              </a:rPr>
              <a:t>Radies-chen</a:t>
            </a:r>
            <a:r>
              <a:rPr lang="de-DE" dirty="0" smtClean="0">
                <a:effectLst>
                  <a:outerShdw blurRad="38100" dist="38100" dir="2700000" algn="tl">
                    <a:srgbClr val="000000">
                      <a:alpha val="43137"/>
                    </a:srgbClr>
                  </a:outerShdw>
                </a:effectLst>
              </a:rPr>
              <a:t> / Sellerie)</a:t>
            </a:r>
          </a:p>
          <a:p>
            <a:pPr lvl="1"/>
            <a:r>
              <a:rPr lang="de-DE" dirty="0" smtClean="0">
                <a:effectLst>
                  <a:outerShdw blurRad="38100" dist="38100" dir="2700000" algn="tl">
                    <a:srgbClr val="000000">
                      <a:alpha val="43137"/>
                    </a:srgbClr>
                  </a:outerShdw>
                </a:effectLst>
              </a:rPr>
              <a:t>Schale mit Weinessig (od. Salzwasser)</a:t>
            </a:r>
          </a:p>
          <a:p>
            <a:pPr lvl="1"/>
            <a:r>
              <a:rPr lang="de-DE" dirty="0">
                <a:effectLst>
                  <a:outerShdw blurRad="38100" dist="38100" dir="2700000" algn="tl">
                    <a:srgbClr val="000000">
                      <a:alpha val="43137"/>
                    </a:srgbClr>
                  </a:outerShdw>
                </a:effectLst>
              </a:rPr>
              <a:t>b</a:t>
            </a:r>
            <a:r>
              <a:rPr lang="de-DE" dirty="0" smtClean="0">
                <a:effectLst>
                  <a:outerShdw blurRad="38100" dist="38100" dir="2700000" algn="tl">
                    <a:srgbClr val="000000">
                      <a:alpha val="43137"/>
                    </a:srgbClr>
                  </a:outerShdw>
                </a:effectLst>
              </a:rPr>
              <a:t>ittere Kräuter</a:t>
            </a:r>
          </a:p>
          <a:p>
            <a:pPr marL="585216" lvl="1" indent="0">
              <a:buNone/>
            </a:pPr>
            <a:r>
              <a:rPr lang="de-DE" dirty="0" smtClean="0">
                <a:effectLst>
                  <a:outerShdw blurRad="38100" dist="38100" dir="2700000" algn="tl">
                    <a:srgbClr val="000000">
                      <a:alpha val="43137"/>
                    </a:srgbClr>
                  </a:outerShdw>
                </a:effectLst>
              </a:rPr>
              <a:t>(Lattich, Meerrettich)</a:t>
            </a:r>
          </a:p>
          <a:p>
            <a:pPr lvl="1"/>
            <a:r>
              <a:rPr lang="de-DE" dirty="0" err="1" smtClean="0">
                <a:effectLst>
                  <a:outerShdw blurRad="38100" dist="38100" dir="2700000" algn="tl">
                    <a:srgbClr val="000000">
                      <a:alpha val="43137"/>
                    </a:srgbClr>
                  </a:outerShdw>
                </a:effectLst>
              </a:rPr>
              <a:t>Früchtemus</a:t>
            </a:r>
            <a:endParaRPr lang="de-DE" dirty="0" smtClean="0">
              <a:effectLst>
                <a:outerShdw blurRad="38100" dist="38100" dir="2700000" algn="tl">
                  <a:srgbClr val="000000">
                    <a:alpha val="43137"/>
                  </a:srgbClr>
                </a:outerShdw>
              </a:effectLst>
            </a:endParaRPr>
          </a:p>
          <a:p>
            <a:pPr lvl="1"/>
            <a:r>
              <a:rPr lang="de-DE" dirty="0" smtClean="0">
                <a:effectLst>
                  <a:outerShdw blurRad="38100" dist="38100" dir="2700000" algn="tl">
                    <a:srgbClr val="000000">
                      <a:alpha val="43137"/>
                    </a:srgbClr>
                  </a:outerShdw>
                </a:effectLst>
              </a:rPr>
              <a:t>Lammknochen</a:t>
            </a:r>
          </a:p>
          <a:p>
            <a:pPr lvl="1"/>
            <a:r>
              <a:rPr lang="de-DE" dirty="0" smtClean="0">
                <a:effectLst>
                  <a:outerShdw blurRad="38100" dist="38100" dir="2700000" algn="tl">
                    <a:srgbClr val="000000">
                      <a:alpha val="43137"/>
                    </a:srgbClr>
                  </a:outerShdw>
                </a:effectLst>
              </a:rPr>
              <a:t>Ei</a:t>
            </a:r>
          </a:p>
          <a:p>
            <a:r>
              <a:rPr lang="de-DE" dirty="0" err="1" smtClean="0">
                <a:effectLst>
                  <a:outerShdw blurRad="38100" dist="38100" dir="2700000" algn="tl">
                    <a:srgbClr val="000000">
                      <a:alpha val="43137"/>
                    </a:srgbClr>
                  </a:outerShdw>
                </a:effectLst>
              </a:rPr>
              <a:t>Mazzah-Tasch</a:t>
            </a:r>
            <a:endParaRPr lang="de-DE" dirty="0" smtClean="0">
              <a:effectLst>
                <a:outerShdw blurRad="38100" dist="38100" dir="2700000" algn="tl">
                  <a:srgbClr val="000000">
                    <a:alpha val="43137"/>
                  </a:srgbClr>
                </a:outerShdw>
              </a:effectLst>
            </a:endParaRPr>
          </a:p>
          <a:p>
            <a:r>
              <a:rPr lang="de-DE" dirty="0" err="1" smtClean="0">
                <a:effectLst>
                  <a:outerShdw blurRad="38100" dist="38100" dir="2700000" algn="tl">
                    <a:srgbClr val="000000">
                      <a:alpha val="43137"/>
                    </a:srgbClr>
                  </a:outerShdw>
                </a:effectLst>
              </a:rPr>
              <a:t>Mazzen</a:t>
            </a:r>
            <a:endParaRPr lang="de-DE" dirty="0" smtClean="0">
              <a:effectLst>
                <a:outerShdw blurRad="38100" dist="38100" dir="2700000" algn="tl">
                  <a:srgbClr val="000000">
                    <a:alpha val="43137"/>
                  </a:srgbClr>
                </a:outerShdw>
              </a:effectLst>
            </a:endParaRPr>
          </a:p>
          <a:p>
            <a:r>
              <a:rPr lang="de-DE" dirty="0" err="1" smtClean="0">
                <a:effectLst>
                  <a:outerShdw blurRad="38100" dist="38100" dir="2700000" algn="tl">
                    <a:srgbClr val="000000">
                      <a:alpha val="43137"/>
                    </a:srgbClr>
                  </a:outerShdw>
                </a:effectLst>
              </a:rPr>
              <a:t>Haggadah</a:t>
            </a:r>
            <a:endParaRPr lang="de-DE" dirty="0" smtClean="0">
              <a:effectLst>
                <a:outerShdw blurRad="38100" dist="38100" dir="2700000" algn="tl">
                  <a:srgbClr val="000000">
                    <a:alpha val="43137"/>
                  </a:srgbClr>
                </a:outerShdw>
              </a:effectLst>
            </a:endParaRPr>
          </a:p>
          <a:p>
            <a:pPr lvl="1"/>
            <a:endParaRPr lang="de-DE" dirty="0" smtClean="0"/>
          </a:p>
          <a:p>
            <a:pPr lvl="1"/>
            <a:endParaRPr lang="de-DE" dirty="0" smtClean="0"/>
          </a:p>
          <a:p>
            <a:pPr lvl="1"/>
            <a:endParaRPr lang="de-DE" dirty="0" smtClean="0"/>
          </a:p>
          <a:p>
            <a:pPr lvl="1"/>
            <a:endParaRPr lang="de-DE" dirty="0"/>
          </a:p>
        </p:txBody>
      </p:sp>
      <p:pic>
        <p:nvPicPr>
          <p:cNvPr id="12290" name="Picture 2" descr="https://upload.wikimedia.org/wikipedia/commons/5/50/Pessach_Pesach_Pascha_Judentum_Ungesaeuert_Seder_datafo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956"/>
            <a:ext cx="5724129" cy="6868956"/>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654743" y="6512480"/>
            <a:ext cx="1726755" cy="276999"/>
          </a:xfrm>
          <a:prstGeom prst="rect">
            <a:avLst/>
          </a:prstGeom>
          <a:noFill/>
        </p:spPr>
        <p:txBody>
          <a:bodyPr wrap="none" rtlCol="0">
            <a:spAutoFit/>
          </a:bodyPr>
          <a:lstStyle/>
          <a:p>
            <a:r>
              <a:rPr lang="de-DE" sz="1200" dirty="0" err="1" smtClean="0"/>
              <a:t>Datafox</a:t>
            </a:r>
            <a:r>
              <a:rPr lang="de-DE" sz="1200" dirty="0" smtClean="0"/>
              <a:t> CC-BA-SA 3.0</a:t>
            </a:r>
            <a:endParaRPr lang="de-DE" sz="1200" dirty="0"/>
          </a:p>
        </p:txBody>
      </p:sp>
    </p:spTree>
    <p:extLst>
      <p:ext uri="{BB962C8B-B14F-4D97-AF65-F5344CB8AC3E}">
        <p14:creationId xmlns:p14="http://schemas.microsoft.com/office/powerpoint/2010/main" val="6588660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4SederFoo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7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107504" y="6381328"/>
            <a:ext cx="2024913" cy="276999"/>
          </a:xfrm>
          <a:prstGeom prst="rect">
            <a:avLst/>
          </a:prstGeom>
          <a:noFill/>
        </p:spPr>
        <p:txBody>
          <a:bodyPr wrap="none" rtlCol="0">
            <a:spAutoFit/>
          </a:bodyPr>
          <a:lstStyle/>
          <a:p>
            <a:r>
              <a:rPr lang="de-DE" sz="1200" dirty="0" err="1" smtClean="0">
                <a:solidFill>
                  <a:schemeClr val="bg1"/>
                </a:solidFill>
              </a:rPr>
              <a:t>Jonathunder</a:t>
            </a:r>
            <a:r>
              <a:rPr lang="de-DE" sz="1200" dirty="0" smtClean="0">
                <a:solidFill>
                  <a:schemeClr val="bg1"/>
                </a:solidFill>
              </a:rPr>
              <a:t> CC-BY-SA 2.0</a:t>
            </a:r>
            <a:endParaRPr lang="de-DE" sz="1200" dirty="0">
              <a:solidFill>
                <a:schemeClr val="bg1"/>
              </a:solidFill>
            </a:endParaRPr>
          </a:p>
        </p:txBody>
      </p:sp>
      <p:sp>
        <p:nvSpPr>
          <p:cNvPr id="6" name="Inhaltsplatzhalter 2"/>
          <p:cNvSpPr>
            <a:spLocks noGrp="1"/>
          </p:cNvSpPr>
          <p:nvPr>
            <p:ph idx="1"/>
          </p:nvPr>
        </p:nvSpPr>
        <p:spPr>
          <a:xfrm>
            <a:off x="7020272" y="188640"/>
            <a:ext cx="2016224" cy="5861288"/>
          </a:xfrm>
        </p:spPr>
        <p:txBody>
          <a:bodyPr>
            <a:normAutofit/>
          </a:bodyPr>
          <a:lstStyle/>
          <a:p>
            <a:pPr lvl="1"/>
            <a:endParaRPr lang="de-DE" dirty="0" smtClean="0"/>
          </a:p>
          <a:p>
            <a:pPr lvl="1"/>
            <a:endParaRPr lang="de-DE" dirty="0" smtClean="0"/>
          </a:p>
          <a:p>
            <a:pPr lvl="1"/>
            <a:endParaRPr lang="de-DE" dirty="0" smtClean="0"/>
          </a:p>
          <a:p>
            <a:pPr lvl="1"/>
            <a:endParaRPr lang="de-DE" dirty="0"/>
          </a:p>
        </p:txBody>
      </p:sp>
    </p:spTree>
    <p:extLst>
      <p:ext uri="{BB962C8B-B14F-4D97-AF65-F5344CB8AC3E}">
        <p14:creationId xmlns:p14="http://schemas.microsoft.com/office/powerpoint/2010/main" val="13738609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80112" y="332656"/>
            <a:ext cx="3563888" cy="1143000"/>
          </a:xfrm>
        </p:spPr>
        <p:txBody>
          <a:bodyPr>
            <a:normAutofit fontScale="90000"/>
          </a:bodyPr>
          <a:lstStyle/>
          <a:p>
            <a:r>
              <a:rPr lang="de-DE" dirty="0" smtClean="0">
                <a:solidFill>
                  <a:srgbClr val="FFC000"/>
                </a:solidFill>
              </a:rPr>
              <a:t>Früchte-Mus</a:t>
            </a:r>
            <a:br>
              <a:rPr lang="de-DE" dirty="0" smtClean="0">
                <a:solidFill>
                  <a:srgbClr val="FFC000"/>
                </a:solidFill>
              </a:rPr>
            </a:br>
            <a:r>
              <a:rPr lang="de-DE" dirty="0">
                <a:solidFill>
                  <a:srgbClr val="FFC000"/>
                </a:solidFill>
              </a:rPr>
              <a:t>(</a:t>
            </a:r>
            <a:r>
              <a:rPr lang="de-DE" dirty="0" err="1" smtClean="0">
                <a:solidFill>
                  <a:srgbClr val="FFC000"/>
                </a:solidFill>
              </a:rPr>
              <a:t>Charoseth</a:t>
            </a:r>
            <a:r>
              <a:rPr lang="de-DE" dirty="0" smtClean="0">
                <a:solidFill>
                  <a:srgbClr val="FFC000"/>
                </a:solidFill>
              </a:rPr>
              <a:t>)</a:t>
            </a:r>
            <a:endParaRPr lang="de-DE" dirty="0">
              <a:solidFill>
                <a:srgbClr val="FFC000"/>
              </a:solidFill>
            </a:endParaRPr>
          </a:p>
        </p:txBody>
      </p:sp>
      <p:pic>
        <p:nvPicPr>
          <p:cNvPr id="8194" name="Picture 2" descr="File:CharosetIngredie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0" y="0"/>
            <a:ext cx="549555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3458089" y="6381328"/>
            <a:ext cx="2024913" cy="276999"/>
          </a:xfrm>
          <a:prstGeom prst="rect">
            <a:avLst/>
          </a:prstGeom>
          <a:noFill/>
        </p:spPr>
        <p:txBody>
          <a:bodyPr wrap="none" rtlCol="0">
            <a:spAutoFit/>
          </a:bodyPr>
          <a:lstStyle/>
          <a:p>
            <a:r>
              <a:rPr lang="de-DE" sz="1200" dirty="0" err="1" smtClean="0"/>
              <a:t>Jonathunder</a:t>
            </a:r>
            <a:r>
              <a:rPr lang="de-DE" sz="1200" dirty="0" smtClean="0"/>
              <a:t> CC-BY-SA 2.0</a:t>
            </a:r>
            <a:endParaRPr lang="de-DE" sz="1200" dirty="0"/>
          </a:p>
        </p:txBody>
      </p:sp>
      <p:sp>
        <p:nvSpPr>
          <p:cNvPr id="3" name="Textfeld 2"/>
          <p:cNvSpPr txBox="1"/>
          <p:nvPr/>
        </p:nvSpPr>
        <p:spPr>
          <a:xfrm>
            <a:off x="6156176" y="2780928"/>
            <a:ext cx="2225289" cy="584775"/>
          </a:xfrm>
          <a:prstGeom prst="rect">
            <a:avLst/>
          </a:prstGeom>
          <a:noFill/>
        </p:spPr>
        <p:txBody>
          <a:bodyPr wrap="none" rtlCol="0">
            <a:spAutoFit/>
          </a:bodyPr>
          <a:lstStyle/>
          <a:p>
            <a:r>
              <a:rPr lang="de-DE" sz="3200" dirty="0" smtClean="0">
                <a:effectLst>
                  <a:outerShdw blurRad="38100" dist="38100" dir="2700000" algn="tl">
                    <a:srgbClr val="000000">
                      <a:alpha val="43137"/>
                    </a:srgbClr>
                  </a:outerShdw>
                </a:effectLst>
              </a:rPr>
              <a:t>Römer 8,28</a:t>
            </a:r>
            <a:endParaRPr lang="de-DE"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9179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07504" y="332656"/>
            <a:ext cx="8928992" cy="6167842"/>
          </a:xfrm>
          <a:prstGeom prst="rect">
            <a:avLst/>
          </a:prstGeom>
        </p:spPr>
        <p:txBody>
          <a:bodyPr wrap="square">
            <a:spAutoFit/>
          </a:bodyPr>
          <a:lstStyle/>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Kadesch</a:t>
            </a:r>
            <a:r>
              <a:rPr lang="de-CH" dirty="0">
                <a:ea typeface="Times New Roman" panose="02020603050405020304" pitchFamily="18" charset="0"/>
                <a:cs typeface="Arial" panose="020B0604020202020204" pitchFamily="34" charset="0"/>
              </a:rPr>
              <a:t> </a:t>
            </a:r>
            <a:r>
              <a:rPr lang="he-IL" dirty="0" smtClean="0">
                <a:ea typeface="Times New Roman" panose="02020603050405020304" pitchFamily="18" charset="0"/>
                <a:cs typeface="Arial" panose="020B0604020202020204" pitchFamily="34" charset="0"/>
              </a:rPr>
              <a:t>קדש </a:t>
            </a:r>
            <a:r>
              <a:rPr lang="de-CH" dirty="0" smtClean="0">
                <a:ea typeface="Times New Roman" panose="02020603050405020304" pitchFamily="18" charset="0"/>
                <a:cs typeface="Arial" panose="020B0604020202020204" pitchFamily="34" charset="0"/>
              </a:rPr>
              <a:t> (Gebet </a:t>
            </a:r>
            <a:r>
              <a:rPr lang="de-CH" dirty="0">
                <a:ea typeface="Times New Roman" panose="02020603050405020304" pitchFamily="18" charset="0"/>
                <a:cs typeface="Arial" panose="020B0604020202020204" pitchFamily="34" charset="0"/>
              </a:rPr>
              <a:t>und 1. Becher Wein) </a:t>
            </a:r>
            <a:r>
              <a:rPr lang="de-CH" dirty="0">
                <a:ea typeface="Times New Roman" panose="02020603050405020304" pitchFamily="18" charset="0"/>
                <a:cs typeface="Times New Roman" panose="02020603050405020304" pitchFamily="18" charset="0"/>
                <a:sym typeface="Wingdings" panose="05000000000000000000" pitchFamily="2" charset="2"/>
              </a:rPr>
              <a:t></a:t>
            </a:r>
            <a:r>
              <a:rPr lang="de-CH" dirty="0">
                <a:ea typeface="Times New Roman" panose="02020603050405020304" pitchFamily="18" charset="0"/>
                <a:cs typeface="Arial" panose="020B0604020202020204" pitchFamily="34" charset="0"/>
              </a:rPr>
              <a:t> Luk 22,14-18</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Urchatz</a:t>
            </a:r>
            <a:r>
              <a:rPr lang="de-CH" dirty="0">
                <a:ea typeface="Times New Roman" panose="02020603050405020304" pitchFamily="18" charset="0"/>
                <a:cs typeface="Arial" panose="020B0604020202020204" pitchFamily="34" charset="0"/>
              </a:rPr>
              <a:t> </a:t>
            </a:r>
            <a:r>
              <a:rPr lang="he-IL" dirty="0">
                <a:ea typeface="Times New Roman" panose="02020603050405020304" pitchFamily="18" charset="0"/>
                <a:cs typeface="Arial" panose="020B0604020202020204" pitchFamily="34" charset="0"/>
              </a:rPr>
              <a:t>ורחץ  </a:t>
            </a:r>
            <a:r>
              <a:rPr lang="de-CH" dirty="0" smtClean="0">
                <a:ea typeface="Times New Roman" panose="02020603050405020304" pitchFamily="18" charset="0"/>
                <a:cs typeface="Arial" panose="020B0604020202020204" pitchFamily="34" charset="0"/>
              </a:rPr>
              <a:t> (Händewaschen </a:t>
            </a:r>
            <a:r>
              <a:rPr lang="de-CH" dirty="0">
                <a:ea typeface="Times New Roman" panose="02020603050405020304" pitchFamily="18" charset="0"/>
                <a:cs typeface="Arial" panose="020B0604020202020204" pitchFamily="34" charset="0"/>
              </a:rPr>
              <a:t>des Vaters)</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Karpas</a:t>
            </a:r>
            <a:r>
              <a:rPr lang="de-CH" dirty="0">
                <a:ea typeface="Times New Roman" panose="02020603050405020304" pitchFamily="18" charset="0"/>
                <a:cs typeface="Arial" panose="020B0604020202020204" pitchFamily="34" charset="0"/>
              </a:rPr>
              <a:t> </a:t>
            </a:r>
            <a:r>
              <a:rPr lang="he-IL" dirty="0">
                <a:ea typeface="Times New Roman" panose="02020603050405020304" pitchFamily="18" charset="0"/>
                <a:cs typeface="Arial" panose="020B0604020202020204" pitchFamily="34" charset="0"/>
              </a:rPr>
              <a:t>כרפס  </a:t>
            </a:r>
            <a:r>
              <a:rPr lang="de-CH" dirty="0" smtClean="0">
                <a:ea typeface="Times New Roman" panose="02020603050405020304" pitchFamily="18" charset="0"/>
                <a:cs typeface="Arial" panose="020B0604020202020204" pitchFamily="34" charset="0"/>
              </a:rPr>
              <a:t> (</a:t>
            </a:r>
            <a:r>
              <a:rPr lang="de-CH" dirty="0" err="1" smtClean="0">
                <a:ea typeface="Times New Roman" panose="02020603050405020304" pitchFamily="18" charset="0"/>
                <a:cs typeface="Arial" panose="020B0604020202020204" pitchFamily="34" charset="0"/>
              </a:rPr>
              <a:t>Karpas</a:t>
            </a:r>
            <a:r>
              <a:rPr lang="de-CH" dirty="0" smtClean="0">
                <a:ea typeface="Times New Roman" panose="02020603050405020304" pitchFamily="18" charset="0"/>
                <a:cs typeface="Arial" panose="020B0604020202020204" pitchFamily="34" charset="0"/>
              </a:rPr>
              <a:t> </a:t>
            </a:r>
            <a:r>
              <a:rPr lang="de-CH" dirty="0">
                <a:ea typeface="Times New Roman" panose="02020603050405020304" pitchFamily="18" charset="0"/>
                <a:cs typeface="Arial" panose="020B0604020202020204" pitchFamily="34" charset="0"/>
              </a:rPr>
              <a:t>eintauchen in Weinessig) </a:t>
            </a:r>
            <a:r>
              <a:rPr lang="de-CH" dirty="0">
                <a:ea typeface="Times New Roman" panose="02020603050405020304" pitchFamily="18" charset="0"/>
                <a:cs typeface="Times New Roman" panose="02020603050405020304" pitchFamily="18" charset="0"/>
                <a:sym typeface="Wingdings" panose="05000000000000000000" pitchFamily="2" charset="2"/>
              </a:rPr>
              <a:t></a:t>
            </a:r>
            <a:r>
              <a:rPr lang="de-CH" dirty="0">
                <a:ea typeface="Times New Roman" panose="02020603050405020304" pitchFamily="18" charset="0"/>
                <a:cs typeface="Arial" panose="020B0604020202020204" pitchFamily="34" charset="0"/>
              </a:rPr>
              <a:t> Mat 26,20-25</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Jachatz</a:t>
            </a:r>
            <a:r>
              <a:rPr lang="de-CH" dirty="0">
                <a:ea typeface="Times New Roman" panose="02020603050405020304" pitchFamily="18" charset="0"/>
                <a:cs typeface="Arial" panose="020B0604020202020204" pitchFamily="34" charset="0"/>
              </a:rPr>
              <a:t> </a:t>
            </a:r>
            <a:r>
              <a:rPr lang="he-IL" dirty="0" err="1">
                <a:ea typeface="Times New Roman" panose="02020603050405020304" pitchFamily="18" charset="0"/>
                <a:cs typeface="Arial" panose="020B0604020202020204" pitchFamily="34" charset="0"/>
              </a:rPr>
              <a:t>יחץ</a:t>
            </a:r>
            <a:r>
              <a:rPr lang="he-IL" dirty="0">
                <a:ea typeface="Times New Roman" panose="02020603050405020304" pitchFamily="18" charset="0"/>
                <a:cs typeface="Arial" panose="020B0604020202020204" pitchFamily="34" charset="0"/>
              </a:rPr>
              <a:t>  </a:t>
            </a:r>
            <a:r>
              <a:rPr lang="de-CH" dirty="0" smtClean="0">
                <a:ea typeface="Times New Roman" panose="02020603050405020304" pitchFamily="18" charset="0"/>
                <a:cs typeface="Arial" panose="020B0604020202020204" pitchFamily="34" charset="0"/>
              </a:rPr>
              <a:t> (mittlere </a:t>
            </a:r>
            <a:r>
              <a:rPr lang="de-CH" dirty="0">
                <a:ea typeface="Times New Roman" panose="02020603050405020304" pitchFamily="18" charset="0"/>
                <a:cs typeface="Arial" panose="020B0604020202020204" pitchFamily="34" charset="0"/>
              </a:rPr>
              <a:t>Matze brechen, </a:t>
            </a:r>
            <a:r>
              <a:rPr lang="de-CH" dirty="0" err="1">
                <a:ea typeface="Times New Roman" panose="02020603050405020304" pitchFamily="18" charset="0"/>
                <a:cs typeface="Arial" panose="020B0604020202020204" pitchFamily="34" charset="0"/>
              </a:rPr>
              <a:t>Aphikoman</a:t>
            </a:r>
            <a:r>
              <a:rPr lang="de-CH" dirty="0">
                <a:ea typeface="Times New Roman" panose="02020603050405020304" pitchFamily="18" charset="0"/>
                <a:cs typeface="Arial" panose="020B0604020202020204" pitchFamily="34" charset="0"/>
              </a:rPr>
              <a:t> verstecken)</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Magid</a:t>
            </a:r>
            <a:r>
              <a:rPr lang="de-CH" dirty="0">
                <a:ea typeface="Times New Roman" panose="02020603050405020304" pitchFamily="18" charset="0"/>
                <a:cs typeface="Arial" panose="020B0604020202020204" pitchFamily="34" charset="0"/>
              </a:rPr>
              <a:t> </a:t>
            </a:r>
            <a:r>
              <a:rPr lang="he-IL" dirty="0">
                <a:ea typeface="Times New Roman" panose="02020603050405020304" pitchFamily="18" charset="0"/>
                <a:cs typeface="Arial" panose="020B0604020202020204" pitchFamily="34" charset="0"/>
              </a:rPr>
              <a:t>מגיד  </a:t>
            </a:r>
            <a:r>
              <a:rPr lang="de-CH" dirty="0" smtClean="0">
                <a:ea typeface="Times New Roman" panose="02020603050405020304" pitchFamily="18" charset="0"/>
                <a:cs typeface="Arial" panose="020B0604020202020204" pitchFamily="34" charset="0"/>
              </a:rPr>
              <a:t> (Erzählung </a:t>
            </a:r>
            <a:r>
              <a:rPr lang="de-CH" dirty="0">
                <a:ea typeface="Times New Roman" panose="02020603050405020304" pitchFamily="18" charset="0"/>
                <a:cs typeface="Arial" panose="020B0604020202020204" pitchFamily="34" charset="0"/>
              </a:rPr>
              <a:t>des Auszugs; </a:t>
            </a:r>
            <a:r>
              <a:rPr lang="de-CH" dirty="0" smtClean="0">
                <a:ea typeface="Times New Roman" panose="02020603050405020304" pitchFamily="18" charset="0"/>
                <a:cs typeface="Arial" panose="020B0604020202020204" pitchFamily="34" charset="0"/>
              </a:rPr>
              <a:t>2. Becher einschenken; Fragen </a:t>
            </a:r>
            <a:r>
              <a:rPr lang="de-CH" dirty="0">
                <a:ea typeface="Times New Roman" panose="02020603050405020304" pitchFamily="18" charset="0"/>
                <a:cs typeface="Arial" panose="020B0604020202020204" pitchFamily="34" charset="0"/>
              </a:rPr>
              <a:t>der Kinder; Essen des </a:t>
            </a:r>
            <a:r>
              <a:rPr lang="de-CH" dirty="0" smtClean="0">
                <a:ea typeface="Times New Roman" panose="02020603050405020304" pitchFamily="18" charset="0"/>
                <a:cs typeface="Arial" panose="020B0604020202020204" pitchFamily="34" charset="0"/>
              </a:rPr>
              <a:t>Eis; Psalm 113-115)</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Rochtza</a:t>
            </a:r>
            <a:r>
              <a:rPr lang="de-CH" dirty="0">
                <a:ea typeface="Times New Roman" panose="02020603050405020304" pitchFamily="18" charset="0"/>
                <a:cs typeface="Arial" panose="020B0604020202020204" pitchFamily="34" charset="0"/>
              </a:rPr>
              <a:t> </a:t>
            </a:r>
            <a:r>
              <a:rPr lang="he-IL" dirty="0">
                <a:ea typeface="Times New Roman" panose="02020603050405020304" pitchFamily="18" charset="0"/>
                <a:cs typeface="Arial" panose="020B0604020202020204" pitchFamily="34" charset="0"/>
              </a:rPr>
              <a:t>רחצה  </a:t>
            </a:r>
            <a:r>
              <a:rPr lang="de-CH" dirty="0" smtClean="0">
                <a:ea typeface="Times New Roman" panose="02020603050405020304" pitchFamily="18" charset="0"/>
                <a:cs typeface="Arial" panose="020B0604020202020204" pitchFamily="34" charset="0"/>
              </a:rPr>
              <a:t> (Händewaschen</a:t>
            </a:r>
            <a:r>
              <a:rPr lang="de-CH" dirty="0">
                <a:ea typeface="Times New Roman" panose="02020603050405020304" pitchFamily="18" charset="0"/>
                <a:cs typeface="Arial" panose="020B0604020202020204" pitchFamily="34" charset="0"/>
              </a:rPr>
              <a:t>, </a:t>
            </a:r>
            <a:r>
              <a:rPr lang="de-CH" dirty="0" smtClean="0">
                <a:ea typeface="Times New Roman" panose="02020603050405020304" pitchFamily="18" charset="0"/>
                <a:cs typeface="Arial" panose="020B0604020202020204" pitchFamily="34" charset="0"/>
              </a:rPr>
              <a:t>Segen; 2. Becher trinken) </a:t>
            </a:r>
            <a:r>
              <a:rPr lang="de-CH" dirty="0">
                <a:ea typeface="Times New Roman" panose="02020603050405020304" pitchFamily="18" charset="0"/>
                <a:cs typeface="Times New Roman" panose="02020603050405020304" pitchFamily="18" charset="0"/>
                <a:sym typeface="Wingdings" panose="05000000000000000000" pitchFamily="2" charset="2"/>
              </a:rPr>
              <a:t></a:t>
            </a:r>
            <a:r>
              <a:rPr lang="de-CH" dirty="0">
                <a:ea typeface="Times New Roman" panose="02020603050405020304" pitchFamily="18" charset="0"/>
                <a:cs typeface="Arial" panose="020B0604020202020204" pitchFamily="34" charset="0"/>
              </a:rPr>
              <a:t> </a:t>
            </a:r>
            <a:r>
              <a:rPr lang="de-CH" dirty="0" err="1">
                <a:ea typeface="Times New Roman" panose="02020603050405020304" pitchFamily="18" charset="0"/>
                <a:cs typeface="Arial" panose="020B0604020202020204" pitchFamily="34" charset="0"/>
              </a:rPr>
              <a:t>Joh</a:t>
            </a:r>
            <a:r>
              <a:rPr lang="de-CH" dirty="0">
                <a:ea typeface="Times New Roman" panose="02020603050405020304" pitchFamily="18" charset="0"/>
                <a:cs typeface="Arial" panose="020B0604020202020204" pitchFamily="34" charset="0"/>
              </a:rPr>
              <a:t> 13,3-20</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Mozie</a:t>
            </a:r>
            <a:r>
              <a:rPr lang="de-CH" dirty="0">
                <a:ea typeface="Times New Roman" panose="02020603050405020304" pitchFamily="18" charset="0"/>
                <a:cs typeface="Arial" panose="020B0604020202020204" pitchFamily="34" charset="0"/>
              </a:rPr>
              <a:t> </a:t>
            </a:r>
            <a:r>
              <a:rPr lang="he-IL" dirty="0">
                <a:ea typeface="Times New Roman" panose="02020603050405020304" pitchFamily="18" charset="0"/>
                <a:cs typeface="Arial" panose="020B0604020202020204" pitchFamily="34" charset="0"/>
              </a:rPr>
              <a:t>מוציא</a:t>
            </a:r>
            <a:r>
              <a:rPr lang="de-CH" dirty="0">
                <a:ea typeface="Times New Roman" panose="02020603050405020304" pitchFamily="18" charset="0"/>
                <a:cs typeface="Arial" panose="020B0604020202020204" pitchFamily="34" charset="0"/>
              </a:rPr>
              <a:t>, </a:t>
            </a:r>
            <a:r>
              <a:rPr lang="de-CH" i="1" dirty="0">
                <a:ea typeface="Times New Roman" panose="02020603050405020304" pitchFamily="18" charset="0"/>
                <a:cs typeface="Arial" panose="020B0604020202020204" pitchFamily="34" charset="0"/>
              </a:rPr>
              <a:t>Mazza</a:t>
            </a:r>
            <a:r>
              <a:rPr lang="de-CH" dirty="0">
                <a:ea typeface="Times New Roman" panose="02020603050405020304" pitchFamily="18" charset="0"/>
                <a:cs typeface="Arial" panose="020B0604020202020204" pitchFamily="34" charset="0"/>
              </a:rPr>
              <a:t> </a:t>
            </a:r>
            <a:r>
              <a:rPr lang="he-IL" dirty="0" smtClean="0">
                <a:ea typeface="Times New Roman" panose="02020603050405020304" pitchFamily="18" charset="0"/>
                <a:cs typeface="Arial" panose="020B0604020202020204" pitchFamily="34" charset="0"/>
              </a:rPr>
              <a:t>מצה </a:t>
            </a:r>
            <a:r>
              <a:rPr lang="de-CH" dirty="0" smtClean="0">
                <a:ea typeface="Times New Roman" panose="02020603050405020304" pitchFamily="18" charset="0"/>
                <a:cs typeface="Arial" panose="020B0604020202020204" pitchFamily="34" charset="0"/>
              </a:rPr>
              <a:t> (Segen </a:t>
            </a:r>
            <a:r>
              <a:rPr lang="de-CH" dirty="0">
                <a:ea typeface="Times New Roman" panose="02020603050405020304" pitchFamily="18" charset="0"/>
                <a:cs typeface="Arial" panose="020B0604020202020204" pitchFamily="34" charset="0"/>
              </a:rPr>
              <a:t>über Matze)</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Maror</a:t>
            </a:r>
            <a:r>
              <a:rPr lang="de-CH" dirty="0">
                <a:ea typeface="Times New Roman" panose="02020603050405020304" pitchFamily="18" charset="0"/>
                <a:cs typeface="Arial" panose="020B0604020202020204" pitchFamily="34" charset="0"/>
              </a:rPr>
              <a:t> </a:t>
            </a:r>
            <a:r>
              <a:rPr lang="he-IL" dirty="0">
                <a:ea typeface="Times New Roman" panose="02020603050405020304" pitchFamily="18" charset="0"/>
                <a:cs typeface="Arial" panose="020B0604020202020204" pitchFamily="34" charset="0"/>
              </a:rPr>
              <a:t>מרור  </a:t>
            </a:r>
            <a:r>
              <a:rPr lang="de-CH" dirty="0" smtClean="0">
                <a:ea typeface="Times New Roman" panose="02020603050405020304" pitchFamily="18" charset="0"/>
                <a:cs typeface="Arial" panose="020B0604020202020204" pitchFamily="34" charset="0"/>
              </a:rPr>
              <a:t> (bittere </a:t>
            </a:r>
            <a:r>
              <a:rPr lang="de-CH" dirty="0">
                <a:ea typeface="Times New Roman" panose="02020603050405020304" pitchFamily="18" charset="0"/>
                <a:cs typeface="Arial" panose="020B0604020202020204" pitchFamily="34" charset="0"/>
              </a:rPr>
              <a:t>Kräuter mit </a:t>
            </a:r>
            <a:r>
              <a:rPr lang="de-CH" dirty="0" err="1">
                <a:ea typeface="Times New Roman" panose="02020603050405020304" pitchFamily="18" charset="0"/>
                <a:cs typeface="Arial" panose="020B0604020202020204" pitchFamily="34" charset="0"/>
              </a:rPr>
              <a:t>Charoset</a:t>
            </a:r>
            <a:r>
              <a:rPr lang="de-CH" dirty="0">
                <a:ea typeface="Times New Roman" panose="02020603050405020304" pitchFamily="18" charset="0"/>
                <a:cs typeface="Arial" panose="020B0604020202020204" pitchFamily="34" charset="0"/>
              </a:rPr>
              <a:t> essen)</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Korech</a:t>
            </a:r>
            <a:r>
              <a:rPr lang="de-CH" dirty="0">
                <a:ea typeface="Times New Roman" panose="02020603050405020304" pitchFamily="18" charset="0"/>
                <a:cs typeface="Arial" panose="020B0604020202020204" pitchFamily="34" charset="0"/>
              </a:rPr>
              <a:t> </a:t>
            </a:r>
            <a:r>
              <a:rPr lang="he-IL" dirty="0">
                <a:ea typeface="Times New Roman" panose="02020603050405020304" pitchFamily="18" charset="0"/>
                <a:cs typeface="Arial" panose="020B0604020202020204" pitchFamily="34" charset="0"/>
              </a:rPr>
              <a:t>כורך  </a:t>
            </a:r>
            <a:r>
              <a:rPr lang="de-CH" dirty="0" smtClean="0">
                <a:ea typeface="Times New Roman" panose="02020603050405020304" pitchFamily="18" charset="0"/>
                <a:cs typeface="Arial" panose="020B0604020202020204" pitchFamily="34" charset="0"/>
              </a:rPr>
              <a:t> (Matze </a:t>
            </a:r>
            <a:r>
              <a:rPr lang="de-CH" dirty="0">
                <a:ea typeface="Times New Roman" panose="02020603050405020304" pitchFamily="18" charset="0"/>
                <a:cs typeface="Arial" panose="020B0604020202020204" pitchFamily="34" charset="0"/>
              </a:rPr>
              <a:t>mit </a:t>
            </a:r>
            <a:r>
              <a:rPr lang="de-CH" dirty="0" err="1">
                <a:ea typeface="Times New Roman" panose="02020603050405020304" pitchFamily="18" charset="0"/>
                <a:cs typeface="Arial" panose="020B0604020202020204" pitchFamily="34" charset="0"/>
              </a:rPr>
              <a:t>Maror</a:t>
            </a:r>
            <a:r>
              <a:rPr lang="de-CH" dirty="0">
                <a:ea typeface="Times New Roman" panose="02020603050405020304" pitchFamily="18" charset="0"/>
                <a:cs typeface="Arial" panose="020B0604020202020204" pitchFamily="34" charset="0"/>
              </a:rPr>
              <a:t> und </a:t>
            </a:r>
            <a:r>
              <a:rPr lang="de-CH" dirty="0" err="1" smtClean="0">
                <a:ea typeface="Times New Roman" panose="02020603050405020304" pitchFamily="18" charset="0"/>
                <a:cs typeface="Arial" panose="020B0604020202020204" pitchFamily="34" charset="0"/>
              </a:rPr>
              <a:t>Charoset</a:t>
            </a:r>
            <a:r>
              <a:rPr lang="de-CH" dirty="0" smtClean="0">
                <a:ea typeface="Times New Roman" panose="02020603050405020304" pitchFamily="18" charset="0"/>
                <a:cs typeface="Arial" panose="020B0604020202020204" pitchFamily="34" charset="0"/>
              </a:rPr>
              <a:t> </a:t>
            </a:r>
            <a:r>
              <a:rPr lang="de-CH" dirty="0">
                <a:ea typeface="Times New Roman" panose="02020603050405020304" pitchFamily="18" charset="0"/>
                <a:cs typeface="Arial" panose="020B0604020202020204" pitchFamily="34" charset="0"/>
              </a:rPr>
              <a:t>essen) </a:t>
            </a:r>
            <a:r>
              <a:rPr lang="de-CH" dirty="0">
                <a:ea typeface="Times New Roman" panose="02020603050405020304" pitchFamily="18" charset="0"/>
                <a:cs typeface="Times New Roman" panose="02020603050405020304" pitchFamily="18" charset="0"/>
                <a:sym typeface="Wingdings" panose="05000000000000000000" pitchFamily="2" charset="2"/>
              </a:rPr>
              <a:t></a:t>
            </a:r>
            <a:r>
              <a:rPr lang="de-CH" dirty="0">
                <a:ea typeface="Times New Roman" panose="02020603050405020304" pitchFamily="18" charset="0"/>
                <a:cs typeface="Arial" panose="020B0604020202020204" pitchFamily="34" charset="0"/>
              </a:rPr>
              <a:t> </a:t>
            </a:r>
            <a:r>
              <a:rPr lang="de-CH" dirty="0" err="1">
                <a:ea typeface="Times New Roman" panose="02020603050405020304" pitchFamily="18" charset="0"/>
                <a:cs typeface="Arial" panose="020B0604020202020204" pitchFamily="34" charset="0"/>
              </a:rPr>
              <a:t>Joh</a:t>
            </a:r>
            <a:r>
              <a:rPr lang="de-CH" dirty="0">
                <a:ea typeface="Times New Roman" panose="02020603050405020304" pitchFamily="18" charset="0"/>
                <a:cs typeface="Arial" panose="020B0604020202020204" pitchFamily="34" charset="0"/>
              </a:rPr>
              <a:t> 13,26</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b="1" i="1" dirty="0">
                <a:ea typeface="Times New Roman" panose="02020603050405020304" pitchFamily="18" charset="0"/>
                <a:cs typeface="Arial" panose="020B0604020202020204" pitchFamily="34" charset="0"/>
              </a:rPr>
              <a:t>Schulchan </a:t>
            </a:r>
            <a:r>
              <a:rPr lang="de-CH" b="1" i="1" dirty="0" err="1">
                <a:ea typeface="Times New Roman" panose="02020603050405020304" pitchFamily="18" charset="0"/>
                <a:cs typeface="Arial" panose="020B0604020202020204" pitchFamily="34" charset="0"/>
              </a:rPr>
              <a:t>Orech</a:t>
            </a:r>
            <a:r>
              <a:rPr lang="de-CH" b="1" dirty="0">
                <a:ea typeface="Times New Roman" panose="02020603050405020304" pitchFamily="18" charset="0"/>
                <a:cs typeface="Arial" panose="020B0604020202020204" pitchFamily="34" charset="0"/>
              </a:rPr>
              <a:t> </a:t>
            </a:r>
            <a:r>
              <a:rPr lang="he-IL" b="1" dirty="0">
                <a:ea typeface="Times New Roman" panose="02020603050405020304" pitchFamily="18" charset="0"/>
                <a:cs typeface="Arial" panose="020B0604020202020204" pitchFamily="34" charset="0"/>
              </a:rPr>
              <a:t>שולחן </a:t>
            </a:r>
            <a:r>
              <a:rPr lang="he-IL" b="1" dirty="0" smtClean="0">
                <a:ea typeface="Times New Roman" panose="02020603050405020304" pitchFamily="18" charset="0"/>
                <a:cs typeface="Arial" panose="020B0604020202020204" pitchFamily="34" charset="0"/>
              </a:rPr>
              <a:t>עורך  </a:t>
            </a:r>
            <a:r>
              <a:rPr lang="de-CH" b="1" dirty="0" smtClean="0">
                <a:ea typeface="Times New Roman" panose="02020603050405020304" pitchFamily="18" charset="0"/>
                <a:cs typeface="Arial" panose="020B0604020202020204" pitchFamily="34" charset="0"/>
              </a:rPr>
              <a:t> (das </a:t>
            </a:r>
            <a:r>
              <a:rPr lang="de-CH" b="1" dirty="0">
                <a:ea typeface="Times New Roman" panose="02020603050405020304" pitchFamily="18" charset="0"/>
                <a:cs typeface="Arial" panose="020B0604020202020204" pitchFamily="34" charset="0"/>
              </a:rPr>
              <a:t>Fest-Mahl)</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Zafun</a:t>
            </a:r>
            <a:r>
              <a:rPr lang="de-CH" dirty="0">
                <a:ea typeface="Times New Roman" panose="02020603050405020304" pitchFamily="18" charset="0"/>
                <a:cs typeface="Arial" panose="020B0604020202020204" pitchFamily="34" charset="0"/>
              </a:rPr>
              <a:t> </a:t>
            </a:r>
            <a:r>
              <a:rPr lang="he-IL" dirty="0">
                <a:ea typeface="Times New Roman" panose="02020603050405020304" pitchFamily="18" charset="0"/>
                <a:cs typeface="Arial" panose="020B0604020202020204" pitchFamily="34" charset="0"/>
              </a:rPr>
              <a:t>צפון  </a:t>
            </a:r>
            <a:r>
              <a:rPr lang="de-CH" dirty="0" smtClean="0">
                <a:ea typeface="Times New Roman" panose="02020603050405020304" pitchFamily="18" charset="0"/>
                <a:cs typeface="Arial" panose="020B0604020202020204" pitchFamily="34" charset="0"/>
              </a:rPr>
              <a:t> (der </a:t>
            </a:r>
            <a:r>
              <a:rPr lang="de-CH" dirty="0" err="1">
                <a:ea typeface="Times New Roman" panose="02020603050405020304" pitchFamily="18" charset="0"/>
                <a:cs typeface="Arial" panose="020B0604020202020204" pitchFamily="34" charset="0"/>
              </a:rPr>
              <a:t>Afikoman</a:t>
            </a:r>
            <a:r>
              <a:rPr lang="de-CH" dirty="0">
                <a:ea typeface="Times New Roman" panose="02020603050405020304" pitchFamily="18" charset="0"/>
                <a:cs typeface="Arial" panose="020B0604020202020204" pitchFamily="34" charset="0"/>
              </a:rPr>
              <a:t>, aus dem Versteck geholt, wird gegessen) </a:t>
            </a:r>
            <a:r>
              <a:rPr lang="de-CH" dirty="0">
                <a:ea typeface="Times New Roman" panose="02020603050405020304" pitchFamily="18" charset="0"/>
                <a:cs typeface="Times New Roman" panose="02020603050405020304" pitchFamily="18" charset="0"/>
                <a:sym typeface="Wingdings" panose="05000000000000000000" pitchFamily="2" charset="2"/>
              </a:rPr>
              <a:t></a:t>
            </a:r>
            <a:r>
              <a:rPr lang="de-CH" dirty="0">
                <a:ea typeface="Times New Roman" panose="02020603050405020304" pitchFamily="18" charset="0"/>
                <a:cs typeface="Arial" panose="020B0604020202020204" pitchFamily="34" charset="0"/>
              </a:rPr>
              <a:t> Mat 26,26; Luk 22,19</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Barech</a:t>
            </a:r>
            <a:r>
              <a:rPr lang="de-CH" dirty="0">
                <a:ea typeface="Times New Roman" panose="02020603050405020304" pitchFamily="18" charset="0"/>
                <a:cs typeface="Arial" panose="020B0604020202020204" pitchFamily="34" charset="0"/>
              </a:rPr>
              <a:t> </a:t>
            </a:r>
            <a:r>
              <a:rPr lang="he-IL" dirty="0">
                <a:ea typeface="Times New Roman" panose="02020603050405020304" pitchFamily="18" charset="0"/>
                <a:cs typeface="Arial" panose="020B0604020202020204" pitchFamily="34" charset="0"/>
              </a:rPr>
              <a:t>ברך  </a:t>
            </a:r>
            <a:r>
              <a:rPr lang="de-CH" dirty="0" smtClean="0">
                <a:ea typeface="Times New Roman" panose="02020603050405020304" pitchFamily="18" charset="0"/>
                <a:cs typeface="Arial" panose="020B0604020202020204" pitchFamily="34" charset="0"/>
              </a:rPr>
              <a:t> (der </a:t>
            </a:r>
            <a:r>
              <a:rPr lang="de-CH" dirty="0">
                <a:ea typeface="Times New Roman" panose="02020603050405020304" pitchFamily="18" charset="0"/>
                <a:cs typeface="Arial" panose="020B0604020202020204" pitchFamily="34" charset="0"/>
              </a:rPr>
              <a:t>3. Becher Wein) </a:t>
            </a:r>
            <a:r>
              <a:rPr lang="de-CH" dirty="0">
                <a:ea typeface="Times New Roman" panose="02020603050405020304" pitchFamily="18" charset="0"/>
                <a:cs typeface="Times New Roman" panose="02020603050405020304" pitchFamily="18" charset="0"/>
                <a:sym typeface="Wingdings" panose="05000000000000000000" pitchFamily="2" charset="2"/>
              </a:rPr>
              <a:t></a:t>
            </a:r>
            <a:r>
              <a:rPr lang="de-CH" dirty="0">
                <a:ea typeface="Times New Roman" panose="02020603050405020304" pitchFamily="18" charset="0"/>
                <a:cs typeface="Arial" panose="020B0604020202020204" pitchFamily="34" charset="0"/>
              </a:rPr>
              <a:t> Mat 26,27-29; Luk 22,20</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Hallel</a:t>
            </a:r>
            <a:r>
              <a:rPr lang="de-CH" dirty="0">
                <a:ea typeface="Times New Roman" panose="02020603050405020304" pitchFamily="18" charset="0"/>
                <a:cs typeface="Arial" panose="020B0604020202020204" pitchFamily="34" charset="0"/>
              </a:rPr>
              <a:t> </a:t>
            </a:r>
            <a:r>
              <a:rPr lang="he-IL" dirty="0">
                <a:ea typeface="Times New Roman" panose="02020603050405020304" pitchFamily="18" charset="0"/>
                <a:cs typeface="Arial" panose="020B0604020202020204" pitchFamily="34" charset="0"/>
              </a:rPr>
              <a:t>הלל  </a:t>
            </a:r>
            <a:r>
              <a:rPr lang="de-CH" dirty="0" smtClean="0">
                <a:ea typeface="Times New Roman" panose="02020603050405020304" pitchFamily="18" charset="0"/>
                <a:cs typeface="Arial" panose="020B0604020202020204" pitchFamily="34" charset="0"/>
              </a:rPr>
              <a:t> (Psalm </a:t>
            </a:r>
            <a:r>
              <a:rPr lang="de-CH" dirty="0">
                <a:ea typeface="Times New Roman" panose="02020603050405020304" pitchFamily="18" charset="0"/>
                <a:cs typeface="Arial" panose="020B0604020202020204" pitchFamily="34" charset="0"/>
              </a:rPr>
              <a:t>116-118; der 4. Becher Wein) </a:t>
            </a:r>
            <a:r>
              <a:rPr lang="de-CH" dirty="0">
                <a:ea typeface="Times New Roman" panose="02020603050405020304" pitchFamily="18" charset="0"/>
                <a:cs typeface="Times New Roman" panose="02020603050405020304" pitchFamily="18" charset="0"/>
                <a:sym typeface="Wingdings" panose="05000000000000000000" pitchFamily="2" charset="2"/>
              </a:rPr>
              <a:t></a:t>
            </a:r>
            <a:r>
              <a:rPr lang="de-CH" dirty="0">
                <a:ea typeface="Times New Roman" panose="02020603050405020304" pitchFamily="18" charset="0"/>
                <a:cs typeface="Arial" panose="020B0604020202020204" pitchFamily="34" charset="0"/>
              </a:rPr>
              <a:t> Mat 27,30</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Nirza</a:t>
            </a:r>
            <a:r>
              <a:rPr lang="de-CH" dirty="0">
                <a:ea typeface="Times New Roman" panose="02020603050405020304" pitchFamily="18" charset="0"/>
                <a:cs typeface="Arial" panose="020B0604020202020204" pitchFamily="34" charset="0"/>
              </a:rPr>
              <a:t> </a:t>
            </a:r>
            <a:r>
              <a:rPr lang="he-IL" dirty="0" err="1">
                <a:ea typeface="Times New Roman" panose="02020603050405020304" pitchFamily="18" charset="0"/>
                <a:cs typeface="Arial" panose="020B0604020202020204" pitchFamily="34" charset="0"/>
              </a:rPr>
              <a:t>נירצה</a:t>
            </a:r>
            <a:r>
              <a:rPr lang="he-IL" dirty="0">
                <a:ea typeface="Times New Roman" panose="02020603050405020304" pitchFamily="18" charset="0"/>
                <a:cs typeface="Arial" panose="020B0604020202020204" pitchFamily="34" charset="0"/>
              </a:rPr>
              <a:t>  </a:t>
            </a:r>
            <a:r>
              <a:rPr lang="de-CH" dirty="0" smtClean="0">
                <a:ea typeface="Times New Roman" panose="02020603050405020304" pitchFamily="18" charset="0"/>
                <a:cs typeface="Arial" panose="020B0604020202020204" pitchFamily="34" charset="0"/>
              </a:rPr>
              <a:t> (Bitte </a:t>
            </a:r>
            <a:r>
              <a:rPr lang="de-CH" dirty="0">
                <a:ea typeface="Times New Roman" panose="02020603050405020304" pitchFamily="18" charset="0"/>
                <a:cs typeface="Arial" panose="020B0604020202020204" pitchFamily="34" charset="0"/>
              </a:rPr>
              <a:t>um Wohlgefälligkeit; „Nächstes Jahr in Jerusalem!“)</a:t>
            </a:r>
            <a:endParaRPr lang="de-CH"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105232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4SederFoo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9877"/>
            <a:ext cx="4170085" cy="4170085"/>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179512" y="4379962"/>
            <a:ext cx="2024913" cy="276999"/>
          </a:xfrm>
          <a:prstGeom prst="rect">
            <a:avLst/>
          </a:prstGeom>
          <a:noFill/>
        </p:spPr>
        <p:txBody>
          <a:bodyPr wrap="none" rtlCol="0">
            <a:spAutoFit/>
          </a:bodyPr>
          <a:lstStyle/>
          <a:p>
            <a:r>
              <a:rPr lang="de-DE" sz="1200" dirty="0" err="1" smtClean="0"/>
              <a:t>Jonathunder</a:t>
            </a:r>
            <a:r>
              <a:rPr lang="de-DE" sz="1200" dirty="0" smtClean="0"/>
              <a:t> CC-BY-SA 2.0</a:t>
            </a:r>
            <a:endParaRPr lang="de-DE" sz="1200" dirty="0"/>
          </a:p>
        </p:txBody>
      </p:sp>
      <p:sp>
        <p:nvSpPr>
          <p:cNvPr id="6" name="Inhaltsplatzhalter 2"/>
          <p:cNvSpPr>
            <a:spLocks noGrp="1"/>
          </p:cNvSpPr>
          <p:nvPr>
            <p:ph idx="1"/>
          </p:nvPr>
        </p:nvSpPr>
        <p:spPr>
          <a:xfrm>
            <a:off x="7020272" y="188640"/>
            <a:ext cx="2016224" cy="5861288"/>
          </a:xfrm>
        </p:spPr>
        <p:txBody>
          <a:bodyPr>
            <a:normAutofit/>
          </a:bodyPr>
          <a:lstStyle/>
          <a:p>
            <a:pPr lvl="1"/>
            <a:endParaRPr lang="de-DE" dirty="0" smtClean="0"/>
          </a:p>
          <a:p>
            <a:pPr lvl="1"/>
            <a:endParaRPr lang="de-DE" dirty="0" smtClean="0"/>
          </a:p>
          <a:p>
            <a:pPr lvl="1"/>
            <a:endParaRPr lang="de-DE" dirty="0" smtClean="0"/>
          </a:p>
          <a:p>
            <a:pPr lvl="1"/>
            <a:endParaRPr lang="de-DE" dirty="0"/>
          </a:p>
        </p:txBody>
      </p:sp>
      <p:sp>
        <p:nvSpPr>
          <p:cNvPr id="2" name="Rechteck 1"/>
          <p:cNvSpPr/>
          <p:nvPr/>
        </p:nvSpPr>
        <p:spPr>
          <a:xfrm>
            <a:off x="4464496" y="195019"/>
            <a:ext cx="4572000" cy="6863417"/>
          </a:xfrm>
          <a:prstGeom prst="rect">
            <a:avLst/>
          </a:prstGeom>
        </p:spPr>
        <p:txBody>
          <a:bodyPr>
            <a:spAutoFit/>
          </a:bodyPr>
          <a:lstStyle/>
          <a:p>
            <a:r>
              <a:rPr lang="en-US" sz="2000" dirty="0" err="1" smtClean="0">
                <a:effectLst>
                  <a:outerShdw blurRad="38100" dist="38100" dir="2700000" algn="tl">
                    <a:srgbClr val="000000">
                      <a:alpha val="43137"/>
                    </a:srgbClr>
                  </a:outerShdw>
                </a:effectLst>
              </a:rPr>
              <a:t>Matthäus</a:t>
            </a:r>
            <a:r>
              <a:rPr lang="en-US" sz="2000" dirty="0" smtClean="0">
                <a:effectLst>
                  <a:outerShdw blurRad="38100" dist="38100" dir="2700000" algn="tl">
                    <a:srgbClr val="000000">
                      <a:alpha val="43137"/>
                    </a:srgbClr>
                  </a:outerShdw>
                </a:effectLst>
              </a:rPr>
              <a:t> 26:</a:t>
            </a:r>
            <a:r>
              <a:rPr lang="de-DE" sz="2000" dirty="0" smtClean="0">
                <a:effectLst>
                  <a:outerShdw blurRad="38100" dist="38100" dir="2700000" algn="tl">
                    <a:srgbClr val="000000">
                      <a:alpha val="43137"/>
                    </a:srgbClr>
                  </a:outerShdw>
                </a:effectLst>
              </a:rPr>
              <a:t> </a:t>
            </a:r>
            <a:r>
              <a:rPr lang="de-DE" sz="2000" baseline="30000" dirty="0">
                <a:solidFill>
                  <a:srgbClr val="FFFF00"/>
                </a:solidFill>
                <a:effectLst>
                  <a:outerShdw blurRad="38100" dist="38100" dir="2700000" algn="tl">
                    <a:srgbClr val="000000">
                      <a:alpha val="43137"/>
                    </a:srgbClr>
                  </a:outerShdw>
                </a:effectLst>
              </a:rPr>
              <a:t>20</a:t>
            </a:r>
            <a:r>
              <a:rPr lang="de-DE" sz="2000" dirty="0">
                <a:solidFill>
                  <a:srgbClr val="FFFF00"/>
                </a:solidFill>
                <a:effectLst>
                  <a:outerShdw blurRad="38100" dist="38100" dir="2700000" algn="tl">
                    <a:srgbClr val="000000">
                      <a:alpha val="43137"/>
                    </a:srgbClr>
                  </a:outerShdw>
                </a:effectLst>
              </a:rPr>
              <a:t> Als es aber Abend geworden war, legte er sich mit den Zwölfen zu </a:t>
            </a:r>
            <a:r>
              <a:rPr lang="de-DE" sz="2000" dirty="0" smtClean="0">
                <a:solidFill>
                  <a:srgbClr val="FFFF00"/>
                </a:solidFill>
                <a:effectLst>
                  <a:outerShdw blurRad="38100" dist="38100" dir="2700000" algn="tl">
                    <a:srgbClr val="000000">
                      <a:alpha val="43137"/>
                    </a:srgbClr>
                  </a:outerShdw>
                </a:effectLst>
              </a:rPr>
              <a:t>Tisch. </a:t>
            </a:r>
            <a:r>
              <a:rPr lang="de-DE" sz="2000" baseline="30000" dirty="0" smtClean="0">
                <a:solidFill>
                  <a:srgbClr val="FFFF00"/>
                </a:solidFill>
                <a:effectLst>
                  <a:outerShdw blurRad="38100" dist="38100" dir="2700000" algn="tl">
                    <a:srgbClr val="000000">
                      <a:alpha val="43137"/>
                    </a:srgbClr>
                  </a:outerShdw>
                </a:effectLst>
              </a:rPr>
              <a:t>21</a:t>
            </a:r>
            <a:r>
              <a:rPr lang="de-DE" sz="2000" dirty="0" smtClean="0">
                <a:solidFill>
                  <a:srgbClr val="FFFF00"/>
                </a:solidFill>
                <a:effectLst>
                  <a:outerShdw blurRad="38100" dist="38100" dir="2700000" algn="tl">
                    <a:srgbClr val="000000">
                      <a:alpha val="43137"/>
                    </a:srgbClr>
                  </a:outerShdw>
                </a:effectLst>
              </a:rPr>
              <a:t> </a:t>
            </a:r>
            <a:r>
              <a:rPr lang="de-DE" sz="2000" dirty="0">
                <a:solidFill>
                  <a:srgbClr val="FFFF00"/>
                </a:solidFill>
                <a:effectLst>
                  <a:outerShdw blurRad="38100" dist="38100" dir="2700000" algn="tl">
                    <a:srgbClr val="000000">
                      <a:alpha val="43137"/>
                    </a:srgbClr>
                  </a:outerShdw>
                </a:effectLst>
              </a:rPr>
              <a:t>Und während sie aßen, sprach er: Wahrlich, ich sage euch: Einer von euch wird mich überliefern</a:t>
            </a:r>
            <a:r>
              <a:rPr lang="de-DE" sz="2000" dirty="0" smtClean="0">
                <a:solidFill>
                  <a:srgbClr val="FFFF00"/>
                </a:solidFill>
                <a:effectLst>
                  <a:outerShdw blurRad="38100" dist="38100" dir="2700000" algn="tl">
                    <a:srgbClr val="000000">
                      <a:alpha val="43137"/>
                    </a:srgbClr>
                  </a:outerShdw>
                </a:effectLst>
              </a:rPr>
              <a:t>. </a:t>
            </a:r>
            <a:r>
              <a:rPr lang="de-DE" sz="2000" baseline="30000" dirty="0">
                <a:solidFill>
                  <a:srgbClr val="FFFF00"/>
                </a:solidFill>
                <a:effectLst>
                  <a:outerShdw blurRad="38100" dist="38100" dir="2700000" algn="tl">
                    <a:srgbClr val="000000">
                      <a:alpha val="43137"/>
                    </a:srgbClr>
                  </a:outerShdw>
                </a:effectLst>
              </a:rPr>
              <a:t>22</a:t>
            </a:r>
            <a:r>
              <a:rPr lang="de-DE" sz="2000" dirty="0">
                <a:solidFill>
                  <a:srgbClr val="FFFF00"/>
                </a:solidFill>
                <a:effectLst>
                  <a:outerShdw blurRad="38100" dist="38100" dir="2700000" algn="tl">
                    <a:srgbClr val="000000">
                      <a:alpha val="43137"/>
                    </a:srgbClr>
                  </a:outerShdw>
                </a:effectLst>
              </a:rPr>
              <a:t> Und sie wurden sehr betrübt und fingen an, ein jeder von ihnen zu ihm zu </a:t>
            </a:r>
            <a:r>
              <a:rPr lang="de-DE" sz="2000" dirty="0" smtClean="0">
                <a:solidFill>
                  <a:srgbClr val="FFFF00"/>
                </a:solidFill>
                <a:effectLst>
                  <a:outerShdw blurRad="38100" dist="38100" dir="2700000" algn="tl">
                    <a:srgbClr val="000000">
                      <a:alpha val="43137"/>
                    </a:srgbClr>
                  </a:outerShdw>
                </a:effectLst>
              </a:rPr>
              <a:t>sagen: </a:t>
            </a:r>
            <a:r>
              <a:rPr lang="de-DE" sz="2000" baseline="30000" dirty="0" smtClean="0">
                <a:solidFill>
                  <a:srgbClr val="FFFF00"/>
                </a:solidFill>
                <a:effectLst>
                  <a:outerShdw blurRad="38100" dist="38100" dir="2700000" algn="tl">
                    <a:srgbClr val="000000">
                      <a:alpha val="43137"/>
                    </a:srgbClr>
                  </a:outerShdw>
                </a:effectLst>
              </a:rPr>
              <a:t>23</a:t>
            </a:r>
            <a:r>
              <a:rPr lang="de-DE" sz="2000" dirty="0" smtClean="0">
                <a:solidFill>
                  <a:srgbClr val="FFFF00"/>
                </a:solidFill>
                <a:effectLst>
                  <a:outerShdw blurRad="38100" dist="38100" dir="2700000" algn="tl">
                    <a:srgbClr val="000000">
                      <a:alpha val="43137"/>
                    </a:srgbClr>
                  </a:outerShdw>
                </a:effectLst>
              </a:rPr>
              <a:t> </a:t>
            </a:r>
            <a:r>
              <a:rPr lang="de-DE" sz="2000" dirty="0">
                <a:solidFill>
                  <a:srgbClr val="FFFF00"/>
                </a:solidFill>
                <a:effectLst>
                  <a:outerShdw blurRad="38100" dist="38100" dir="2700000" algn="tl">
                    <a:srgbClr val="000000">
                      <a:alpha val="43137"/>
                    </a:srgbClr>
                  </a:outerShdw>
                </a:effectLst>
              </a:rPr>
              <a:t>Ich bin es doch nicht, Herr? Er aber antwortete und sprach: </a:t>
            </a:r>
            <a:r>
              <a:rPr lang="de-DE" sz="2000" dirty="0">
                <a:solidFill>
                  <a:srgbClr val="66FF33"/>
                </a:solidFill>
                <a:effectLst>
                  <a:outerShdw blurRad="38100" dist="38100" dir="2700000" algn="tl">
                    <a:srgbClr val="000000">
                      <a:alpha val="43137"/>
                    </a:srgbClr>
                  </a:outerShdw>
                </a:effectLst>
              </a:rPr>
              <a:t>Der mit mir die Hand in die Schüssel eintaucht, dieser wird mich </a:t>
            </a:r>
            <a:r>
              <a:rPr lang="de-DE" sz="2000" dirty="0" smtClean="0">
                <a:solidFill>
                  <a:srgbClr val="66FF33"/>
                </a:solidFill>
                <a:effectLst>
                  <a:outerShdw blurRad="38100" dist="38100" dir="2700000" algn="tl">
                    <a:srgbClr val="000000">
                      <a:alpha val="43137"/>
                    </a:srgbClr>
                  </a:outerShdw>
                </a:effectLst>
              </a:rPr>
              <a:t>überliefern.</a:t>
            </a:r>
            <a:r>
              <a:rPr lang="de-DE" sz="2000" dirty="0" smtClean="0">
                <a:solidFill>
                  <a:srgbClr val="FFFF00"/>
                </a:solidFill>
                <a:effectLst>
                  <a:outerShdw blurRad="38100" dist="38100" dir="2700000" algn="tl">
                    <a:srgbClr val="000000">
                      <a:alpha val="43137"/>
                    </a:srgbClr>
                  </a:outerShdw>
                </a:effectLst>
              </a:rPr>
              <a:t> </a:t>
            </a:r>
            <a:r>
              <a:rPr lang="de-DE" sz="2000" baseline="30000" dirty="0" smtClean="0">
                <a:solidFill>
                  <a:srgbClr val="FFFF00"/>
                </a:solidFill>
                <a:effectLst>
                  <a:outerShdw blurRad="38100" dist="38100" dir="2700000" algn="tl">
                    <a:srgbClr val="000000">
                      <a:alpha val="43137"/>
                    </a:srgbClr>
                  </a:outerShdw>
                </a:effectLst>
              </a:rPr>
              <a:t>24</a:t>
            </a:r>
            <a:r>
              <a:rPr lang="de-DE" sz="2000" dirty="0" smtClean="0">
                <a:solidFill>
                  <a:srgbClr val="FFFF00"/>
                </a:solidFill>
                <a:effectLst>
                  <a:outerShdw blurRad="38100" dist="38100" dir="2700000" algn="tl">
                    <a:srgbClr val="000000">
                      <a:alpha val="43137"/>
                    </a:srgbClr>
                  </a:outerShdw>
                </a:effectLst>
              </a:rPr>
              <a:t> </a:t>
            </a:r>
            <a:r>
              <a:rPr lang="de-DE" sz="2000" dirty="0">
                <a:solidFill>
                  <a:srgbClr val="FFFF00"/>
                </a:solidFill>
                <a:effectLst>
                  <a:outerShdw blurRad="38100" dist="38100" dir="2700000" algn="tl">
                    <a:srgbClr val="000000">
                      <a:alpha val="43137"/>
                    </a:srgbClr>
                  </a:outerShdw>
                </a:effectLst>
              </a:rPr>
              <a:t>Der Sohn des Menschen geht zwar dahin, wie über ihn geschrieben steht; wehe aber jenem Menschen, durch welchen der Sohn des Menschen überliefert wird! Es wäre jenem Menschen gut, wenn er nicht geboren </a:t>
            </a:r>
            <a:r>
              <a:rPr lang="de-DE" sz="2000" dirty="0" smtClean="0">
                <a:solidFill>
                  <a:srgbClr val="FFFF00"/>
                </a:solidFill>
                <a:effectLst>
                  <a:outerShdw blurRad="38100" dist="38100" dir="2700000" algn="tl">
                    <a:srgbClr val="000000">
                      <a:alpha val="43137"/>
                    </a:srgbClr>
                  </a:outerShdw>
                </a:effectLst>
              </a:rPr>
              <a:t>wäre. </a:t>
            </a:r>
            <a:r>
              <a:rPr lang="de-DE" sz="2000" baseline="30000" dirty="0" smtClean="0">
                <a:solidFill>
                  <a:srgbClr val="FFFF00"/>
                </a:solidFill>
                <a:effectLst>
                  <a:outerShdw blurRad="38100" dist="38100" dir="2700000" algn="tl">
                    <a:srgbClr val="000000">
                      <a:alpha val="43137"/>
                    </a:srgbClr>
                  </a:outerShdw>
                </a:effectLst>
              </a:rPr>
              <a:t>25</a:t>
            </a:r>
            <a:r>
              <a:rPr lang="de-DE" sz="2000" dirty="0" smtClean="0">
                <a:solidFill>
                  <a:srgbClr val="FFFF00"/>
                </a:solidFill>
                <a:effectLst>
                  <a:outerShdw blurRad="38100" dist="38100" dir="2700000" algn="tl">
                    <a:srgbClr val="000000">
                      <a:alpha val="43137"/>
                    </a:srgbClr>
                  </a:outerShdw>
                </a:effectLst>
              </a:rPr>
              <a:t> </a:t>
            </a:r>
            <a:r>
              <a:rPr lang="de-DE" sz="2000" dirty="0">
                <a:solidFill>
                  <a:srgbClr val="FFFF00"/>
                </a:solidFill>
                <a:effectLst>
                  <a:outerShdw blurRad="38100" dist="38100" dir="2700000" algn="tl">
                    <a:srgbClr val="000000">
                      <a:alpha val="43137"/>
                    </a:srgbClr>
                  </a:outerShdw>
                </a:effectLst>
              </a:rPr>
              <a:t>Judas aber, der ihn überlieferte, antwortete und sprach: Ich bin es doch nicht, Rabbi? Er spricht zu ihm: </a:t>
            </a:r>
            <a:r>
              <a:rPr lang="de-DE" sz="2000" dirty="0" smtClean="0">
                <a:solidFill>
                  <a:srgbClr val="FFFF00"/>
                </a:solidFill>
                <a:effectLst>
                  <a:outerShdw blurRad="38100" dist="38100" dir="2700000" algn="tl">
                    <a:srgbClr val="000000">
                      <a:alpha val="43137"/>
                    </a:srgbClr>
                  </a:outerShdw>
                </a:effectLst>
              </a:rPr>
              <a:t>Doch!</a:t>
            </a:r>
            <a:endParaRPr lang="de-DE" sz="2000" dirty="0">
              <a:solidFill>
                <a:srgbClr val="FFFF00"/>
              </a:solidFill>
              <a:effectLst>
                <a:outerShdw blurRad="38100" dist="38100" dir="2700000" algn="tl">
                  <a:srgbClr val="000000">
                    <a:alpha val="43137"/>
                  </a:srgbClr>
                </a:outerShdw>
              </a:effectLst>
            </a:endParaRPr>
          </a:p>
          <a:p>
            <a:r>
              <a:rPr lang="de-DE" sz="2000" dirty="0">
                <a:solidFill>
                  <a:srgbClr val="FFFF00"/>
                </a:solidFill>
                <a:effectLst>
                  <a:outerShdw blurRad="38100" dist="38100" dir="2700000" algn="tl">
                    <a:srgbClr val="000000">
                      <a:alpha val="43137"/>
                    </a:srgbClr>
                  </a:outerShdw>
                </a:effectLst>
              </a:rPr>
              <a:t> </a:t>
            </a:r>
          </a:p>
        </p:txBody>
      </p:sp>
      <p:sp>
        <p:nvSpPr>
          <p:cNvPr id="7" name="Titel 1"/>
          <p:cNvSpPr>
            <a:spLocks noGrp="1"/>
          </p:cNvSpPr>
          <p:nvPr>
            <p:ph type="title"/>
          </p:nvPr>
        </p:nvSpPr>
        <p:spPr>
          <a:xfrm>
            <a:off x="795097" y="5085184"/>
            <a:ext cx="2818656" cy="1143000"/>
          </a:xfrm>
        </p:spPr>
        <p:txBody>
          <a:bodyPr>
            <a:normAutofit fontScale="90000"/>
          </a:bodyPr>
          <a:lstStyle/>
          <a:p>
            <a:r>
              <a:rPr lang="de-DE" dirty="0" smtClean="0"/>
              <a:t>1. Zeichen</a:t>
            </a:r>
            <a:endParaRPr lang="de-DE" dirty="0"/>
          </a:p>
        </p:txBody>
      </p:sp>
    </p:spTree>
    <p:extLst>
      <p:ext uri="{BB962C8B-B14F-4D97-AF65-F5344CB8AC3E}">
        <p14:creationId xmlns:p14="http://schemas.microsoft.com/office/powerpoint/2010/main" val="36557198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4SederFoo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9877"/>
            <a:ext cx="4170085" cy="4170085"/>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179512" y="4379962"/>
            <a:ext cx="2024913" cy="276999"/>
          </a:xfrm>
          <a:prstGeom prst="rect">
            <a:avLst/>
          </a:prstGeom>
          <a:noFill/>
        </p:spPr>
        <p:txBody>
          <a:bodyPr wrap="none" rtlCol="0">
            <a:spAutoFit/>
          </a:bodyPr>
          <a:lstStyle/>
          <a:p>
            <a:r>
              <a:rPr lang="de-DE" sz="1200" dirty="0" err="1" smtClean="0"/>
              <a:t>Jonathunder</a:t>
            </a:r>
            <a:r>
              <a:rPr lang="de-DE" sz="1200" dirty="0" smtClean="0"/>
              <a:t> CC-BY-SA 2.0</a:t>
            </a:r>
            <a:endParaRPr lang="de-DE" sz="1200" dirty="0"/>
          </a:p>
        </p:txBody>
      </p:sp>
      <p:sp>
        <p:nvSpPr>
          <p:cNvPr id="6" name="Inhaltsplatzhalter 2"/>
          <p:cNvSpPr>
            <a:spLocks noGrp="1"/>
          </p:cNvSpPr>
          <p:nvPr>
            <p:ph idx="1"/>
          </p:nvPr>
        </p:nvSpPr>
        <p:spPr>
          <a:xfrm>
            <a:off x="7020272" y="188640"/>
            <a:ext cx="2016224" cy="5861288"/>
          </a:xfrm>
        </p:spPr>
        <p:txBody>
          <a:bodyPr>
            <a:normAutofit/>
          </a:bodyPr>
          <a:lstStyle/>
          <a:p>
            <a:pPr lvl="1"/>
            <a:endParaRPr lang="de-DE" dirty="0" smtClean="0"/>
          </a:p>
          <a:p>
            <a:pPr lvl="1"/>
            <a:endParaRPr lang="de-DE" dirty="0" smtClean="0"/>
          </a:p>
          <a:p>
            <a:pPr lvl="1"/>
            <a:endParaRPr lang="de-DE" dirty="0" smtClean="0"/>
          </a:p>
          <a:p>
            <a:pPr lvl="1"/>
            <a:endParaRPr lang="de-DE" dirty="0"/>
          </a:p>
        </p:txBody>
      </p:sp>
      <p:sp>
        <p:nvSpPr>
          <p:cNvPr id="2" name="Rechteck 1"/>
          <p:cNvSpPr/>
          <p:nvPr/>
        </p:nvSpPr>
        <p:spPr>
          <a:xfrm>
            <a:off x="4464496" y="195019"/>
            <a:ext cx="4572000" cy="6555641"/>
          </a:xfrm>
          <a:prstGeom prst="rect">
            <a:avLst/>
          </a:prstGeom>
        </p:spPr>
        <p:txBody>
          <a:bodyPr>
            <a:spAutoFit/>
          </a:bodyPr>
          <a:lstStyle/>
          <a:p>
            <a:r>
              <a:rPr lang="en-US" sz="2000" dirty="0" smtClean="0">
                <a:effectLst>
                  <a:outerShdw blurRad="38100" dist="38100" dir="2700000" algn="tl">
                    <a:srgbClr val="000000">
                      <a:alpha val="43137"/>
                    </a:srgbClr>
                  </a:outerShdw>
                </a:effectLst>
              </a:rPr>
              <a:t>Johannes 13:</a:t>
            </a:r>
            <a:r>
              <a:rPr lang="de-DE" sz="2000" dirty="0" smtClean="0">
                <a:effectLst>
                  <a:outerShdw blurRad="38100" dist="38100" dir="2700000" algn="tl">
                    <a:srgbClr val="000000">
                      <a:alpha val="43137"/>
                    </a:srgbClr>
                  </a:outerShdw>
                </a:effectLst>
              </a:rPr>
              <a:t> </a:t>
            </a:r>
            <a:r>
              <a:rPr lang="de-DE" sz="2000" baseline="30000" dirty="0">
                <a:solidFill>
                  <a:srgbClr val="FFFF00"/>
                </a:solidFill>
              </a:rPr>
              <a:t>18</a:t>
            </a:r>
            <a:r>
              <a:rPr lang="de-DE" sz="2000" dirty="0">
                <a:solidFill>
                  <a:srgbClr val="FFFF00"/>
                </a:solidFill>
              </a:rPr>
              <a:t> Ich rede nicht von euch allen, ich weiß, welche ich auserwählt habe; aber auf </a:t>
            </a:r>
            <a:r>
              <a:rPr lang="de-DE" sz="2000" dirty="0" err="1">
                <a:solidFill>
                  <a:srgbClr val="FFFF00"/>
                </a:solidFill>
              </a:rPr>
              <a:t>daß</a:t>
            </a:r>
            <a:r>
              <a:rPr lang="de-DE" sz="2000" dirty="0">
                <a:solidFill>
                  <a:srgbClr val="FFFF00"/>
                </a:solidFill>
              </a:rPr>
              <a:t> die Schrift erfüllt würde: </a:t>
            </a:r>
            <a:r>
              <a:rPr lang="de-DE" sz="2000" dirty="0">
                <a:solidFill>
                  <a:srgbClr val="66FF33"/>
                </a:solidFill>
              </a:rPr>
              <a:t>"Der mit mir das Brot </a:t>
            </a:r>
            <a:r>
              <a:rPr lang="de-DE" sz="2000" dirty="0" err="1">
                <a:solidFill>
                  <a:srgbClr val="66FF33"/>
                </a:solidFill>
              </a:rPr>
              <a:t>ißt</a:t>
            </a:r>
            <a:r>
              <a:rPr lang="de-DE" sz="2000" dirty="0">
                <a:solidFill>
                  <a:srgbClr val="66FF33"/>
                </a:solidFill>
              </a:rPr>
              <a:t>, hat seine Ferse </a:t>
            </a:r>
            <a:r>
              <a:rPr lang="de-DE" sz="2000" dirty="0" smtClean="0">
                <a:solidFill>
                  <a:srgbClr val="66FF33"/>
                </a:solidFill>
              </a:rPr>
              <a:t>gegen </a:t>
            </a:r>
            <a:r>
              <a:rPr lang="de-DE" sz="2000" dirty="0">
                <a:solidFill>
                  <a:srgbClr val="66FF33"/>
                </a:solidFill>
              </a:rPr>
              <a:t>mich aufgehoben".</a:t>
            </a:r>
          </a:p>
          <a:p>
            <a:r>
              <a:rPr lang="de-DE" sz="2000" dirty="0">
                <a:solidFill>
                  <a:srgbClr val="FFFF00"/>
                </a:solidFill>
              </a:rPr>
              <a:t> </a:t>
            </a:r>
            <a:r>
              <a:rPr lang="de-DE" sz="2000" baseline="30000" dirty="0">
                <a:solidFill>
                  <a:srgbClr val="FFFF00"/>
                </a:solidFill>
              </a:rPr>
              <a:t>19</a:t>
            </a:r>
            <a:r>
              <a:rPr lang="de-DE" sz="2000" dirty="0">
                <a:solidFill>
                  <a:srgbClr val="FFFF00"/>
                </a:solidFill>
              </a:rPr>
              <a:t> Von jetzt an sage ich es euch, ehe es geschieht, </a:t>
            </a:r>
            <a:r>
              <a:rPr lang="de-DE" sz="2000" dirty="0" smtClean="0">
                <a:solidFill>
                  <a:srgbClr val="FFFF00"/>
                </a:solidFill>
              </a:rPr>
              <a:t>damit </a:t>
            </a:r>
            <a:r>
              <a:rPr lang="de-DE" sz="2000" dirty="0">
                <a:solidFill>
                  <a:srgbClr val="FFFF00"/>
                </a:solidFill>
              </a:rPr>
              <a:t>ihr, wenn es geschieht, </a:t>
            </a:r>
            <a:r>
              <a:rPr lang="de-DE" sz="2000" dirty="0" smtClean="0">
                <a:solidFill>
                  <a:srgbClr val="FFFF00"/>
                </a:solidFill>
              </a:rPr>
              <a:t>glaubt</a:t>
            </a:r>
            <a:r>
              <a:rPr lang="de-DE" sz="2000" dirty="0">
                <a:solidFill>
                  <a:srgbClr val="FFFF00"/>
                </a:solidFill>
              </a:rPr>
              <a:t>, </a:t>
            </a:r>
            <a:r>
              <a:rPr lang="de-DE" sz="2000" dirty="0" err="1">
                <a:solidFill>
                  <a:srgbClr val="FFFF00"/>
                </a:solidFill>
              </a:rPr>
              <a:t>daß</a:t>
            </a:r>
            <a:r>
              <a:rPr lang="de-DE" sz="2000" dirty="0">
                <a:solidFill>
                  <a:srgbClr val="FFFF00"/>
                </a:solidFill>
              </a:rPr>
              <a:t> ich es bin</a:t>
            </a:r>
            <a:r>
              <a:rPr lang="de-DE" sz="2000" dirty="0" smtClean="0">
                <a:solidFill>
                  <a:srgbClr val="FFFF00"/>
                </a:solidFill>
              </a:rPr>
              <a:t>. …</a:t>
            </a:r>
            <a:endParaRPr lang="de-DE" sz="2000" dirty="0">
              <a:solidFill>
                <a:srgbClr val="FFFF00"/>
              </a:solidFill>
            </a:endParaRPr>
          </a:p>
          <a:p>
            <a:r>
              <a:rPr lang="de-DE" sz="2000" baseline="30000" dirty="0" smtClean="0">
                <a:solidFill>
                  <a:srgbClr val="FFFF00"/>
                </a:solidFill>
              </a:rPr>
              <a:t>21</a:t>
            </a:r>
            <a:r>
              <a:rPr lang="de-DE" sz="2000" dirty="0" smtClean="0">
                <a:solidFill>
                  <a:srgbClr val="FFFF00"/>
                </a:solidFill>
              </a:rPr>
              <a:t> </a:t>
            </a:r>
            <a:r>
              <a:rPr lang="de-DE" sz="2000" dirty="0">
                <a:solidFill>
                  <a:srgbClr val="FFFF00"/>
                </a:solidFill>
              </a:rPr>
              <a:t>Als Jesus dies gesagt hatte, </a:t>
            </a:r>
            <a:r>
              <a:rPr lang="de-DE" sz="2000" dirty="0" smtClean="0">
                <a:solidFill>
                  <a:srgbClr val="FFFF00"/>
                </a:solidFill>
              </a:rPr>
              <a:t>wurde </a:t>
            </a:r>
            <a:r>
              <a:rPr lang="de-DE" sz="2000" dirty="0">
                <a:solidFill>
                  <a:srgbClr val="FFFF00"/>
                </a:solidFill>
              </a:rPr>
              <a:t>er im </a:t>
            </a:r>
            <a:r>
              <a:rPr lang="de-DE" sz="2000" dirty="0" smtClean="0">
                <a:solidFill>
                  <a:srgbClr val="FFFF00"/>
                </a:solidFill>
              </a:rPr>
              <a:t>Geist </a:t>
            </a:r>
            <a:r>
              <a:rPr lang="de-DE" sz="2000" dirty="0">
                <a:solidFill>
                  <a:srgbClr val="FFFF00"/>
                </a:solidFill>
              </a:rPr>
              <a:t>erschüttert und bezeugte und sprach: Wahrlich, wahrlich, ich sage euch: Einer von euch wird mich </a:t>
            </a:r>
            <a:r>
              <a:rPr lang="de-DE" sz="2000" dirty="0" smtClean="0">
                <a:solidFill>
                  <a:srgbClr val="FFFF00"/>
                </a:solidFill>
              </a:rPr>
              <a:t>überliefern. </a:t>
            </a:r>
            <a:r>
              <a:rPr lang="de-DE" sz="2000" baseline="30000" dirty="0" smtClean="0">
                <a:solidFill>
                  <a:srgbClr val="FFFF00"/>
                </a:solidFill>
              </a:rPr>
              <a:t>22</a:t>
            </a:r>
            <a:r>
              <a:rPr lang="de-DE" sz="2000" dirty="0" smtClean="0">
                <a:solidFill>
                  <a:srgbClr val="FFFF00"/>
                </a:solidFill>
              </a:rPr>
              <a:t> </a:t>
            </a:r>
            <a:r>
              <a:rPr lang="de-DE" sz="2000" dirty="0">
                <a:solidFill>
                  <a:srgbClr val="FFFF00"/>
                </a:solidFill>
              </a:rPr>
              <a:t>Da blickten die Jünger einander an, zweifelnd, von wem er </a:t>
            </a:r>
            <a:r>
              <a:rPr lang="de-DE" sz="2000" dirty="0" smtClean="0">
                <a:solidFill>
                  <a:srgbClr val="FFFF00"/>
                </a:solidFill>
              </a:rPr>
              <a:t>rede. </a:t>
            </a:r>
            <a:r>
              <a:rPr lang="de-DE" sz="2000" baseline="30000" dirty="0" smtClean="0">
                <a:solidFill>
                  <a:srgbClr val="FFFF00"/>
                </a:solidFill>
              </a:rPr>
              <a:t>23</a:t>
            </a:r>
            <a:r>
              <a:rPr lang="de-DE" sz="2000" dirty="0" smtClean="0">
                <a:solidFill>
                  <a:srgbClr val="FFFF00"/>
                </a:solidFill>
              </a:rPr>
              <a:t> </a:t>
            </a:r>
            <a:r>
              <a:rPr lang="de-DE" sz="2000" dirty="0">
                <a:solidFill>
                  <a:srgbClr val="FFFF00"/>
                </a:solidFill>
              </a:rPr>
              <a:t>Einer aber von seinen Jüngern, den Jesus liebte, lag zu Tische in dem </a:t>
            </a:r>
            <a:r>
              <a:rPr lang="de-DE" sz="2000" dirty="0" smtClean="0">
                <a:solidFill>
                  <a:srgbClr val="FFFF00"/>
                </a:solidFill>
              </a:rPr>
              <a:t>Schoß Jesu. </a:t>
            </a:r>
            <a:r>
              <a:rPr lang="de-DE" sz="2000" baseline="30000" dirty="0" smtClean="0">
                <a:solidFill>
                  <a:srgbClr val="FFFF00"/>
                </a:solidFill>
              </a:rPr>
              <a:t>24</a:t>
            </a:r>
            <a:r>
              <a:rPr lang="de-DE" sz="2000" dirty="0" smtClean="0">
                <a:solidFill>
                  <a:srgbClr val="FFFF00"/>
                </a:solidFill>
              </a:rPr>
              <a:t> </a:t>
            </a:r>
            <a:r>
              <a:rPr lang="de-DE" sz="2000" dirty="0">
                <a:solidFill>
                  <a:srgbClr val="FFFF00"/>
                </a:solidFill>
              </a:rPr>
              <a:t>Diesem nun winkt Simon Petrus, damit er forschen möchte, wer es wohl wäre, von welchem er rede.</a:t>
            </a:r>
          </a:p>
          <a:p>
            <a:r>
              <a:rPr lang="de-DE" sz="2000" dirty="0">
                <a:solidFill>
                  <a:srgbClr val="FFFF00"/>
                </a:solidFill>
              </a:rPr>
              <a:t> </a:t>
            </a:r>
            <a:endParaRPr lang="de-DE" sz="2000" dirty="0">
              <a:solidFill>
                <a:srgbClr val="FFFF00"/>
              </a:solidFill>
              <a:effectLst>
                <a:outerShdw blurRad="38100" dist="38100" dir="2700000" algn="tl">
                  <a:srgbClr val="000000">
                    <a:alpha val="43137"/>
                  </a:srgbClr>
                </a:outerShdw>
              </a:effectLst>
            </a:endParaRPr>
          </a:p>
        </p:txBody>
      </p:sp>
      <p:sp>
        <p:nvSpPr>
          <p:cNvPr id="7" name="Titel 1"/>
          <p:cNvSpPr>
            <a:spLocks noGrp="1"/>
          </p:cNvSpPr>
          <p:nvPr>
            <p:ph type="title"/>
          </p:nvPr>
        </p:nvSpPr>
        <p:spPr>
          <a:xfrm>
            <a:off x="795097" y="5085184"/>
            <a:ext cx="2818656" cy="1143000"/>
          </a:xfrm>
        </p:spPr>
        <p:txBody>
          <a:bodyPr/>
          <a:lstStyle/>
          <a:p>
            <a:r>
              <a:rPr lang="de-DE" dirty="0"/>
              <a:t>2</a:t>
            </a:r>
            <a:r>
              <a:rPr lang="de-DE" dirty="0" smtClean="0"/>
              <a:t>. Zeichen</a:t>
            </a:r>
            <a:endParaRPr lang="de-DE" dirty="0"/>
          </a:p>
        </p:txBody>
      </p:sp>
    </p:spTree>
    <p:extLst>
      <p:ext uri="{BB962C8B-B14F-4D97-AF65-F5344CB8AC3E}">
        <p14:creationId xmlns:p14="http://schemas.microsoft.com/office/powerpoint/2010/main" val="16640523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4SederFoo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9877"/>
            <a:ext cx="4170085" cy="4170085"/>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179512" y="4379962"/>
            <a:ext cx="2024913" cy="276999"/>
          </a:xfrm>
          <a:prstGeom prst="rect">
            <a:avLst/>
          </a:prstGeom>
          <a:noFill/>
        </p:spPr>
        <p:txBody>
          <a:bodyPr wrap="none" rtlCol="0">
            <a:spAutoFit/>
          </a:bodyPr>
          <a:lstStyle/>
          <a:p>
            <a:r>
              <a:rPr lang="de-DE" sz="1200" dirty="0" err="1" smtClean="0"/>
              <a:t>Jonathunder</a:t>
            </a:r>
            <a:r>
              <a:rPr lang="de-DE" sz="1200" dirty="0" smtClean="0"/>
              <a:t> CC-BY-SA 2.0</a:t>
            </a:r>
            <a:endParaRPr lang="de-DE" sz="1200" dirty="0"/>
          </a:p>
        </p:txBody>
      </p:sp>
      <p:sp>
        <p:nvSpPr>
          <p:cNvPr id="6" name="Inhaltsplatzhalter 2"/>
          <p:cNvSpPr>
            <a:spLocks noGrp="1"/>
          </p:cNvSpPr>
          <p:nvPr>
            <p:ph idx="1"/>
          </p:nvPr>
        </p:nvSpPr>
        <p:spPr>
          <a:xfrm>
            <a:off x="7020272" y="188640"/>
            <a:ext cx="2016224" cy="5861288"/>
          </a:xfrm>
        </p:spPr>
        <p:txBody>
          <a:bodyPr>
            <a:normAutofit/>
          </a:bodyPr>
          <a:lstStyle/>
          <a:p>
            <a:pPr lvl="1"/>
            <a:endParaRPr lang="de-DE" dirty="0" smtClean="0"/>
          </a:p>
          <a:p>
            <a:pPr lvl="1"/>
            <a:endParaRPr lang="de-DE" dirty="0" smtClean="0"/>
          </a:p>
          <a:p>
            <a:pPr lvl="1"/>
            <a:endParaRPr lang="de-DE" dirty="0" smtClean="0"/>
          </a:p>
          <a:p>
            <a:pPr lvl="1"/>
            <a:endParaRPr lang="de-DE" dirty="0"/>
          </a:p>
        </p:txBody>
      </p:sp>
      <p:sp>
        <p:nvSpPr>
          <p:cNvPr id="2" name="Rechteck 1"/>
          <p:cNvSpPr/>
          <p:nvPr/>
        </p:nvSpPr>
        <p:spPr>
          <a:xfrm>
            <a:off x="4464496" y="195019"/>
            <a:ext cx="4572000" cy="6247864"/>
          </a:xfrm>
          <a:prstGeom prst="rect">
            <a:avLst/>
          </a:prstGeom>
        </p:spPr>
        <p:txBody>
          <a:bodyPr>
            <a:spAutoFit/>
          </a:bodyPr>
          <a:lstStyle/>
          <a:p>
            <a:r>
              <a:rPr lang="en-US" sz="2000" dirty="0" smtClean="0">
                <a:effectLst>
                  <a:outerShdw blurRad="38100" dist="38100" dir="2700000" algn="tl">
                    <a:srgbClr val="000000">
                      <a:alpha val="43137"/>
                    </a:srgbClr>
                  </a:outerShdw>
                </a:effectLst>
              </a:rPr>
              <a:t>Johannes 13:</a:t>
            </a:r>
            <a:r>
              <a:rPr lang="de-DE" sz="2000" dirty="0" smtClean="0">
                <a:effectLst>
                  <a:outerShdw blurRad="38100" dist="38100" dir="2700000" algn="tl">
                    <a:srgbClr val="000000">
                      <a:alpha val="43137"/>
                    </a:srgbClr>
                  </a:outerShdw>
                </a:effectLst>
              </a:rPr>
              <a:t> </a:t>
            </a:r>
            <a:r>
              <a:rPr lang="de-DE" sz="2000" baseline="30000" dirty="0" smtClean="0">
                <a:solidFill>
                  <a:srgbClr val="FFFF00"/>
                </a:solidFill>
              </a:rPr>
              <a:t>25</a:t>
            </a:r>
            <a:r>
              <a:rPr lang="de-DE" sz="2000" dirty="0" smtClean="0">
                <a:solidFill>
                  <a:srgbClr val="FFFF00"/>
                </a:solidFill>
              </a:rPr>
              <a:t> </a:t>
            </a:r>
            <a:r>
              <a:rPr lang="de-DE" sz="2000" dirty="0">
                <a:solidFill>
                  <a:srgbClr val="FFFF00"/>
                </a:solidFill>
              </a:rPr>
              <a:t>Jener aber, sich an die Brust Jesu lehnend, spricht zu ihm: Herr, wer ist </a:t>
            </a:r>
            <a:r>
              <a:rPr lang="de-DE" sz="2000" dirty="0" smtClean="0">
                <a:solidFill>
                  <a:srgbClr val="FFFF00"/>
                </a:solidFill>
              </a:rPr>
              <a:t>es? </a:t>
            </a:r>
            <a:r>
              <a:rPr lang="de-DE" sz="2000" baseline="30000" dirty="0" smtClean="0">
                <a:solidFill>
                  <a:srgbClr val="FFFF00"/>
                </a:solidFill>
              </a:rPr>
              <a:t>26</a:t>
            </a:r>
            <a:r>
              <a:rPr lang="de-DE" sz="2000" dirty="0" smtClean="0">
                <a:solidFill>
                  <a:srgbClr val="FFFF00"/>
                </a:solidFill>
              </a:rPr>
              <a:t> </a:t>
            </a:r>
            <a:r>
              <a:rPr lang="de-DE" sz="2000" dirty="0">
                <a:solidFill>
                  <a:srgbClr val="FFFF00"/>
                </a:solidFill>
              </a:rPr>
              <a:t>Jesus antwortete: </a:t>
            </a:r>
            <a:r>
              <a:rPr lang="de-DE" sz="2000" dirty="0">
                <a:solidFill>
                  <a:srgbClr val="66FF33"/>
                </a:solidFill>
              </a:rPr>
              <a:t>Jener ist es, </a:t>
            </a:r>
            <a:r>
              <a:rPr lang="de-DE" sz="2000" dirty="0" smtClean="0">
                <a:solidFill>
                  <a:srgbClr val="66FF33"/>
                </a:solidFill>
              </a:rPr>
              <a:t>dem </a:t>
            </a:r>
            <a:r>
              <a:rPr lang="de-DE" sz="2000" dirty="0">
                <a:solidFill>
                  <a:srgbClr val="66FF33"/>
                </a:solidFill>
              </a:rPr>
              <a:t>ich den Bissen, wenn ich ihn eingetaucht habe, geben werde. </a:t>
            </a:r>
            <a:r>
              <a:rPr lang="de-DE" sz="2000" dirty="0">
                <a:solidFill>
                  <a:srgbClr val="FFFF00"/>
                </a:solidFill>
              </a:rPr>
              <a:t>Und </a:t>
            </a:r>
            <a:r>
              <a:rPr lang="de-DE" sz="2000" dirty="0">
                <a:solidFill>
                  <a:srgbClr val="66FF33"/>
                </a:solidFill>
              </a:rPr>
              <a:t>als er den Bissen eingetaucht hatte, gibt er ihn dem Judas, Simons Sohn, dem </a:t>
            </a:r>
            <a:r>
              <a:rPr lang="de-DE" sz="2000" dirty="0" err="1">
                <a:solidFill>
                  <a:srgbClr val="66FF33"/>
                </a:solidFill>
              </a:rPr>
              <a:t>Iskariot</a:t>
            </a:r>
            <a:r>
              <a:rPr lang="de-DE" sz="2000" dirty="0">
                <a:solidFill>
                  <a:srgbClr val="66FF33"/>
                </a:solidFill>
              </a:rPr>
              <a:t>.</a:t>
            </a:r>
          </a:p>
          <a:p>
            <a:r>
              <a:rPr lang="de-DE" sz="2000" dirty="0">
                <a:solidFill>
                  <a:srgbClr val="FFFF00"/>
                </a:solidFill>
              </a:rPr>
              <a:t> </a:t>
            </a:r>
            <a:r>
              <a:rPr lang="de-DE" sz="2000" baseline="30000" dirty="0">
                <a:solidFill>
                  <a:srgbClr val="FFFF00"/>
                </a:solidFill>
              </a:rPr>
              <a:t>27</a:t>
            </a:r>
            <a:r>
              <a:rPr lang="de-DE" sz="2000" dirty="0">
                <a:solidFill>
                  <a:srgbClr val="FFFF00"/>
                </a:solidFill>
              </a:rPr>
              <a:t> Und nach dem Bissen fuhr alsdann der Satan in ihn. Jesus spricht nun zu ihm: Was du tust, tue </a:t>
            </a:r>
            <a:r>
              <a:rPr lang="de-DE" sz="2000" dirty="0" smtClean="0">
                <a:solidFill>
                  <a:srgbClr val="FFFF00"/>
                </a:solidFill>
              </a:rPr>
              <a:t>schnell. </a:t>
            </a:r>
            <a:r>
              <a:rPr lang="de-DE" sz="2000" baseline="30000" dirty="0" smtClean="0">
                <a:solidFill>
                  <a:srgbClr val="FFFF00"/>
                </a:solidFill>
              </a:rPr>
              <a:t>28</a:t>
            </a:r>
            <a:r>
              <a:rPr lang="de-DE" sz="2000" dirty="0" smtClean="0">
                <a:solidFill>
                  <a:srgbClr val="FFFF00"/>
                </a:solidFill>
              </a:rPr>
              <a:t> </a:t>
            </a:r>
            <a:r>
              <a:rPr lang="de-DE" sz="2000" dirty="0">
                <a:solidFill>
                  <a:srgbClr val="FFFF00"/>
                </a:solidFill>
              </a:rPr>
              <a:t>Keiner aber von den zu </a:t>
            </a:r>
            <a:r>
              <a:rPr lang="de-DE" sz="2000" dirty="0" smtClean="0">
                <a:solidFill>
                  <a:srgbClr val="FFFF00"/>
                </a:solidFill>
              </a:rPr>
              <a:t>Tisch </a:t>
            </a:r>
            <a:r>
              <a:rPr lang="de-DE" sz="2000" dirty="0">
                <a:solidFill>
                  <a:srgbClr val="FFFF00"/>
                </a:solidFill>
              </a:rPr>
              <a:t>Liegenden verstand, wozu er ihm dies sagte.</a:t>
            </a:r>
          </a:p>
          <a:p>
            <a:r>
              <a:rPr lang="de-DE" sz="2000" dirty="0">
                <a:solidFill>
                  <a:srgbClr val="FFFF00"/>
                </a:solidFill>
              </a:rPr>
              <a:t> </a:t>
            </a:r>
            <a:r>
              <a:rPr lang="de-DE" sz="2000" baseline="30000" dirty="0">
                <a:solidFill>
                  <a:srgbClr val="FFFF00"/>
                </a:solidFill>
              </a:rPr>
              <a:t>29</a:t>
            </a:r>
            <a:r>
              <a:rPr lang="de-DE" sz="2000" dirty="0">
                <a:solidFill>
                  <a:srgbClr val="FFFF00"/>
                </a:solidFill>
              </a:rPr>
              <a:t> Denn etliche meinten, weil Judas die Kasse hatte, </a:t>
            </a:r>
            <a:r>
              <a:rPr lang="de-DE" sz="2000" dirty="0" err="1">
                <a:solidFill>
                  <a:srgbClr val="FFFF00"/>
                </a:solidFill>
              </a:rPr>
              <a:t>daß</a:t>
            </a:r>
            <a:r>
              <a:rPr lang="de-DE" sz="2000" dirty="0">
                <a:solidFill>
                  <a:srgbClr val="FFFF00"/>
                </a:solidFill>
              </a:rPr>
              <a:t> Jesus zu ihm sage: Kaufe, was wir für das Fest bedürfen, oder </a:t>
            </a:r>
            <a:r>
              <a:rPr lang="de-DE" sz="2000" dirty="0" err="1">
                <a:solidFill>
                  <a:srgbClr val="FFFF00"/>
                </a:solidFill>
              </a:rPr>
              <a:t>daß</a:t>
            </a:r>
            <a:r>
              <a:rPr lang="de-DE" sz="2000" dirty="0">
                <a:solidFill>
                  <a:srgbClr val="FFFF00"/>
                </a:solidFill>
              </a:rPr>
              <a:t> er den Armen etwas geben </a:t>
            </a:r>
            <a:r>
              <a:rPr lang="de-DE" sz="2000" dirty="0" smtClean="0">
                <a:solidFill>
                  <a:srgbClr val="FFFF00"/>
                </a:solidFill>
              </a:rPr>
              <a:t>solle. </a:t>
            </a:r>
            <a:r>
              <a:rPr lang="de-DE" sz="2000" baseline="30000" dirty="0" smtClean="0">
                <a:solidFill>
                  <a:srgbClr val="FFFF00"/>
                </a:solidFill>
              </a:rPr>
              <a:t>30</a:t>
            </a:r>
            <a:r>
              <a:rPr lang="de-DE" sz="2000" dirty="0" smtClean="0">
                <a:solidFill>
                  <a:srgbClr val="FFFF00"/>
                </a:solidFill>
              </a:rPr>
              <a:t> </a:t>
            </a:r>
            <a:r>
              <a:rPr lang="de-DE" sz="2000" dirty="0">
                <a:solidFill>
                  <a:srgbClr val="FFFF00"/>
                </a:solidFill>
              </a:rPr>
              <a:t>Als nun jener den Bissen genommen hatte, ging er </a:t>
            </a:r>
            <a:r>
              <a:rPr lang="de-DE" sz="2000" dirty="0" smtClean="0">
                <a:solidFill>
                  <a:srgbClr val="FFFF00"/>
                </a:solidFill>
              </a:rPr>
              <a:t>sogleich </a:t>
            </a:r>
            <a:r>
              <a:rPr lang="de-DE" sz="2000" dirty="0">
                <a:solidFill>
                  <a:srgbClr val="FFFF00"/>
                </a:solidFill>
              </a:rPr>
              <a:t>hinaus. Es war aber Nacht</a:t>
            </a:r>
            <a:r>
              <a:rPr lang="de-DE" sz="2000" dirty="0" smtClean="0">
                <a:solidFill>
                  <a:srgbClr val="FFFF00"/>
                </a:solidFill>
              </a:rPr>
              <a:t>.</a:t>
            </a:r>
            <a:endParaRPr lang="de-DE" sz="2000" dirty="0">
              <a:solidFill>
                <a:srgbClr val="FFFF00"/>
              </a:solidFill>
            </a:endParaRPr>
          </a:p>
        </p:txBody>
      </p:sp>
      <p:sp>
        <p:nvSpPr>
          <p:cNvPr id="7" name="Titel 1"/>
          <p:cNvSpPr>
            <a:spLocks noGrp="1"/>
          </p:cNvSpPr>
          <p:nvPr>
            <p:ph type="title"/>
          </p:nvPr>
        </p:nvSpPr>
        <p:spPr>
          <a:xfrm>
            <a:off x="795097" y="5085184"/>
            <a:ext cx="2818656" cy="1143000"/>
          </a:xfrm>
        </p:spPr>
        <p:txBody>
          <a:bodyPr/>
          <a:lstStyle/>
          <a:p>
            <a:r>
              <a:rPr lang="de-DE" dirty="0"/>
              <a:t>2</a:t>
            </a:r>
            <a:r>
              <a:rPr lang="de-DE" dirty="0" smtClean="0"/>
              <a:t>. Zeichen</a:t>
            </a:r>
            <a:endParaRPr lang="de-DE" dirty="0"/>
          </a:p>
        </p:txBody>
      </p:sp>
    </p:spTree>
    <p:extLst>
      <p:ext uri="{BB962C8B-B14F-4D97-AF65-F5344CB8AC3E}">
        <p14:creationId xmlns:p14="http://schemas.microsoft.com/office/powerpoint/2010/main" val="25440085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File:Matza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7" y="476672"/>
            <a:ext cx="6448425" cy="5705476"/>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3458089" y="6381328"/>
            <a:ext cx="2199641" cy="276999"/>
          </a:xfrm>
          <a:prstGeom prst="rect">
            <a:avLst/>
          </a:prstGeom>
          <a:noFill/>
        </p:spPr>
        <p:txBody>
          <a:bodyPr wrap="none" rtlCol="0">
            <a:spAutoFit/>
          </a:bodyPr>
          <a:lstStyle/>
          <a:p>
            <a:r>
              <a:rPr lang="de-DE" sz="1200" dirty="0" err="1" smtClean="0"/>
              <a:t>Jonathunder</a:t>
            </a:r>
            <a:r>
              <a:rPr lang="de-DE" sz="1200" dirty="0" smtClean="0"/>
              <a:t> GNU 1.2 </a:t>
            </a:r>
            <a:r>
              <a:rPr lang="de-DE" sz="1200" dirty="0" err="1" smtClean="0"/>
              <a:t>or</a:t>
            </a:r>
            <a:r>
              <a:rPr lang="de-DE" sz="1200" dirty="0" smtClean="0"/>
              <a:t> </a:t>
            </a:r>
            <a:r>
              <a:rPr lang="de-DE" sz="1200" dirty="0" err="1" smtClean="0"/>
              <a:t>later</a:t>
            </a:r>
            <a:endParaRPr lang="de-DE" sz="1200" dirty="0"/>
          </a:p>
        </p:txBody>
      </p:sp>
    </p:spTree>
    <p:extLst>
      <p:ext uri="{BB962C8B-B14F-4D97-AF65-F5344CB8AC3E}">
        <p14:creationId xmlns:p14="http://schemas.microsoft.com/office/powerpoint/2010/main" val="23866917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20153" y="48310"/>
            <a:ext cx="4181475" cy="1143000"/>
          </a:xfrm>
        </p:spPr>
        <p:txBody>
          <a:bodyPr/>
          <a:lstStyle/>
          <a:p>
            <a:r>
              <a:rPr lang="de-DE" dirty="0" smtClean="0"/>
              <a:t>4 Kelche</a:t>
            </a:r>
            <a:endParaRPr lang="de-DE" dirty="0"/>
          </a:p>
        </p:txBody>
      </p:sp>
      <p:sp>
        <p:nvSpPr>
          <p:cNvPr id="3" name="Inhaltsplatzhalter 2"/>
          <p:cNvSpPr>
            <a:spLocks noGrp="1"/>
          </p:cNvSpPr>
          <p:nvPr>
            <p:ph idx="1"/>
          </p:nvPr>
        </p:nvSpPr>
        <p:spPr>
          <a:xfrm>
            <a:off x="4644008" y="1303090"/>
            <a:ext cx="4042792" cy="4997152"/>
          </a:xfrm>
        </p:spPr>
        <p:txBody>
          <a:bodyPr>
            <a:normAutofit fontScale="85000" lnSpcReduction="10000"/>
          </a:bodyPr>
          <a:lstStyle/>
          <a:p>
            <a:pPr marL="137160" indent="0">
              <a:buNone/>
            </a:pPr>
            <a:r>
              <a:rPr lang="de-DE" dirty="0" smtClean="0">
                <a:effectLst>
                  <a:outerShdw blurRad="38100" dist="38100" dir="2700000" algn="tl">
                    <a:srgbClr val="000000">
                      <a:alpha val="43137"/>
                    </a:srgbClr>
                  </a:outerShdw>
                </a:effectLst>
              </a:rPr>
              <a:t>2. Mose 6,6: </a:t>
            </a:r>
            <a:r>
              <a:rPr lang="de-DE" baseline="30000" dirty="0" smtClean="0">
                <a:solidFill>
                  <a:srgbClr val="FFFF00"/>
                </a:solidFill>
              </a:rPr>
              <a:t>6 </a:t>
            </a:r>
            <a:r>
              <a:rPr lang="de-DE" dirty="0" smtClean="0">
                <a:solidFill>
                  <a:srgbClr val="FFFF00"/>
                </a:solidFill>
                <a:effectLst>
                  <a:outerShdw blurRad="38100" dist="38100" dir="2700000" algn="tl">
                    <a:srgbClr val="000000">
                      <a:alpha val="43137"/>
                    </a:srgbClr>
                  </a:outerShdw>
                </a:effectLst>
              </a:rPr>
              <a:t>Darum </a:t>
            </a:r>
            <a:r>
              <a:rPr lang="de-DE" dirty="0">
                <a:solidFill>
                  <a:srgbClr val="FFFF00"/>
                </a:solidFill>
                <a:effectLst>
                  <a:outerShdw blurRad="38100" dist="38100" dir="2700000" algn="tl">
                    <a:srgbClr val="000000">
                      <a:alpha val="43137"/>
                    </a:srgbClr>
                  </a:outerShdw>
                </a:effectLst>
              </a:rPr>
              <a:t>sprich zu den Kindern Israel: Ich bin </a:t>
            </a:r>
            <a:r>
              <a:rPr lang="de-DE" dirty="0" smtClean="0">
                <a:solidFill>
                  <a:srgbClr val="FFFF00"/>
                </a:solidFill>
                <a:effectLst>
                  <a:outerShdw blurRad="38100" dist="38100" dir="2700000" algn="tl">
                    <a:srgbClr val="000000">
                      <a:alpha val="43137"/>
                    </a:srgbClr>
                  </a:outerShdw>
                </a:effectLst>
              </a:rPr>
              <a:t>der HERR, </a:t>
            </a:r>
            <a:r>
              <a:rPr lang="de-DE" dirty="0">
                <a:solidFill>
                  <a:srgbClr val="FFFF00"/>
                </a:solidFill>
                <a:effectLst>
                  <a:outerShdw blurRad="38100" dist="38100" dir="2700000" algn="tl">
                    <a:srgbClr val="000000">
                      <a:alpha val="43137"/>
                    </a:srgbClr>
                  </a:outerShdw>
                </a:effectLst>
              </a:rPr>
              <a:t>und ich werde </a:t>
            </a:r>
            <a:r>
              <a:rPr lang="de-DE" dirty="0" smtClean="0">
                <a:solidFill>
                  <a:srgbClr val="FFC000"/>
                </a:solidFill>
                <a:effectLst>
                  <a:outerShdw blurRad="38100" dist="38100" dir="2700000" algn="tl">
                    <a:srgbClr val="000000">
                      <a:alpha val="43137"/>
                    </a:srgbClr>
                  </a:outerShdw>
                </a:effectLst>
              </a:rPr>
              <a:t>(1)</a:t>
            </a:r>
            <a:r>
              <a:rPr lang="de-DE" dirty="0" smtClean="0">
                <a:solidFill>
                  <a:srgbClr val="66FF33"/>
                </a:solidFill>
                <a:effectLst>
                  <a:outerShdw blurRad="38100" dist="38100" dir="2700000" algn="tl">
                    <a:srgbClr val="000000">
                      <a:alpha val="43137"/>
                    </a:srgbClr>
                  </a:outerShdw>
                </a:effectLst>
              </a:rPr>
              <a:t> euch herausführen </a:t>
            </a:r>
            <a:r>
              <a:rPr lang="de-DE" dirty="0">
                <a:solidFill>
                  <a:srgbClr val="FFFF00"/>
                </a:solidFill>
                <a:effectLst>
                  <a:outerShdw blurRad="38100" dist="38100" dir="2700000" algn="tl">
                    <a:srgbClr val="000000">
                      <a:alpha val="43137"/>
                    </a:srgbClr>
                  </a:outerShdw>
                </a:effectLst>
              </a:rPr>
              <a:t>unter den Lastarbeiten der Ägypter hinweg und werde </a:t>
            </a:r>
            <a:r>
              <a:rPr lang="de-DE" dirty="0" smtClean="0">
                <a:solidFill>
                  <a:srgbClr val="FFC000"/>
                </a:solidFill>
                <a:effectLst>
                  <a:outerShdw blurRad="38100" dist="38100" dir="2700000" algn="tl">
                    <a:srgbClr val="000000">
                      <a:alpha val="43137"/>
                    </a:srgbClr>
                  </a:outerShdw>
                </a:effectLst>
              </a:rPr>
              <a:t>(2)</a:t>
            </a:r>
            <a:r>
              <a:rPr lang="de-DE" dirty="0" smtClean="0">
                <a:solidFill>
                  <a:srgbClr val="66FF33"/>
                </a:solidFill>
                <a:effectLst>
                  <a:outerShdw blurRad="38100" dist="38100" dir="2700000" algn="tl">
                    <a:srgbClr val="000000">
                      <a:alpha val="43137"/>
                    </a:srgbClr>
                  </a:outerShdw>
                </a:effectLst>
              </a:rPr>
              <a:t> euch </a:t>
            </a:r>
            <a:r>
              <a:rPr lang="de-DE" dirty="0">
                <a:solidFill>
                  <a:srgbClr val="66FF33"/>
                </a:solidFill>
                <a:effectLst>
                  <a:outerShdw blurRad="38100" dist="38100" dir="2700000" algn="tl">
                    <a:srgbClr val="000000">
                      <a:alpha val="43137"/>
                    </a:srgbClr>
                  </a:outerShdw>
                </a:effectLst>
              </a:rPr>
              <a:t>erretten</a:t>
            </a:r>
            <a:r>
              <a:rPr lang="de-DE" dirty="0">
                <a:solidFill>
                  <a:srgbClr val="FFFF00"/>
                </a:solidFill>
                <a:effectLst>
                  <a:outerShdw blurRad="38100" dist="38100" dir="2700000" algn="tl">
                    <a:srgbClr val="000000">
                      <a:alpha val="43137"/>
                    </a:srgbClr>
                  </a:outerShdw>
                </a:effectLst>
              </a:rPr>
              <a:t> aus ihrem </a:t>
            </a:r>
            <a:r>
              <a:rPr lang="de-DE" dirty="0" smtClean="0">
                <a:solidFill>
                  <a:srgbClr val="FFFF00"/>
                </a:solidFill>
                <a:effectLst>
                  <a:outerShdw blurRad="38100" dist="38100" dir="2700000" algn="tl">
                    <a:srgbClr val="000000">
                      <a:alpha val="43137"/>
                    </a:srgbClr>
                  </a:outerShdw>
                </a:effectLst>
              </a:rPr>
              <a:t>Dienst </a:t>
            </a:r>
            <a:r>
              <a:rPr lang="de-DE" dirty="0">
                <a:solidFill>
                  <a:srgbClr val="FFFF00"/>
                </a:solidFill>
                <a:effectLst>
                  <a:outerShdw blurRad="38100" dist="38100" dir="2700000" algn="tl">
                    <a:srgbClr val="000000">
                      <a:alpha val="43137"/>
                    </a:srgbClr>
                  </a:outerShdw>
                </a:effectLst>
              </a:rPr>
              <a:t>und </a:t>
            </a:r>
            <a:r>
              <a:rPr lang="de-DE" dirty="0" smtClean="0">
                <a:solidFill>
                  <a:srgbClr val="FFC000"/>
                </a:solidFill>
                <a:effectLst>
                  <a:outerShdw blurRad="38100" dist="38100" dir="2700000" algn="tl">
                    <a:srgbClr val="000000">
                      <a:alpha val="43137"/>
                    </a:srgbClr>
                  </a:outerShdw>
                </a:effectLst>
              </a:rPr>
              <a:t>(3) </a:t>
            </a:r>
            <a:r>
              <a:rPr lang="de-DE" dirty="0" smtClean="0">
                <a:solidFill>
                  <a:srgbClr val="66FF33"/>
                </a:solidFill>
                <a:effectLst>
                  <a:outerShdw blurRad="38100" dist="38100" dir="2700000" algn="tl">
                    <a:srgbClr val="000000">
                      <a:alpha val="43137"/>
                    </a:srgbClr>
                  </a:outerShdw>
                </a:effectLst>
              </a:rPr>
              <a:t>euch </a:t>
            </a:r>
            <a:r>
              <a:rPr lang="de-DE" dirty="0">
                <a:solidFill>
                  <a:srgbClr val="66FF33"/>
                </a:solidFill>
                <a:effectLst>
                  <a:outerShdw blurRad="38100" dist="38100" dir="2700000" algn="tl">
                    <a:srgbClr val="000000">
                      <a:alpha val="43137"/>
                    </a:srgbClr>
                  </a:outerShdw>
                </a:effectLst>
              </a:rPr>
              <a:t>erlösen </a:t>
            </a:r>
            <a:r>
              <a:rPr lang="de-DE" dirty="0">
                <a:solidFill>
                  <a:srgbClr val="FFFF00"/>
                </a:solidFill>
                <a:effectLst>
                  <a:outerShdw blurRad="38100" dist="38100" dir="2700000" algn="tl">
                    <a:srgbClr val="000000">
                      <a:alpha val="43137"/>
                    </a:srgbClr>
                  </a:outerShdw>
                </a:effectLst>
              </a:rPr>
              <a:t>mit ausgestrecktem Arm und durch große Gerichte. </a:t>
            </a:r>
            <a:r>
              <a:rPr lang="de-DE" baseline="30000" dirty="0">
                <a:solidFill>
                  <a:srgbClr val="FFFF00"/>
                </a:solidFill>
                <a:effectLst>
                  <a:outerShdw blurRad="38100" dist="38100" dir="2700000" algn="tl">
                    <a:srgbClr val="000000">
                      <a:alpha val="43137"/>
                    </a:srgbClr>
                  </a:outerShdw>
                </a:effectLst>
              </a:rPr>
              <a:t>7</a:t>
            </a:r>
            <a:r>
              <a:rPr lang="de-DE" dirty="0">
                <a:solidFill>
                  <a:srgbClr val="FFFF00"/>
                </a:solidFill>
                <a:effectLst>
                  <a:outerShdw blurRad="38100" dist="38100" dir="2700000" algn="tl">
                    <a:srgbClr val="000000">
                      <a:alpha val="43137"/>
                    </a:srgbClr>
                  </a:outerShdw>
                </a:effectLst>
              </a:rPr>
              <a:t> Und ich will </a:t>
            </a:r>
            <a:r>
              <a:rPr lang="de-DE" dirty="0" smtClean="0">
                <a:solidFill>
                  <a:srgbClr val="FFC000"/>
                </a:solidFill>
                <a:effectLst>
                  <a:outerShdw blurRad="38100" dist="38100" dir="2700000" algn="tl">
                    <a:srgbClr val="000000">
                      <a:alpha val="43137"/>
                    </a:srgbClr>
                  </a:outerShdw>
                </a:effectLst>
              </a:rPr>
              <a:t>(4) </a:t>
            </a:r>
            <a:r>
              <a:rPr lang="de-DE" dirty="0" smtClean="0">
                <a:solidFill>
                  <a:srgbClr val="66FF33"/>
                </a:solidFill>
                <a:effectLst>
                  <a:outerShdw blurRad="38100" dist="38100" dir="2700000" algn="tl">
                    <a:srgbClr val="000000">
                      <a:alpha val="43137"/>
                    </a:srgbClr>
                  </a:outerShdw>
                </a:effectLst>
              </a:rPr>
              <a:t>euch </a:t>
            </a:r>
            <a:r>
              <a:rPr lang="de-DE" dirty="0">
                <a:solidFill>
                  <a:srgbClr val="66FF33"/>
                </a:solidFill>
                <a:effectLst>
                  <a:outerShdw blurRad="38100" dist="38100" dir="2700000" algn="tl">
                    <a:srgbClr val="000000">
                      <a:alpha val="43137"/>
                    </a:srgbClr>
                  </a:outerShdw>
                </a:effectLst>
              </a:rPr>
              <a:t>annehmen</a:t>
            </a:r>
            <a:r>
              <a:rPr lang="de-DE" dirty="0">
                <a:solidFill>
                  <a:srgbClr val="FFFF00"/>
                </a:solidFill>
                <a:effectLst>
                  <a:outerShdw blurRad="38100" dist="38100" dir="2700000" algn="tl">
                    <a:srgbClr val="000000">
                      <a:alpha val="43137"/>
                    </a:srgbClr>
                  </a:outerShdw>
                </a:effectLst>
              </a:rPr>
              <a:t> mir zum </a:t>
            </a:r>
            <a:r>
              <a:rPr lang="de-DE" dirty="0" smtClean="0">
                <a:solidFill>
                  <a:srgbClr val="FFFF00"/>
                </a:solidFill>
                <a:effectLst>
                  <a:outerShdw blurRad="38100" dist="38100" dir="2700000" algn="tl">
                    <a:srgbClr val="000000">
                      <a:alpha val="43137"/>
                    </a:srgbClr>
                  </a:outerShdw>
                </a:effectLst>
              </a:rPr>
              <a:t>Volk </a:t>
            </a:r>
            <a:r>
              <a:rPr lang="de-DE" dirty="0">
                <a:solidFill>
                  <a:srgbClr val="FFFF00"/>
                </a:solidFill>
                <a:effectLst>
                  <a:outerShdw blurRad="38100" dist="38100" dir="2700000" algn="tl">
                    <a:srgbClr val="000000">
                      <a:alpha val="43137"/>
                    </a:srgbClr>
                  </a:outerShdw>
                </a:effectLst>
              </a:rPr>
              <a:t>und will euer Gott sein; </a:t>
            </a:r>
            <a:r>
              <a:rPr lang="de-DE" dirty="0" smtClean="0">
                <a:solidFill>
                  <a:srgbClr val="FFFF00"/>
                </a:solidFill>
                <a:effectLst>
                  <a:outerShdw blurRad="38100" dist="38100" dir="2700000" algn="tl">
                    <a:srgbClr val="000000">
                      <a:alpha val="43137"/>
                    </a:srgbClr>
                  </a:outerShdw>
                </a:effectLst>
              </a:rPr>
              <a:t>…</a:t>
            </a:r>
            <a:endParaRPr lang="de-DE" dirty="0">
              <a:solidFill>
                <a:srgbClr val="FFFF00"/>
              </a:solidFill>
              <a:effectLst>
                <a:outerShdw blurRad="38100" dist="38100" dir="2700000" algn="tl">
                  <a:srgbClr val="000000">
                    <a:alpha val="43137"/>
                  </a:srgbClr>
                </a:outerShdw>
              </a:effectLst>
            </a:endParaRPr>
          </a:p>
        </p:txBody>
      </p:sp>
      <p:pic>
        <p:nvPicPr>
          <p:cNvPr id="34818" name="Picture 2" descr="File:Kiddush cup jerusal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4050"/>
            <a:ext cx="4048125"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643506" y="6032361"/>
            <a:ext cx="1846980" cy="276999"/>
          </a:xfrm>
          <a:prstGeom prst="rect">
            <a:avLst/>
          </a:prstGeom>
          <a:noFill/>
        </p:spPr>
        <p:txBody>
          <a:bodyPr wrap="none" rtlCol="0">
            <a:spAutoFit/>
          </a:bodyPr>
          <a:lstStyle/>
          <a:p>
            <a:r>
              <a:rPr lang="de-DE" sz="1200" dirty="0" smtClean="0"/>
              <a:t>Dimitri GNU 1.2 </a:t>
            </a:r>
            <a:r>
              <a:rPr lang="de-DE" sz="1200" dirty="0" err="1" smtClean="0"/>
              <a:t>or</a:t>
            </a:r>
            <a:r>
              <a:rPr lang="de-DE" sz="1200" dirty="0" smtClean="0"/>
              <a:t> </a:t>
            </a:r>
            <a:r>
              <a:rPr lang="de-DE" sz="1200" dirty="0" err="1" smtClean="0"/>
              <a:t>later</a:t>
            </a:r>
            <a:endParaRPr lang="de-DE" sz="1200" dirty="0"/>
          </a:p>
        </p:txBody>
      </p:sp>
    </p:spTree>
    <p:extLst>
      <p:ext uri="{BB962C8B-B14F-4D97-AF65-F5344CB8AC3E}">
        <p14:creationId xmlns:p14="http://schemas.microsoft.com/office/powerpoint/2010/main" val="1420844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5324" y="274638"/>
            <a:ext cx="4181475" cy="1143000"/>
          </a:xfrm>
        </p:spPr>
        <p:txBody>
          <a:bodyPr/>
          <a:lstStyle/>
          <a:p>
            <a:r>
              <a:rPr lang="de-DE" dirty="0" smtClean="0">
                <a:solidFill>
                  <a:srgbClr val="FFC000"/>
                </a:solidFill>
              </a:rPr>
              <a:t>4 Kelche</a:t>
            </a:r>
            <a:endParaRPr lang="de-DE" dirty="0">
              <a:solidFill>
                <a:srgbClr val="FFC000"/>
              </a:solidFill>
            </a:endParaRPr>
          </a:p>
        </p:txBody>
      </p:sp>
      <p:sp>
        <p:nvSpPr>
          <p:cNvPr id="3" name="Inhaltsplatzhalter 2"/>
          <p:cNvSpPr>
            <a:spLocks noGrp="1"/>
          </p:cNvSpPr>
          <p:nvPr>
            <p:ph idx="1"/>
          </p:nvPr>
        </p:nvSpPr>
        <p:spPr>
          <a:xfrm>
            <a:off x="4644008" y="1600200"/>
            <a:ext cx="4320480" cy="4709160"/>
          </a:xfrm>
        </p:spPr>
        <p:txBody>
          <a:bodyPr>
            <a:normAutofit/>
          </a:bodyPr>
          <a:lstStyle/>
          <a:p>
            <a:r>
              <a:rPr lang="de-DE" dirty="0">
                <a:solidFill>
                  <a:srgbClr val="66FF33"/>
                </a:solidFill>
                <a:effectLst>
                  <a:outerShdw blurRad="38100" dist="38100" dir="2700000" algn="tl">
                    <a:srgbClr val="000000">
                      <a:alpha val="43137"/>
                    </a:srgbClr>
                  </a:outerShdw>
                </a:effectLst>
              </a:rPr>
              <a:t> </a:t>
            </a:r>
            <a:r>
              <a:rPr lang="de-DE" dirty="0" smtClean="0">
                <a:solidFill>
                  <a:srgbClr val="66FF33"/>
                </a:solidFill>
                <a:effectLst>
                  <a:outerShdw blurRad="38100" dist="38100" dir="2700000" algn="tl">
                    <a:srgbClr val="000000">
                      <a:alpha val="43137"/>
                    </a:srgbClr>
                  </a:outerShdw>
                </a:effectLst>
              </a:rPr>
              <a:t>1. Kelch der Weihe</a:t>
            </a:r>
          </a:p>
          <a:p>
            <a:r>
              <a:rPr lang="de-DE" dirty="0" smtClean="0">
                <a:solidFill>
                  <a:srgbClr val="66FF33"/>
                </a:solidFill>
                <a:effectLst>
                  <a:outerShdw blurRad="38100" dist="38100" dir="2700000" algn="tl">
                    <a:srgbClr val="000000">
                      <a:alpha val="43137"/>
                    </a:srgbClr>
                  </a:outerShdw>
                </a:effectLst>
              </a:rPr>
              <a:t> 2. Kelch der Plagen</a:t>
            </a:r>
          </a:p>
          <a:p>
            <a:pPr marL="137160" indent="0">
              <a:buNone/>
            </a:pPr>
            <a:r>
              <a:rPr lang="de-DE" dirty="0" smtClean="0">
                <a:effectLst>
                  <a:outerShdw blurRad="38100" dist="38100" dir="2700000" algn="tl">
                    <a:srgbClr val="000000">
                      <a:alpha val="43137"/>
                    </a:srgbClr>
                  </a:outerShdw>
                </a:effectLst>
              </a:rPr>
              <a:t>Hauptmahlzeit</a:t>
            </a:r>
          </a:p>
          <a:p>
            <a:r>
              <a:rPr lang="de-DE" dirty="0" smtClean="0">
                <a:solidFill>
                  <a:srgbClr val="FFC000"/>
                </a:solidFill>
                <a:effectLst>
                  <a:outerShdw blurRad="38100" dist="38100" dir="2700000" algn="tl">
                    <a:srgbClr val="000000">
                      <a:alpha val="43137"/>
                    </a:srgbClr>
                  </a:outerShdw>
                </a:effectLst>
              </a:rPr>
              <a:t> </a:t>
            </a:r>
            <a:r>
              <a:rPr lang="de-DE" dirty="0" smtClean="0">
                <a:solidFill>
                  <a:srgbClr val="66FF33"/>
                </a:solidFill>
                <a:effectLst>
                  <a:outerShdw blurRad="38100" dist="38100" dir="2700000" algn="tl">
                    <a:srgbClr val="000000">
                      <a:alpha val="43137"/>
                    </a:srgbClr>
                  </a:outerShdw>
                </a:effectLst>
              </a:rPr>
              <a:t>3. Kelch der Segnung</a:t>
            </a:r>
          </a:p>
          <a:p>
            <a:r>
              <a:rPr lang="de-DE" dirty="0" smtClean="0">
                <a:solidFill>
                  <a:srgbClr val="66FF33"/>
                </a:solidFill>
                <a:effectLst>
                  <a:outerShdw blurRad="38100" dist="38100" dir="2700000" algn="tl">
                    <a:srgbClr val="000000">
                      <a:alpha val="43137"/>
                    </a:srgbClr>
                  </a:outerShdw>
                </a:effectLst>
              </a:rPr>
              <a:t> 4. Kelch des Lobes</a:t>
            </a:r>
          </a:p>
          <a:p>
            <a:endParaRPr lang="de-DE" dirty="0">
              <a:solidFill>
                <a:srgbClr val="66FF33"/>
              </a:solidFill>
              <a:effectLst>
                <a:outerShdw blurRad="38100" dist="38100" dir="2700000" algn="tl">
                  <a:srgbClr val="000000">
                    <a:alpha val="43137"/>
                  </a:srgbClr>
                </a:outerShdw>
              </a:effectLst>
            </a:endParaRPr>
          </a:p>
        </p:txBody>
      </p:sp>
      <p:pic>
        <p:nvPicPr>
          <p:cNvPr id="34818" name="Picture 2" descr="File:Kiddush cup jerusal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4050"/>
            <a:ext cx="4048125"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643506" y="6032361"/>
            <a:ext cx="1846980" cy="276999"/>
          </a:xfrm>
          <a:prstGeom prst="rect">
            <a:avLst/>
          </a:prstGeom>
          <a:noFill/>
        </p:spPr>
        <p:txBody>
          <a:bodyPr wrap="none" rtlCol="0">
            <a:spAutoFit/>
          </a:bodyPr>
          <a:lstStyle/>
          <a:p>
            <a:r>
              <a:rPr lang="de-DE" sz="1200" dirty="0" smtClean="0"/>
              <a:t>Dimitri GNU 1.2 </a:t>
            </a:r>
            <a:r>
              <a:rPr lang="de-DE" sz="1200" dirty="0" err="1" smtClean="0"/>
              <a:t>or</a:t>
            </a:r>
            <a:r>
              <a:rPr lang="de-DE" sz="1200" dirty="0" smtClean="0"/>
              <a:t> </a:t>
            </a:r>
            <a:r>
              <a:rPr lang="de-DE" sz="1200" dirty="0" err="1" smtClean="0"/>
              <a:t>later</a:t>
            </a:r>
            <a:endParaRPr lang="de-DE" sz="1200" dirty="0"/>
          </a:p>
        </p:txBody>
      </p:sp>
    </p:spTree>
    <p:extLst>
      <p:ext uri="{BB962C8B-B14F-4D97-AF65-F5344CB8AC3E}">
        <p14:creationId xmlns:p14="http://schemas.microsoft.com/office/powerpoint/2010/main" val="963501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143000"/>
          </a:xfrm>
        </p:spPr>
        <p:txBody>
          <a:bodyPr>
            <a:noAutofit/>
          </a:bodyPr>
          <a:lstStyle/>
          <a:p>
            <a:r>
              <a:rPr lang="de-DE" sz="4800" dirty="0" smtClean="0">
                <a:solidFill>
                  <a:srgbClr val="FFC000"/>
                </a:solidFill>
              </a:rPr>
              <a:t>Auszug aus Ägypten: </a:t>
            </a:r>
            <a:br>
              <a:rPr lang="de-DE" sz="4800" dirty="0" smtClean="0">
                <a:solidFill>
                  <a:srgbClr val="FFC000"/>
                </a:solidFill>
              </a:rPr>
            </a:br>
            <a:r>
              <a:rPr lang="de-DE" sz="4800" dirty="0" smtClean="0">
                <a:solidFill>
                  <a:srgbClr val="FFC000"/>
                </a:solidFill>
              </a:rPr>
              <a:t>1606 v. Chr.</a:t>
            </a:r>
            <a:endParaRPr lang="de-DE" sz="4800" dirty="0">
              <a:solidFill>
                <a:srgbClr val="FFC000"/>
              </a:solidFill>
            </a:endParaRPr>
          </a:p>
        </p:txBody>
      </p:sp>
      <p:pic>
        <p:nvPicPr>
          <p:cNvPr id="4" name="Picture 10" descr="Nile_River_and_delta_from_orbit"/>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409489" y="1772816"/>
            <a:ext cx="6325021" cy="4968552"/>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3475261" y="2852936"/>
            <a:ext cx="1080745" cy="369332"/>
          </a:xfrm>
          <a:prstGeom prst="rect">
            <a:avLst/>
          </a:prstGeom>
          <a:noFill/>
        </p:spPr>
        <p:txBody>
          <a:bodyPr wrap="none" rtlCol="0">
            <a:spAutoFit/>
          </a:bodyPr>
          <a:lstStyle/>
          <a:p>
            <a:r>
              <a:rPr lang="de-DE" dirty="0" smtClean="0"/>
              <a:t>Ägypten</a:t>
            </a:r>
            <a:endParaRPr lang="de-DE" dirty="0"/>
          </a:p>
        </p:txBody>
      </p:sp>
      <p:sp>
        <p:nvSpPr>
          <p:cNvPr id="6" name="Textfeld 5"/>
          <p:cNvSpPr txBox="1"/>
          <p:nvPr/>
        </p:nvSpPr>
        <p:spPr>
          <a:xfrm>
            <a:off x="6895975" y="6093296"/>
            <a:ext cx="633507" cy="276999"/>
          </a:xfrm>
          <a:prstGeom prst="rect">
            <a:avLst/>
          </a:prstGeom>
          <a:noFill/>
        </p:spPr>
        <p:txBody>
          <a:bodyPr wrap="none" rtlCol="0">
            <a:spAutoFit/>
          </a:bodyPr>
          <a:lstStyle/>
          <a:p>
            <a:r>
              <a:rPr lang="de-DE" sz="1200" dirty="0" smtClean="0"/>
              <a:t>NASA</a:t>
            </a:r>
            <a:endParaRPr lang="de-DE" sz="1200" dirty="0"/>
          </a:p>
        </p:txBody>
      </p:sp>
    </p:spTree>
    <p:extLst>
      <p:ext uri="{BB962C8B-B14F-4D97-AF65-F5344CB8AC3E}">
        <p14:creationId xmlns:p14="http://schemas.microsoft.com/office/powerpoint/2010/main" val="20206447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5324" y="274638"/>
            <a:ext cx="4181475" cy="1143000"/>
          </a:xfrm>
        </p:spPr>
        <p:txBody>
          <a:bodyPr/>
          <a:lstStyle/>
          <a:p>
            <a:r>
              <a:rPr lang="de-DE" dirty="0" smtClean="0">
                <a:solidFill>
                  <a:srgbClr val="FFC000"/>
                </a:solidFill>
              </a:rPr>
              <a:t>Der 1. Kelch</a:t>
            </a:r>
            <a:endParaRPr lang="de-DE" dirty="0">
              <a:solidFill>
                <a:srgbClr val="FFC000"/>
              </a:solidFill>
            </a:endParaRPr>
          </a:p>
        </p:txBody>
      </p:sp>
      <p:sp>
        <p:nvSpPr>
          <p:cNvPr id="3" name="Inhaltsplatzhalter 2"/>
          <p:cNvSpPr>
            <a:spLocks noGrp="1"/>
          </p:cNvSpPr>
          <p:nvPr>
            <p:ph idx="1"/>
          </p:nvPr>
        </p:nvSpPr>
        <p:spPr>
          <a:xfrm>
            <a:off x="4644008" y="1600200"/>
            <a:ext cx="4320480" cy="4925144"/>
          </a:xfrm>
        </p:spPr>
        <p:txBody>
          <a:bodyPr>
            <a:normAutofit fontScale="85000" lnSpcReduction="20000"/>
          </a:bodyPr>
          <a:lstStyle/>
          <a:p>
            <a:pPr marL="137160" indent="0">
              <a:buNone/>
            </a:pPr>
            <a:r>
              <a:rPr lang="en-US" dirty="0" smtClean="0">
                <a:effectLst>
                  <a:outerShdw blurRad="38100" dist="38100" dir="2700000" algn="tl">
                    <a:srgbClr val="000000">
                      <a:alpha val="43137"/>
                    </a:srgbClr>
                  </a:outerShdw>
                </a:effectLst>
              </a:rPr>
              <a:t>Lukas 22: </a:t>
            </a:r>
            <a:r>
              <a:rPr lang="de-DE" baseline="30000" dirty="0" smtClean="0">
                <a:solidFill>
                  <a:srgbClr val="FFFF00"/>
                </a:solidFill>
                <a:effectLst>
                  <a:outerShdw blurRad="38100" dist="38100" dir="2700000" algn="tl">
                    <a:srgbClr val="000000">
                      <a:alpha val="43137"/>
                    </a:srgbClr>
                  </a:outerShdw>
                </a:effectLst>
              </a:rPr>
              <a:t>15</a:t>
            </a:r>
            <a:r>
              <a:rPr lang="de-DE" dirty="0" smtClean="0">
                <a:solidFill>
                  <a:srgbClr val="FFFF00"/>
                </a:solidFill>
                <a:effectLst>
                  <a:outerShdw blurRad="38100" dist="38100" dir="2700000" algn="tl">
                    <a:srgbClr val="000000">
                      <a:alpha val="43137"/>
                    </a:srgbClr>
                  </a:outerShdw>
                </a:effectLst>
              </a:rPr>
              <a:t> </a:t>
            </a:r>
            <a:r>
              <a:rPr lang="de-DE" dirty="0">
                <a:solidFill>
                  <a:srgbClr val="FFFF00"/>
                </a:solidFill>
                <a:effectLst>
                  <a:outerShdw blurRad="38100" dist="38100" dir="2700000" algn="tl">
                    <a:srgbClr val="000000">
                      <a:alpha val="43137"/>
                    </a:srgbClr>
                  </a:outerShdw>
                </a:effectLst>
              </a:rPr>
              <a:t>Und er sprach zu ihnen: Mit Sehnsucht habe ich mich gesehnt, dieses Passah mit euch zu essen, ehe ich leide</a:t>
            </a:r>
            <a:r>
              <a:rPr lang="de-DE" dirty="0" smtClean="0">
                <a:solidFill>
                  <a:srgbClr val="FFFF00"/>
                </a:solidFill>
                <a:effectLst>
                  <a:outerShdw blurRad="38100" dist="38100" dir="2700000" algn="tl">
                    <a:srgbClr val="000000">
                      <a:alpha val="43137"/>
                    </a:srgbClr>
                  </a:outerShdw>
                </a:effectLst>
              </a:rPr>
              <a:t>. </a:t>
            </a:r>
            <a:r>
              <a:rPr lang="de-DE" baseline="30000" dirty="0">
                <a:solidFill>
                  <a:srgbClr val="FFFF00"/>
                </a:solidFill>
                <a:effectLst>
                  <a:outerShdw blurRad="38100" dist="38100" dir="2700000" algn="tl">
                    <a:srgbClr val="000000">
                      <a:alpha val="43137"/>
                    </a:srgbClr>
                  </a:outerShdw>
                </a:effectLst>
              </a:rPr>
              <a:t>16</a:t>
            </a:r>
            <a:r>
              <a:rPr lang="de-DE" dirty="0">
                <a:solidFill>
                  <a:srgbClr val="FFFF00"/>
                </a:solidFill>
                <a:effectLst>
                  <a:outerShdw blurRad="38100" dist="38100" dir="2700000" algn="tl">
                    <a:srgbClr val="000000">
                      <a:alpha val="43137"/>
                    </a:srgbClr>
                  </a:outerShdw>
                </a:effectLst>
              </a:rPr>
              <a:t> Denn ich sage euch, </a:t>
            </a:r>
            <a:r>
              <a:rPr lang="de-DE" dirty="0" err="1">
                <a:solidFill>
                  <a:srgbClr val="FFFF00"/>
                </a:solidFill>
                <a:effectLst>
                  <a:outerShdw blurRad="38100" dist="38100" dir="2700000" algn="tl">
                    <a:srgbClr val="000000">
                      <a:alpha val="43137"/>
                    </a:srgbClr>
                  </a:outerShdw>
                </a:effectLst>
              </a:rPr>
              <a:t>daß</a:t>
            </a:r>
            <a:r>
              <a:rPr lang="de-DE" dirty="0">
                <a:solidFill>
                  <a:srgbClr val="FFFF00"/>
                </a:solidFill>
                <a:effectLst>
                  <a:outerShdw blurRad="38100" dist="38100" dir="2700000" algn="tl">
                    <a:srgbClr val="000000">
                      <a:alpha val="43137"/>
                    </a:srgbClr>
                  </a:outerShdw>
                </a:effectLst>
              </a:rPr>
              <a:t> ich hinfort nicht mehr davon essen werde, bis es erfüllt sein wird im </a:t>
            </a:r>
            <a:r>
              <a:rPr lang="de-DE" dirty="0" smtClean="0">
                <a:solidFill>
                  <a:srgbClr val="FFFF00"/>
                </a:solidFill>
                <a:effectLst>
                  <a:outerShdw blurRad="38100" dist="38100" dir="2700000" algn="tl">
                    <a:srgbClr val="000000">
                      <a:alpha val="43137"/>
                    </a:srgbClr>
                  </a:outerShdw>
                </a:effectLst>
              </a:rPr>
              <a:t>Reich </a:t>
            </a:r>
            <a:r>
              <a:rPr lang="de-DE" dirty="0">
                <a:solidFill>
                  <a:srgbClr val="FFFF00"/>
                </a:solidFill>
                <a:effectLst>
                  <a:outerShdw blurRad="38100" dist="38100" dir="2700000" algn="tl">
                    <a:srgbClr val="000000">
                      <a:alpha val="43137"/>
                    </a:srgbClr>
                  </a:outerShdw>
                </a:effectLst>
              </a:rPr>
              <a:t>Gottes</a:t>
            </a:r>
            <a:r>
              <a:rPr lang="de-DE" dirty="0" smtClean="0">
                <a:solidFill>
                  <a:srgbClr val="FFFF00"/>
                </a:solidFill>
                <a:effectLst>
                  <a:outerShdw blurRad="38100" dist="38100" dir="2700000" algn="tl">
                    <a:srgbClr val="000000">
                      <a:alpha val="43137"/>
                    </a:srgbClr>
                  </a:outerShdw>
                </a:effectLst>
              </a:rPr>
              <a:t>. </a:t>
            </a:r>
            <a:r>
              <a:rPr lang="de-DE" baseline="30000" dirty="0">
                <a:solidFill>
                  <a:srgbClr val="FFFF00"/>
                </a:solidFill>
                <a:effectLst>
                  <a:outerShdw blurRad="38100" dist="38100" dir="2700000" algn="tl">
                    <a:srgbClr val="000000">
                      <a:alpha val="43137"/>
                    </a:srgbClr>
                  </a:outerShdw>
                </a:effectLst>
              </a:rPr>
              <a:t>17</a:t>
            </a:r>
            <a:r>
              <a:rPr lang="de-DE" dirty="0">
                <a:solidFill>
                  <a:srgbClr val="FFFF00"/>
                </a:solidFill>
                <a:effectLst>
                  <a:outerShdw blurRad="38100" dist="38100" dir="2700000" algn="tl">
                    <a:srgbClr val="000000">
                      <a:alpha val="43137"/>
                    </a:srgbClr>
                  </a:outerShdw>
                </a:effectLst>
              </a:rPr>
              <a:t> Und er nahm </a:t>
            </a:r>
            <a:r>
              <a:rPr lang="de-DE" dirty="0">
                <a:solidFill>
                  <a:srgbClr val="66FF33"/>
                </a:solidFill>
                <a:effectLst>
                  <a:outerShdw blurRad="38100" dist="38100" dir="2700000" algn="tl">
                    <a:srgbClr val="000000">
                      <a:alpha val="43137"/>
                    </a:srgbClr>
                  </a:outerShdw>
                </a:effectLst>
              </a:rPr>
              <a:t>einen Kelch</a:t>
            </a:r>
            <a:r>
              <a:rPr lang="de-DE" dirty="0">
                <a:solidFill>
                  <a:srgbClr val="FFFF00"/>
                </a:solidFill>
                <a:effectLst>
                  <a:outerShdw blurRad="38100" dist="38100" dir="2700000" algn="tl">
                    <a:srgbClr val="000000">
                      <a:alpha val="43137"/>
                    </a:srgbClr>
                  </a:outerShdw>
                </a:effectLst>
              </a:rPr>
              <a:t>, </a:t>
            </a:r>
            <a:r>
              <a:rPr lang="de-DE" dirty="0">
                <a:solidFill>
                  <a:srgbClr val="66FF33"/>
                </a:solidFill>
                <a:effectLst>
                  <a:outerShdw blurRad="38100" dist="38100" dir="2700000" algn="tl">
                    <a:srgbClr val="000000">
                      <a:alpha val="43137"/>
                    </a:srgbClr>
                  </a:outerShdw>
                </a:effectLst>
              </a:rPr>
              <a:t>dankte</a:t>
            </a:r>
            <a:r>
              <a:rPr lang="de-DE" dirty="0">
                <a:solidFill>
                  <a:srgbClr val="FFFF00"/>
                </a:solidFill>
                <a:effectLst>
                  <a:outerShdw blurRad="38100" dist="38100" dir="2700000" algn="tl">
                    <a:srgbClr val="000000">
                      <a:alpha val="43137"/>
                    </a:srgbClr>
                  </a:outerShdw>
                </a:effectLst>
              </a:rPr>
              <a:t> und sprach: </a:t>
            </a:r>
            <a:r>
              <a:rPr lang="de-DE" dirty="0" smtClean="0">
                <a:solidFill>
                  <a:srgbClr val="FFFF00"/>
                </a:solidFill>
                <a:effectLst>
                  <a:outerShdw blurRad="38100" dist="38100" dir="2700000" algn="tl">
                    <a:srgbClr val="000000">
                      <a:alpha val="43137"/>
                    </a:srgbClr>
                  </a:outerShdw>
                </a:effectLst>
              </a:rPr>
              <a:t>Nehmt </a:t>
            </a:r>
            <a:r>
              <a:rPr lang="de-DE" dirty="0">
                <a:solidFill>
                  <a:srgbClr val="FFFF00"/>
                </a:solidFill>
                <a:effectLst>
                  <a:outerShdw blurRad="38100" dist="38100" dir="2700000" algn="tl">
                    <a:srgbClr val="000000">
                      <a:alpha val="43137"/>
                    </a:srgbClr>
                  </a:outerShdw>
                </a:effectLst>
              </a:rPr>
              <a:t>diesen und </a:t>
            </a:r>
            <a:r>
              <a:rPr lang="de-DE" dirty="0" smtClean="0">
                <a:solidFill>
                  <a:srgbClr val="FFFF00"/>
                </a:solidFill>
                <a:effectLst>
                  <a:outerShdw blurRad="38100" dist="38100" dir="2700000" algn="tl">
                    <a:srgbClr val="000000">
                      <a:alpha val="43137"/>
                    </a:srgbClr>
                  </a:outerShdw>
                </a:effectLst>
              </a:rPr>
              <a:t>teilt </a:t>
            </a:r>
            <a:r>
              <a:rPr lang="de-DE" dirty="0">
                <a:solidFill>
                  <a:srgbClr val="FFFF00"/>
                </a:solidFill>
                <a:effectLst>
                  <a:outerShdw blurRad="38100" dist="38100" dir="2700000" algn="tl">
                    <a:srgbClr val="000000">
                      <a:alpha val="43137"/>
                    </a:srgbClr>
                  </a:outerShdw>
                </a:effectLst>
              </a:rPr>
              <a:t>ihn unter </a:t>
            </a:r>
            <a:r>
              <a:rPr lang="de-DE" dirty="0" smtClean="0">
                <a:solidFill>
                  <a:srgbClr val="FFFF00"/>
                </a:solidFill>
                <a:effectLst>
                  <a:outerShdw blurRad="38100" dist="38100" dir="2700000" algn="tl">
                    <a:srgbClr val="000000">
                      <a:alpha val="43137"/>
                    </a:srgbClr>
                  </a:outerShdw>
                </a:effectLst>
              </a:rPr>
              <a:t>euch. </a:t>
            </a:r>
            <a:r>
              <a:rPr lang="de-DE" baseline="30000" dirty="0" smtClean="0">
                <a:solidFill>
                  <a:srgbClr val="FFFF00"/>
                </a:solidFill>
                <a:effectLst>
                  <a:outerShdw blurRad="38100" dist="38100" dir="2700000" algn="tl">
                    <a:srgbClr val="000000">
                      <a:alpha val="43137"/>
                    </a:srgbClr>
                  </a:outerShdw>
                </a:effectLst>
              </a:rPr>
              <a:t>18</a:t>
            </a:r>
            <a:r>
              <a:rPr lang="de-DE" dirty="0" smtClean="0">
                <a:solidFill>
                  <a:srgbClr val="FFFF00"/>
                </a:solidFill>
                <a:effectLst>
                  <a:outerShdw blurRad="38100" dist="38100" dir="2700000" algn="tl">
                    <a:srgbClr val="000000">
                      <a:alpha val="43137"/>
                    </a:srgbClr>
                  </a:outerShdw>
                </a:effectLst>
              </a:rPr>
              <a:t> </a:t>
            </a:r>
            <a:r>
              <a:rPr lang="de-DE" dirty="0">
                <a:solidFill>
                  <a:srgbClr val="FFFF00"/>
                </a:solidFill>
                <a:effectLst>
                  <a:outerShdw blurRad="38100" dist="38100" dir="2700000" algn="tl">
                    <a:srgbClr val="000000">
                      <a:alpha val="43137"/>
                    </a:srgbClr>
                  </a:outerShdw>
                </a:effectLst>
              </a:rPr>
              <a:t>Denn ich sage euch, </a:t>
            </a:r>
            <a:r>
              <a:rPr lang="de-DE" dirty="0" err="1">
                <a:solidFill>
                  <a:srgbClr val="FFFF00"/>
                </a:solidFill>
                <a:effectLst>
                  <a:outerShdw blurRad="38100" dist="38100" dir="2700000" algn="tl">
                    <a:srgbClr val="000000">
                      <a:alpha val="43137"/>
                    </a:srgbClr>
                  </a:outerShdw>
                </a:effectLst>
              </a:rPr>
              <a:t>daß</a:t>
            </a:r>
            <a:r>
              <a:rPr lang="de-DE" dirty="0">
                <a:solidFill>
                  <a:srgbClr val="FFFF00"/>
                </a:solidFill>
                <a:effectLst>
                  <a:outerShdw blurRad="38100" dist="38100" dir="2700000" algn="tl">
                    <a:srgbClr val="000000">
                      <a:alpha val="43137"/>
                    </a:srgbClr>
                  </a:outerShdw>
                </a:effectLst>
              </a:rPr>
              <a:t> ich nicht von </a:t>
            </a:r>
            <a:r>
              <a:rPr lang="de-DE" dirty="0" smtClean="0">
                <a:solidFill>
                  <a:srgbClr val="66FF33"/>
                </a:solidFill>
                <a:effectLst>
                  <a:outerShdw blurRad="38100" dist="38100" dir="2700000" algn="tl">
                    <a:srgbClr val="000000">
                      <a:alpha val="43137"/>
                    </a:srgbClr>
                  </a:outerShdw>
                </a:effectLst>
              </a:rPr>
              <a:t>der Frucht </a:t>
            </a:r>
            <a:r>
              <a:rPr lang="de-DE" dirty="0">
                <a:solidFill>
                  <a:srgbClr val="66FF33"/>
                </a:solidFill>
                <a:effectLst>
                  <a:outerShdw blurRad="38100" dist="38100" dir="2700000" algn="tl">
                    <a:srgbClr val="000000">
                      <a:alpha val="43137"/>
                    </a:srgbClr>
                  </a:outerShdw>
                </a:effectLst>
              </a:rPr>
              <a:t>des Weinstocks</a:t>
            </a:r>
            <a:r>
              <a:rPr lang="de-DE" dirty="0">
                <a:solidFill>
                  <a:srgbClr val="FFFF00"/>
                </a:solidFill>
                <a:effectLst>
                  <a:outerShdw blurRad="38100" dist="38100" dir="2700000" algn="tl">
                    <a:srgbClr val="000000">
                      <a:alpha val="43137"/>
                    </a:srgbClr>
                  </a:outerShdw>
                </a:effectLst>
              </a:rPr>
              <a:t> trinken werde, bis das Reich Gottes komme</a:t>
            </a:r>
            <a:r>
              <a:rPr lang="de-DE" dirty="0" smtClean="0">
                <a:solidFill>
                  <a:srgbClr val="FFFF00"/>
                </a:solidFill>
                <a:effectLst>
                  <a:outerShdw blurRad="38100" dist="38100" dir="2700000" algn="tl">
                    <a:srgbClr val="000000">
                      <a:alpha val="43137"/>
                    </a:srgbClr>
                  </a:outerShdw>
                </a:effectLst>
              </a:rPr>
              <a:t>.</a:t>
            </a:r>
            <a:endParaRPr lang="de-DE" dirty="0">
              <a:solidFill>
                <a:srgbClr val="FFFF00"/>
              </a:solidFill>
              <a:effectLst>
                <a:outerShdw blurRad="38100" dist="38100" dir="2700000" algn="tl">
                  <a:srgbClr val="000000">
                    <a:alpha val="43137"/>
                  </a:srgbClr>
                </a:outerShdw>
              </a:effectLst>
            </a:endParaRPr>
          </a:p>
        </p:txBody>
      </p:sp>
      <p:pic>
        <p:nvPicPr>
          <p:cNvPr id="34818" name="Picture 2" descr="File:Kiddush cup jerusal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4050"/>
            <a:ext cx="4048125"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643506" y="6032361"/>
            <a:ext cx="1846980" cy="276999"/>
          </a:xfrm>
          <a:prstGeom prst="rect">
            <a:avLst/>
          </a:prstGeom>
          <a:noFill/>
        </p:spPr>
        <p:txBody>
          <a:bodyPr wrap="none" rtlCol="0">
            <a:spAutoFit/>
          </a:bodyPr>
          <a:lstStyle/>
          <a:p>
            <a:r>
              <a:rPr lang="de-DE" sz="1200" dirty="0" smtClean="0"/>
              <a:t>Dimitri GNU 1.2 </a:t>
            </a:r>
            <a:r>
              <a:rPr lang="de-DE" sz="1200" dirty="0" err="1" smtClean="0"/>
              <a:t>or</a:t>
            </a:r>
            <a:r>
              <a:rPr lang="de-DE" sz="1200" dirty="0" smtClean="0"/>
              <a:t> </a:t>
            </a:r>
            <a:r>
              <a:rPr lang="de-DE" sz="1200" dirty="0" err="1" smtClean="0"/>
              <a:t>later</a:t>
            </a:r>
            <a:endParaRPr lang="de-DE" sz="1200" dirty="0"/>
          </a:p>
        </p:txBody>
      </p:sp>
      <p:sp>
        <p:nvSpPr>
          <p:cNvPr id="6" name="Textfeld 5"/>
          <p:cNvSpPr txBox="1"/>
          <p:nvPr/>
        </p:nvSpPr>
        <p:spPr>
          <a:xfrm>
            <a:off x="5004048" y="92076"/>
            <a:ext cx="4305652" cy="369332"/>
          </a:xfrm>
          <a:prstGeom prst="rect">
            <a:avLst/>
          </a:prstGeom>
          <a:noFill/>
        </p:spPr>
        <p:txBody>
          <a:bodyPr wrap="square" rtlCol="0">
            <a:spAutoFit/>
          </a:bodyPr>
          <a:lstStyle/>
          <a:p>
            <a:r>
              <a:rPr lang="de-DE" dirty="0"/>
              <a:t>k</a:t>
            </a:r>
            <a:r>
              <a:rPr lang="de-DE" dirty="0" smtClean="0"/>
              <a:t>os </a:t>
            </a:r>
            <a:r>
              <a:rPr lang="de-DE" dirty="0" err="1" smtClean="0"/>
              <a:t>kiddush</a:t>
            </a:r>
            <a:r>
              <a:rPr lang="de-DE" dirty="0" smtClean="0"/>
              <a:t> = Kelch der Weihe</a:t>
            </a:r>
            <a:endParaRPr lang="de-DE" dirty="0"/>
          </a:p>
        </p:txBody>
      </p:sp>
    </p:spTree>
    <p:extLst>
      <p:ext uri="{BB962C8B-B14F-4D97-AF65-F5344CB8AC3E}">
        <p14:creationId xmlns:p14="http://schemas.microsoft.com/office/powerpoint/2010/main" val="16275107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36096" y="1196752"/>
            <a:ext cx="3394720" cy="1143000"/>
          </a:xfrm>
        </p:spPr>
        <p:txBody>
          <a:bodyPr>
            <a:normAutofit fontScale="90000"/>
          </a:bodyPr>
          <a:lstStyle/>
          <a:p>
            <a:r>
              <a:rPr lang="de-DE" dirty="0" err="1" smtClean="0"/>
              <a:t>Mazzah-Tasch</a:t>
            </a:r>
            <a:r>
              <a:rPr lang="de-DE" dirty="0" smtClean="0"/>
              <a:t/>
            </a:r>
            <a:br>
              <a:rPr lang="de-DE" dirty="0" smtClean="0"/>
            </a:br>
            <a:r>
              <a:rPr lang="de-DE" dirty="0" smtClean="0"/>
              <a:t>und</a:t>
            </a:r>
            <a:br>
              <a:rPr lang="de-DE" dirty="0" smtClean="0"/>
            </a:br>
            <a:r>
              <a:rPr lang="de-DE" dirty="0" err="1" smtClean="0"/>
              <a:t>Afikoman</a:t>
            </a:r>
            <a:endParaRPr lang="de-DE" dirty="0"/>
          </a:p>
        </p:txBody>
      </p:sp>
      <p:pic>
        <p:nvPicPr>
          <p:cNvPr id="11266" name="Picture 2" descr="PikiWiki Israel 3135 Passover Seder Ta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1" y="0"/>
            <a:ext cx="514615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915816" y="6445180"/>
            <a:ext cx="2069797" cy="276999"/>
          </a:xfrm>
          <a:prstGeom prst="rect">
            <a:avLst/>
          </a:prstGeom>
          <a:noFill/>
        </p:spPr>
        <p:txBody>
          <a:bodyPr wrap="none" rtlCol="0">
            <a:spAutoFit/>
          </a:bodyPr>
          <a:lstStyle/>
          <a:p>
            <a:r>
              <a:rPr lang="de-DE" sz="1200" dirty="0" err="1" smtClean="0">
                <a:solidFill>
                  <a:schemeClr val="bg1"/>
                </a:solidFill>
              </a:rPr>
              <a:t>Dror</a:t>
            </a:r>
            <a:r>
              <a:rPr lang="de-DE" sz="1200" dirty="0" smtClean="0">
                <a:solidFill>
                  <a:schemeClr val="bg1"/>
                </a:solidFill>
              </a:rPr>
              <a:t> Avi CC-BY 2.5 </a:t>
            </a:r>
            <a:r>
              <a:rPr lang="de-DE" sz="1200" dirty="0" err="1" smtClean="0">
                <a:solidFill>
                  <a:schemeClr val="bg1"/>
                </a:solidFill>
              </a:rPr>
              <a:t>generic</a:t>
            </a:r>
            <a:endParaRPr lang="de-DE" sz="1200" dirty="0">
              <a:solidFill>
                <a:schemeClr val="bg1"/>
              </a:solidFill>
            </a:endParaRPr>
          </a:p>
        </p:txBody>
      </p:sp>
    </p:spTree>
    <p:extLst>
      <p:ext uri="{BB962C8B-B14F-4D97-AF65-F5344CB8AC3E}">
        <p14:creationId xmlns:p14="http://schemas.microsoft.com/office/powerpoint/2010/main" val="211321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5324" y="274638"/>
            <a:ext cx="4181475" cy="1143000"/>
          </a:xfrm>
        </p:spPr>
        <p:txBody>
          <a:bodyPr/>
          <a:lstStyle/>
          <a:p>
            <a:r>
              <a:rPr lang="de-DE" dirty="0" smtClean="0">
                <a:solidFill>
                  <a:srgbClr val="FFC000"/>
                </a:solidFill>
              </a:rPr>
              <a:t>Der 2. Kelch</a:t>
            </a:r>
            <a:endParaRPr lang="de-DE" dirty="0">
              <a:solidFill>
                <a:srgbClr val="FFC000"/>
              </a:solidFill>
            </a:endParaRPr>
          </a:p>
        </p:txBody>
      </p:sp>
      <p:pic>
        <p:nvPicPr>
          <p:cNvPr id="34818" name="Picture 2" descr="File:Kiddush cup jerusal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4050"/>
            <a:ext cx="4048125"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643506" y="6032361"/>
            <a:ext cx="1846980" cy="276999"/>
          </a:xfrm>
          <a:prstGeom prst="rect">
            <a:avLst/>
          </a:prstGeom>
          <a:noFill/>
        </p:spPr>
        <p:txBody>
          <a:bodyPr wrap="none" rtlCol="0">
            <a:spAutoFit/>
          </a:bodyPr>
          <a:lstStyle/>
          <a:p>
            <a:r>
              <a:rPr lang="de-DE" sz="1200" dirty="0" smtClean="0"/>
              <a:t>Dimitri GNU 1.2 </a:t>
            </a:r>
            <a:r>
              <a:rPr lang="de-DE" sz="1200" dirty="0" err="1" smtClean="0"/>
              <a:t>or</a:t>
            </a:r>
            <a:r>
              <a:rPr lang="de-DE" sz="1200" dirty="0" smtClean="0"/>
              <a:t> </a:t>
            </a:r>
            <a:r>
              <a:rPr lang="de-DE" sz="1200" dirty="0" err="1" smtClean="0"/>
              <a:t>later</a:t>
            </a:r>
            <a:endParaRPr lang="de-DE" sz="1200" dirty="0"/>
          </a:p>
        </p:txBody>
      </p:sp>
      <p:sp>
        <p:nvSpPr>
          <p:cNvPr id="5" name="Textfeld 4"/>
          <p:cNvSpPr txBox="1"/>
          <p:nvPr/>
        </p:nvSpPr>
        <p:spPr>
          <a:xfrm>
            <a:off x="5004048" y="92076"/>
            <a:ext cx="4305652" cy="369332"/>
          </a:xfrm>
          <a:prstGeom prst="rect">
            <a:avLst/>
          </a:prstGeom>
          <a:noFill/>
        </p:spPr>
        <p:txBody>
          <a:bodyPr wrap="square" rtlCol="0">
            <a:spAutoFit/>
          </a:bodyPr>
          <a:lstStyle/>
          <a:p>
            <a:r>
              <a:rPr lang="de-DE" dirty="0"/>
              <a:t>k</a:t>
            </a:r>
            <a:r>
              <a:rPr lang="de-DE" dirty="0" smtClean="0"/>
              <a:t>os </a:t>
            </a:r>
            <a:r>
              <a:rPr lang="de-DE" dirty="0" err="1" smtClean="0"/>
              <a:t>makkoth</a:t>
            </a:r>
            <a:r>
              <a:rPr lang="de-DE" dirty="0" smtClean="0"/>
              <a:t> = Kelch der Plagen</a:t>
            </a:r>
            <a:endParaRPr lang="de-DE" dirty="0"/>
          </a:p>
        </p:txBody>
      </p:sp>
    </p:spTree>
    <p:extLst>
      <p:ext uri="{BB962C8B-B14F-4D97-AF65-F5344CB8AC3E}">
        <p14:creationId xmlns:p14="http://schemas.microsoft.com/office/powerpoint/2010/main" val="38651706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Passah-Frage </a:t>
            </a:r>
            <a:r>
              <a:rPr lang="de-DE" dirty="0"/>
              <a:t>d</a:t>
            </a:r>
            <a:r>
              <a:rPr lang="de-DE" dirty="0" smtClean="0"/>
              <a:t>es jüngsten Kindes</a:t>
            </a:r>
            <a:endParaRPr lang="de-DE" dirty="0"/>
          </a:p>
        </p:txBody>
      </p:sp>
      <p:sp>
        <p:nvSpPr>
          <p:cNvPr id="3" name="Inhaltsplatzhalter 2"/>
          <p:cNvSpPr>
            <a:spLocks noGrp="1"/>
          </p:cNvSpPr>
          <p:nvPr>
            <p:ph idx="1"/>
          </p:nvPr>
        </p:nvSpPr>
        <p:spPr/>
        <p:txBody>
          <a:bodyPr>
            <a:normAutofit fontScale="92500" lnSpcReduction="20000"/>
          </a:bodyPr>
          <a:lstStyle/>
          <a:p>
            <a:r>
              <a:rPr lang="de-DE" dirty="0" smtClean="0">
                <a:solidFill>
                  <a:srgbClr val="FFC000"/>
                </a:solidFill>
                <a:effectLst>
                  <a:outerShdw blurRad="38100" dist="38100" dir="2700000" algn="tl">
                    <a:srgbClr val="000000">
                      <a:alpha val="43137"/>
                    </a:srgbClr>
                  </a:outerShdw>
                </a:effectLst>
              </a:rPr>
              <a:t>Was unterscheidet diese Nacht von allen anderen Nächten?</a:t>
            </a:r>
          </a:p>
          <a:p>
            <a:endParaRPr lang="de-DE" dirty="0" smtClean="0">
              <a:effectLst>
                <a:outerShdw blurRad="38100" dist="38100" dir="2700000" algn="tl">
                  <a:srgbClr val="000000">
                    <a:alpha val="43137"/>
                  </a:srgbClr>
                </a:outerShdw>
              </a:effectLst>
            </a:endParaRPr>
          </a:p>
          <a:p>
            <a:r>
              <a:rPr lang="de-DE" dirty="0" smtClean="0">
                <a:effectLst>
                  <a:outerShdw blurRad="38100" dist="38100" dir="2700000" algn="tl">
                    <a:srgbClr val="000000">
                      <a:alpha val="43137"/>
                    </a:srgbClr>
                  </a:outerShdw>
                </a:effectLst>
              </a:rPr>
              <a:t>In allen anderen Nächten essen wir Gesäuertes </a:t>
            </a:r>
            <a:r>
              <a:rPr lang="de-DE" dirty="0" smtClean="0">
                <a:solidFill>
                  <a:srgbClr val="66FF33"/>
                </a:solidFill>
                <a:effectLst>
                  <a:outerShdw blurRad="38100" dist="38100" dir="2700000" algn="tl">
                    <a:srgbClr val="000000">
                      <a:alpha val="43137"/>
                    </a:srgbClr>
                  </a:outerShdw>
                </a:effectLst>
              </a:rPr>
              <a:t>und Ungesäuertes</a:t>
            </a:r>
            <a:r>
              <a:rPr lang="de-DE" dirty="0" smtClean="0">
                <a:effectLst>
                  <a:outerShdw blurRad="38100" dist="38100" dir="2700000" algn="tl">
                    <a:srgbClr val="000000">
                      <a:alpha val="43137"/>
                    </a:srgbClr>
                  </a:outerShdw>
                </a:effectLst>
              </a:rPr>
              <a:t>, aber in dieser Nacht </a:t>
            </a:r>
            <a:r>
              <a:rPr lang="de-DE" dirty="0" smtClean="0">
                <a:solidFill>
                  <a:srgbClr val="66FF33"/>
                </a:solidFill>
                <a:effectLst>
                  <a:outerShdw blurRad="38100" dist="38100" dir="2700000" algn="tl">
                    <a:srgbClr val="000000">
                      <a:alpha val="43137"/>
                    </a:srgbClr>
                  </a:outerShdw>
                </a:effectLst>
              </a:rPr>
              <a:t>nur Ungesäuertes</a:t>
            </a:r>
            <a:r>
              <a:rPr lang="de-DE" dirty="0" smtClean="0">
                <a:effectLst>
                  <a:outerShdw blurRad="38100" dist="38100" dir="2700000" algn="tl">
                    <a:srgbClr val="000000">
                      <a:alpha val="43137"/>
                    </a:srgbClr>
                  </a:outerShdw>
                </a:effectLst>
              </a:rPr>
              <a:t>.</a:t>
            </a:r>
          </a:p>
          <a:p>
            <a:r>
              <a:rPr lang="de-DE" dirty="0" smtClean="0">
                <a:effectLst>
                  <a:outerShdw blurRad="38100" dist="38100" dir="2700000" algn="tl">
                    <a:srgbClr val="000000">
                      <a:alpha val="43137"/>
                    </a:srgbClr>
                  </a:outerShdw>
                </a:effectLst>
              </a:rPr>
              <a:t>In allen anderen Nächten essen wir verschiedene Kräuter, in dieser Nacht jedoch </a:t>
            </a:r>
            <a:r>
              <a:rPr lang="de-DE" dirty="0" smtClean="0">
                <a:solidFill>
                  <a:srgbClr val="66FF33"/>
                </a:solidFill>
                <a:effectLst>
                  <a:outerShdw blurRad="38100" dist="38100" dir="2700000" algn="tl">
                    <a:srgbClr val="000000">
                      <a:alpha val="43137"/>
                    </a:srgbClr>
                  </a:outerShdw>
                </a:effectLst>
              </a:rPr>
              <a:t>nur bittere Kräuter</a:t>
            </a:r>
            <a:r>
              <a:rPr lang="de-DE" dirty="0" smtClean="0">
                <a:effectLst>
                  <a:outerShdw blurRad="38100" dist="38100" dir="2700000" algn="tl">
                    <a:srgbClr val="000000">
                      <a:alpha val="43137"/>
                    </a:srgbClr>
                  </a:outerShdw>
                </a:effectLst>
              </a:rPr>
              <a:t>.</a:t>
            </a:r>
          </a:p>
          <a:p>
            <a:r>
              <a:rPr lang="de-DE" dirty="0" smtClean="0">
                <a:effectLst>
                  <a:outerShdw blurRad="38100" dist="38100" dir="2700000" algn="tl">
                    <a:srgbClr val="000000">
                      <a:alpha val="43137"/>
                    </a:srgbClr>
                  </a:outerShdw>
                </a:effectLst>
              </a:rPr>
              <a:t> In allen Nächten tauchen wir kein einziges Mal ein, aber in dieser Nacht </a:t>
            </a:r>
            <a:r>
              <a:rPr lang="de-DE" dirty="0" smtClean="0">
                <a:solidFill>
                  <a:srgbClr val="66FF33"/>
                </a:solidFill>
                <a:effectLst>
                  <a:outerShdw blurRad="38100" dist="38100" dir="2700000" algn="tl">
                    <a:srgbClr val="000000">
                      <a:alpha val="43137"/>
                    </a:srgbClr>
                  </a:outerShdw>
                </a:effectLst>
              </a:rPr>
              <a:t>tauchen wir zwei Mal ein</a:t>
            </a:r>
            <a:r>
              <a:rPr lang="de-DE" dirty="0" smtClean="0">
                <a:effectLst>
                  <a:outerShdw blurRad="38100" dist="38100" dir="2700000" algn="tl">
                    <a:srgbClr val="000000">
                      <a:alpha val="43137"/>
                    </a:srgbClr>
                  </a:outerShdw>
                </a:effectLst>
              </a:rPr>
              <a:t>.</a:t>
            </a:r>
          </a:p>
          <a:p>
            <a:r>
              <a:rPr lang="de-DE" dirty="0" smtClean="0">
                <a:effectLst>
                  <a:outerShdw blurRad="38100" dist="38100" dir="2700000" algn="tl">
                    <a:srgbClr val="000000">
                      <a:alpha val="43137"/>
                    </a:srgbClr>
                  </a:outerShdw>
                </a:effectLst>
              </a:rPr>
              <a:t>In allen Nächten essen wir </a:t>
            </a:r>
            <a:r>
              <a:rPr lang="de-DE" dirty="0" smtClean="0">
                <a:solidFill>
                  <a:srgbClr val="66FF33"/>
                </a:solidFill>
                <a:effectLst>
                  <a:outerShdw blurRad="38100" dist="38100" dir="2700000" algn="tl">
                    <a:srgbClr val="000000">
                      <a:alpha val="43137"/>
                    </a:srgbClr>
                  </a:outerShdw>
                </a:effectLst>
              </a:rPr>
              <a:t>aufrecht sitzend oder angelehnt</a:t>
            </a:r>
            <a:r>
              <a:rPr lang="de-DE" dirty="0" smtClean="0">
                <a:effectLst>
                  <a:outerShdw blurRad="38100" dist="38100" dir="2700000" algn="tl">
                    <a:srgbClr val="000000">
                      <a:alpha val="43137"/>
                    </a:srgbClr>
                  </a:outerShdw>
                </a:effectLst>
              </a:rPr>
              <a:t>, aber in dieser Nacht essen wir alle </a:t>
            </a:r>
            <a:r>
              <a:rPr lang="de-DE" dirty="0" smtClean="0">
                <a:solidFill>
                  <a:srgbClr val="66FF33"/>
                </a:solidFill>
                <a:effectLst>
                  <a:outerShdw blurRad="38100" dist="38100" dir="2700000" algn="tl">
                    <a:srgbClr val="000000">
                      <a:alpha val="43137"/>
                    </a:srgbClr>
                  </a:outerShdw>
                </a:effectLst>
              </a:rPr>
              <a:t>nur angelehnt</a:t>
            </a:r>
            <a:r>
              <a:rPr lang="de-DE" dirty="0" smtClean="0">
                <a:effectLst>
                  <a:outerShdw blurRad="38100" dist="38100" dir="2700000" algn="tl">
                    <a:srgbClr val="000000">
                      <a:alpha val="43137"/>
                    </a:srgbClr>
                  </a:outerShdw>
                </a:effectLst>
              </a:rPr>
              <a:t>.</a:t>
            </a:r>
            <a:endParaRPr lang="de-D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9514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assover Seder Dinner at the White House 2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2" y="-36438"/>
            <a:ext cx="9151962" cy="6098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8244408" y="3861048"/>
            <a:ext cx="364202" cy="276999"/>
          </a:xfrm>
          <a:prstGeom prst="rect">
            <a:avLst/>
          </a:prstGeom>
          <a:noFill/>
        </p:spPr>
        <p:txBody>
          <a:bodyPr wrap="none" rtlCol="0">
            <a:spAutoFit/>
          </a:bodyPr>
          <a:lstStyle/>
          <a:p>
            <a:r>
              <a:rPr lang="de-DE" sz="1200" dirty="0" smtClean="0"/>
              <a:t>FB</a:t>
            </a:r>
            <a:endParaRPr lang="de-DE" sz="1200" dirty="0"/>
          </a:p>
        </p:txBody>
      </p:sp>
      <p:sp>
        <p:nvSpPr>
          <p:cNvPr id="6" name="Inhaltsplatzhalter 2"/>
          <p:cNvSpPr>
            <a:spLocks noGrp="1"/>
          </p:cNvSpPr>
          <p:nvPr>
            <p:ph idx="1"/>
          </p:nvPr>
        </p:nvSpPr>
        <p:spPr>
          <a:xfrm>
            <a:off x="0" y="6133352"/>
            <a:ext cx="8892480" cy="724648"/>
          </a:xfrm>
        </p:spPr>
        <p:txBody>
          <a:bodyPr>
            <a:normAutofit fontScale="77500" lnSpcReduction="20000"/>
          </a:bodyPr>
          <a:lstStyle/>
          <a:p>
            <a:r>
              <a:rPr lang="de-DE" dirty="0">
                <a:solidFill>
                  <a:srgbClr val="66FF33"/>
                </a:solidFill>
                <a:effectLst>
                  <a:outerShdw blurRad="38100" dist="38100" dir="2700000" algn="tl">
                    <a:srgbClr val="000000">
                      <a:alpha val="43137"/>
                    </a:srgbClr>
                  </a:outerShdw>
                </a:effectLst>
              </a:rPr>
              <a:t> </a:t>
            </a:r>
            <a:r>
              <a:rPr lang="de-DE" dirty="0" smtClean="0">
                <a:solidFill>
                  <a:srgbClr val="66FF33"/>
                </a:solidFill>
                <a:effectLst>
                  <a:outerShdw blurRad="38100" dist="38100" dir="2700000" algn="tl">
                    <a:srgbClr val="000000">
                      <a:alpha val="43137"/>
                    </a:srgbClr>
                  </a:outerShdw>
                </a:effectLst>
              </a:rPr>
              <a:t>1. Blut; 2. Frösche; 3. Läuse; 4. Hundsfliegen; 5. Pest;                       6. Geschwüre; 7. Hagel; 8. Heuschrecken; 9. Finsternis; 10. Tod</a:t>
            </a:r>
            <a:endParaRPr lang="de-DE" dirty="0">
              <a:solidFill>
                <a:srgbClr val="66FF3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4013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68144" y="0"/>
            <a:ext cx="3168352" cy="5301208"/>
          </a:xfrm>
        </p:spPr>
        <p:txBody>
          <a:bodyPr/>
          <a:lstStyle/>
          <a:p>
            <a:r>
              <a:rPr lang="de-DE" dirty="0" smtClean="0"/>
              <a:t>Hauptmahl-zeit</a:t>
            </a:r>
            <a:endParaRPr lang="de-DE" dirty="0"/>
          </a:p>
        </p:txBody>
      </p:sp>
      <p:pic>
        <p:nvPicPr>
          <p:cNvPr id="12290" name="Picture 2" descr="https://upload.wikimedia.org/wikipedia/commons/5/50/Pessach_Pesach_Pascha_Judentum_Ungesaeuert_Seder_datafo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956"/>
            <a:ext cx="5724129" cy="6868956"/>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654743" y="6512480"/>
            <a:ext cx="1726755" cy="276999"/>
          </a:xfrm>
          <a:prstGeom prst="rect">
            <a:avLst/>
          </a:prstGeom>
          <a:noFill/>
        </p:spPr>
        <p:txBody>
          <a:bodyPr wrap="none" rtlCol="0">
            <a:spAutoFit/>
          </a:bodyPr>
          <a:lstStyle/>
          <a:p>
            <a:r>
              <a:rPr lang="de-DE" sz="1200" dirty="0" err="1" smtClean="0"/>
              <a:t>Datafox</a:t>
            </a:r>
            <a:r>
              <a:rPr lang="de-DE" sz="1200" dirty="0" smtClean="0"/>
              <a:t> CC-BA-SA 3.0</a:t>
            </a:r>
            <a:endParaRPr lang="de-DE" sz="1200" dirty="0"/>
          </a:p>
        </p:txBody>
      </p:sp>
    </p:spTree>
    <p:extLst>
      <p:ext uri="{BB962C8B-B14F-4D97-AF65-F5344CB8AC3E}">
        <p14:creationId xmlns:p14="http://schemas.microsoft.com/office/powerpoint/2010/main" val="3066361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68144" y="0"/>
            <a:ext cx="3168352" cy="5301208"/>
          </a:xfrm>
        </p:spPr>
        <p:txBody>
          <a:bodyPr/>
          <a:lstStyle/>
          <a:p>
            <a:r>
              <a:rPr lang="de-DE" dirty="0" smtClean="0"/>
              <a:t>Seit 70 n. Chr. bis heute:</a:t>
            </a:r>
            <a:br>
              <a:rPr lang="de-DE" dirty="0" smtClean="0"/>
            </a:br>
            <a:r>
              <a:rPr lang="de-DE" dirty="0" smtClean="0"/>
              <a:t>ohne Lamm</a:t>
            </a:r>
            <a:endParaRPr lang="de-DE" dirty="0"/>
          </a:p>
        </p:txBody>
      </p:sp>
      <p:pic>
        <p:nvPicPr>
          <p:cNvPr id="12290" name="Picture 2" descr="https://upload.wikimedia.org/wikipedia/commons/5/50/Pessach_Pesach_Pascha_Judentum_Ungesaeuert_Seder_datafo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956"/>
            <a:ext cx="5724129" cy="6868956"/>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654743" y="6512480"/>
            <a:ext cx="1726755" cy="276999"/>
          </a:xfrm>
          <a:prstGeom prst="rect">
            <a:avLst/>
          </a:prstGeom>
          <a:noFill/>
        </p:spPr>
        <p:txBody>
          <a:bodyPr wrap="none" rtlCol="0">
            <a:spAutoFit/>
          </a:bodyPr>
          <a:lstStyle/>
          <a:p>
            <a:r>
              <a:rPr lang="de-DE" sz="1200" dirty="0" err="1" smtClean="0"/>
              <a:t>Datafox</a:t>
            </a:r>
            <a:r>
              <a:rPr lang="de-DE" sz="1200" dirty="0" smtClean="0"/>
              <a:t> CC-BA-SA 3.0</a:t>
            </a:r>
            <a:endParaRPr lang="de-DE" sz="1200" dirty="0"/>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463" y="4365104"/>
            <a:ext cx="20177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2"/>
          <p:cNvSpPr>
            <a:spLocks noChangeShapeType="1"/>
          </p:cNvSpPr>
          <p:nvPr/>
        </p:nvSpPr>
        <p:spPr bwMode="auto">
          <a:xfrm>
            <a:off x="6044118" y="4761968"/>
            <a:ext cx="2520280" cy="936104"/>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7" name="Line 12"/>
          <p:cNvSpPr>
            <a:spLocks noChangeShapeType="1"/>
          </p:cNvSpPr>
          <p:nvPr/>
        </p:nvSpPr>
        <p:spPr bwMode="auto">
          <a:xfrm flipV="1">
            <a:off x="6012160" y="4365104"/>
            <a:ext cx="2880320" cy="1368424"/>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Tree>
    <p:extLst>
      <p:ext uri="{BB962C8B-B14F-4D97-AF65-F5344CB8AC3E}">
        <p14:creationId xmlns:p14="http://schemas.microsoft.com/office/powerpoint/2010/main" val="36003076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4" descr="1a"/>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4980001" y="3284984"/>
            <a:ext cx="4105533"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3058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64648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04664"/>
            <a:ext cx="4584466"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12"/>
          <p:cNvSpPr>
            <a:spLocks noChangeShapeType="1"/>
          </p:cNvSpPr>
          <p:nvPr/>
        </p:nvSpPr>
        <p:spPr bwMode="auto">
          <a:xfrm>
            <a:off x="4638147" y="3343300"/>
            <a:ext cx="4283968" cy="3168352"/>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2" name="Line 12"/>
          <p:cNvSpPr>
            <a:spLocks noChangeShapeType="1"/>
          </p:cNvSpPr>
          <p:nvPr/>
        </p:nvSpPr>
        <p:spPr bwMode="auto">
          <a:xfrm flipV="1">
            <a:off x="4033533" y="2096852"/>
            <a:ext cx="4896544" cy="5112568"/>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8" name="Titel 1"/>
          <p:cNvSpPr>
            <a:spLocks noGrp="1"/>
          </p:cNvSpPr>
          <p:nvPr>
            <p:ph type="title"/>
          </p:nvPr>
        </p:nvSpPr>
        <p:spPr>
          <a:xfrm>
            <a:off x="211400" y="2276872"/>
            <a:ext cx="4648632" cy="5301208"/>
          </a:xfrm>
        </p:spPr>
        <p:txBody>
          <a:bodyPr/>
          <a:lstStyle/>
          <a:p>
            <a:r>
              <a:rPr lang="de-DE" dirty="0" smtClean="0"/>
              <a:t>70 n. Chr.</a:t>
            </a:r>
            <a:br>
              <a:rPr lang="de-DE" dirty="0" smtClean="0"/>
            </a:br>
            <a:r>
              <a:rPr lang="de-DE" dirty="0" smtClean="0"/>
              <a:t>Untergang des</a:t>
            </a:r>
            <a:br>
              <a:rPr lang="de-DE" dirty="0" smtClean="0"/>
            </a:br>
            <a:r>
              <a:rPr lang="de-DE" dirty="0" smtClean="0"/>
              <a:t>Tempels</a:t>
            </a:r>
            <a:endParaRPr lang="de-DE" dirty="0"/>
          </a:p>
        </p:txBody>
      </p:sp>
      <p:sp>
        <p:nvSpPr>
          <p:cNvPr id="2" name="Textfeld 1"/>
          <p:cNvSpPr txBox="1"/>
          <p:nvPr/>
        </p:nvSpPr>
        <p:spPr>
          <a:xfrm>
            <a:off x="4980002" y="404664"/>
            <a:ext cx="381836" cy="276999"/>
          </a:xfrm>
          <a:prstGeom prst="rect">
            <a:avLst/>
          </a:prstGeom>
          <a:noFill/>
        </p:spPr>
        <p:txBody>
          <a:bodyPr wrap="none" rtlCol="0">
            <a:spAutoFit/>
          </a:bodyPr>
          <a:lstStyle/>
          <a:p>
            <a:r>
              <a:rPr lang="de-DE" sz="1200" dirty="0" smtClean="0"/>
              <a:t>RL</a:t>
            </a:r>
            <a:endParaRPr lang="de-DE" sz="1200" dirty="0"/>
          </a:p>
        </p:txBody>
      </p:sp>
      <p:sp>
        <p:nvSpPr>
          <p:cNvPr id="3" name="Textfeld 2"/>
          <p:cNvSpPr txBox="1"/>
          <p:nvPr/>
        </p:nvSpPr>
        <p:spPr>
          <a:xfrm>
            <a:off x="6949068" y="6058010"/>
            <a:ext cx="1375698" cy="276999"/>
          </a:xfrm>
          <a:prstGeom prst="rect">
            <a:avLst/>
          </a:prstGeom>
          <a:noFill/>
        </p:spPr>
        <p:txBody>
          <a:bodyPr wrap="none" rtlCol="0">
            <a:spAutoFit/>
          </a:bodyPr>
          <a:lstStyle/>
          <a:p>
            <a:r>
              <a:rPr lang="de-DE" sz="1200" dirty="0" smtClean="0"/>
              <a:t>Matthias Hampel</a:t>
            </a:r>
            <a:endParaRPr lang="de-DE" sz="1200" dirty="0"/>
          </a:p>
        </p:txBody>
      </p:sp>
    </p:spTree>
    <p:extLst>
      <p:ext uri="{BB962C8B-B14F-4D97-AF65-F5344CB8AC3E}">
        <p14:creationId xmlns:p14="http://schemas.microsoft.com/office/powerpoint/2010/main" val="292119576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type="body" sz="half" idx="1"/>
          </p:nvPr>
        </p:nvSpPr>
        <p:spPr>
          <a:xfrm>
            <a:off x="863600" y="1028304"/>
            <a:ext cx="8424862" cy="5861050"/>
          </a:xfrm>
        </p:spPr>
        <p:txBody>
          <a:bodyPr/>
          <a:lstStyle/>
          <a:p>
            <a:pPr eaLnBrk="1" hangingPunct="1">
              <a:defRPr/>
            </a:pPr>
            <a:r>
              <a:rPr lang="de-DE" dirty="0" smtClean="0">
                <a:effectLst>
                  <a:outerShdw blurRad="38100" dist="38100" dir="2700000" algn="tl">
                    <a:srgbClr val="000000">
                      <a:alpha val="43137"/>
                    </a:srgbClr>
                  </a:outerShdw>
                </a:effectLst>
              </a:rPr>
              <a:t>Dan 9,26a:</a:t>
            </a:r>
            <a:r>
              <a:rPr lang="de-DE" dirty="0" smtClean="0">
                <a:solidFill>
                  <a:srgbClr val="FFCC00"/>
                </a:solidFill>
                <a:effectLst>
                  <a:outerShdw blurRad="38100" dist="38100" dir="2700000" algn="tl">
                    <a:srgbClr val="000000">
                      <a:alpha val="43137"/>
                    </a:srgbClr>
                  </a:outerShdw>
                </a:effectLst>
              </a:rPr>
              <a:t> </a:t>
            </a:r>
          </a:p>
          <a:p>
            <a:pPr eaLnBrk="1" hangingPunct="1">
              <a:buFont typeface="Wingdings" pitchFamily="2" charset="2"/>
              <a:buNone/>
              <a:defRPr/>
            </a:pPr>
            <a:r>
              <a:rPr lang="de-DE" dirty="0" smtClean="0">
                <a:solidFill>
                  <a:srgbClr val="FFCC00"/>
                </a:solidFill>
                <a:effectLst>
                  <a:outerShdw blurRad="38100" dist="38100" dir="2700000" algn="tl">
                    <a:srgbClr val="000000">
                      <a:alpha val="43137"/>
                    </a:srgbClr>
                  </a:outerShdw>
                </a:effectLst>
              </a:rPr>
              <a:t>    </a:t>
            </a:r>
            <a:r>
              <a:rPr lang="de-DE" dirty="0" smtClean="0">
                <a:solidFill>
                  <a:srgbClr val="FFFF00"/>
                </a:solidFill>
                <a:effectLst>
                  <a:outerShdw blurRad="38100" dist="38100" dir="2700000" algn="tl">
                    <a:srgbClr val="000000">
                      <a:alpha val="43137"/>
                    </a:srgbClr>
                  </a:outerShdw>
                </a:effectLst>
              </a:rPr>
              <a:t>… der Messias wird </a:t>
            </a:r>
            <a:r>
              <a:rPr lang="de-DE" dirty="0" smtClean="0">
                <a:solidFill>
                  <a:srgbClr val="90FC24"/>
                </a:solidFill>
                <a:effectLst>
                  <a:outerShdw blurRad="38100" dist="38100" dir="2700000" algn="tl">
                    <a:srgbClr val="000000">
                      <a:alpha val="43137"/>
                    </a:srgbClr>
                  </a:outerShdw>
                </a:effectLst>
              </a:rPr>
              <a:t>ausgerottet werden</a:t>
            </a:r>
            <a:r>
              <a:rPr lang="de-DE" dirty="0" smtClean="0">
                <a:solidFill>
                  <a:srgbClr val="FFFF00"/>
                </a:solidFill>
                <a:effectLst>
                  <a:outerShdw blurRad="38100" dist="38100" dir="2700000" algn="tl">
                    <a:srgbClr val="000000">
                      <a:alpha val="43137"/>
                    </a:srgbClr>
                  </a:outerShdw>
                </a:effectLst>
              </a:rPr>
              <a:t> </a:t>
            </a:r>
          </a:p>
          <a:p>
            <a:pPr eaLnBrk="1" hangingPunct="1">
              <a:buFont typeface="Wingdings" pitchFamily="2" charset="2"/>
              <a:buNone/>
              <a:defRPr/>
            </a:pPr>
            <a:r>
              <a:rPr lang="de-DE" dirty="0" smtClean="0">
                <a:solidFill>
                  <a:srgbClr val="FFFF00"/>
                </a:solidFill>
                <a:effectLst>
                  <a:outerShdw blurRad="38100" dist="38100" dir="2700000" algn="tl">
                    <a:srgbClr val="000000">
                      <a:alpha val="43137"/>
                    </a:srgbClr>
                  </a:outerShdw>
                </a:effectLst>
              </a:rPr>
              <a:t>	und nichts haben.</a:t>
            </a:r>
          </a:p>
        </p:txBody>
      </p:sp>
      <p:sp>
        <p:nvSpPr>
          <p:cNvPr id="32772" name="Text Box 5"/>
          <p:cNvSpPr txBox="1">
            <a:spLocks noChangeArrowheads="1"/>
          </p:cNvSpPr>
          <p:nvPr/>
        </p:nvSpPr>
        <p:spPr bwMode="auto">
          <a:xfrm>
            <a:off x="6156325" y="3213100"/>
            <a:ext cx="2736850" cy="915988"/>
          </a:xfrm>
          <a:prstGeom prst="rect">
            <a:avLst/>
          </a:prstGeom>
          <a:noFill/>
          <a:ln w="9525">
            <a:noFill/>
            <a:miter lim="800000"/>
            <a:headEnd/>
            <a:tailEnd/>
          </a:ln>
        </p:spPr>
        <p:txBody>
          <a:bodyPr>
            <a:spAutoFit/>
          </a:bodyPr>
          <a:lstStyle/>
          <a:p>
            <a:pPr eaLnBrk="1" hangingPunct="1">
              <a:defRPr/>
            </a:pPr>
            <a:r>
              <a:rPr lang="de-DE" dirty="0">
                <a:effectLst>
                  <a:outerShdw blurRad="38100" dist="38100" dir="2700000" algn="tl">
                    <a:srgbClr val="000000">
                      <a:alpha val="43137"/>
                    </a:srgbClr>
                  </a:outerShdw>
                </a:effectLst>
              </a:rPr>
              <a:t>Der Golgatha-Felsen </a:t>
            </a:r>
          </a:p>
          <a:p>
            <a:pPr eaLnBrk="1" hangingPunct="1">
              <a:defRPr/>
            </a:pPr>
            <a:r>
              <a:rPr lang="de-DE" dirty="0">
                <a:effectLst>
                  <a:outerShdw blurRad="38100" dist="38100" dir="2700000" algn="tl">
                    <a:srgbClr val="000000">
                      <a:alpha val="43137"/>
                    </a:srgbClr>
                  </a:outerShdw>
                </a:effectLst>
              </a:rPr>
              <a:t>vor den Stadtmauern </a:t>
            </a:r>
          </a:p>
          <a:p>
            <a:pPr eaLnBrk="1" hangingPunct="1">
              <a:defRPr/>
            </a:pPr>
            <a:r>
              <a:rPr lang="de-DE" dirty="0">
                <a:effectLst>
                  <a:outerShdw blurRad="38100" dist="38100" dir="2700000" algn="tl">
                    <a:srgbClr val="000000">
                      <a:alpha val="43137"/>
                    </a:srgbClr>
                  </a:outerShdw>
                </a:effectLst>
              </a:rPr>
              <a:t>Jerusalems</a:t>
            </a:r>
          </a:p>
        </p:txBody>
      </p:sp>
      <p:pic>
        <p:nvPicPr>
          <p:cNvPr id="6144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213100"/>
            <a:ext cx="5616575" cy="30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 Box 8"/>
          <p:cNvSpPr txBox="1">
            <a:spLocks noChangeArrowheads="1"/>
          </p:cNvSpPr>
          <p:nvPr/>
        </p:nvSpPr>
        <p:spPr bwMode="auto">
          <a:xfrm>
            <a:off x="468313" y="6380163"/>
            <a:ext cx="2530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de-CH" altLang="de-DE" sz="1200">
                <a:latin typeface="Garamond" panose="02020404030301010803" pitchFamily="18" charset="0"/>
              </a:rPr>
              <a:t>Roger Liebi / Hotel Holyland Corp.</a:t>
            </a:r>
            <a:endParaRPr lang="de-DE" altLang="de-DE" sz="1200">
              <a:latin typeface="Garamond" panose="02020404030301010803" pitchFamily="18" charset="0"/>
            </a:endParaRPr>
          </a:p>
        </p:txBody>
      </p:sp>
      <p:sp>
        <p:nvSpPr>
          <p:cNvPr id="61446" name="Line 9"/>
          <p:cNvSpPr>
            <a:spLocks noChangeShapeType="1"/>
          </p:cNvSpPr>
          <p:nvPr/>
        </p:nvSpPr>
        <p:spPr bwMode="auto">
          <a:xfrm flipH="1">
            <a:off x="3203575" y="4221163"/>
            <a:ext cx="3744913" cy="1008062"/>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Tree>
    <p:extLst>
      <p:ext uri="{BB962C8B-B14F-4D97-AF65-F5344CB8AC3E}">
        <p14:creationId xmlns:p14="http://schemas.microsoft.com/office/powerpoint/2010/main" val="407284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body" sz="half" idx="1"/>
          </p:nvPr>
        </p:nvSpPr>
        <p:spPr>
          <a:xfrm>
            <a:off x="0" y="2420888"/>
            <a:ext cx="4176712" cy="4065588"/>
          </a:xfrm>
        </p:spPr>
        <p:txBody>
          <a:bodyPr/>
          <a:lstStyle/>
          <a:p>
            <a:pPr eaLnBrk="1" hangingPunct="1">
              <a:lnSpc>
                <a:spcPct val="90000"/>
              </a:lnSpc>
              <a:buFontTx/>
              <a:buNone/>
              <a:defRPr/>
            </a:pPr>
            <a:r>
              <a:rPr lang="de-DE" sz="2400" dirty="0" smtClean="0">
                <a:solidFill>
                  <a:srgbClr val="FFCC00"/>
                </a:solidFill>
              </a:rPr>
              <a:t>   	</a:t>
            </a:r>
            <a:r>
              <a:rPr lang="de-DE" sz="2400" dirty="0" smtClean="0">
                <a:effectLst>
                  <a:outerShdw blurRad="38100" dist="38100" dir="2700000" algn="tl">
                    <a:srgbClr val="000000">
                      <a:alpha val="43137"/>
                    </a:srgbClr>
                  </a:outerShdw>
                </a:effectLst>
              </a:rPr>
              <a:t>Dan 9:</a:t>
            </a:r>
            <a:r>
              <a:rPr lang="de-DE" sz="2400" dirty="0" smtClean="0">
                <a:solidFill>
                  <a:schemeClr val="bg1"/>
                </a:solidFill>
                <a:effectLst>
                  <a:outerShdw blurRad="38100" dist="38100" dir="2700000" algn="tl">
                    <a:srgbClr val="000000">
                      <a:alpha val="43137"/>
                    </a:srgbClr>
                  </a:outerShdw>
                </a:effectLst>
              </a:rPr>
              <a:t> </a:t>
            </a:r>
            <a:r>
              <a:rPr lang="de-DE" sz="2400" dirty="0" smtClean="0">
                <a:solidFill>
                  <a:srgbClr val="FFFF00"/>
                </a:solidFill>
                <a:effectLst>
                  <a:outerShdw blurRad="38100" dist="38100" dir="2700000" algn="tl">
                    <a:srgbClr val="000000">
                      <a:alpha val="43137"/>
                    </a:srgbClr>
                  </a:outerShdw>
                </a:effectLst>
              </a:rPr>
              <a:t>26 … Und das Volk des kommenden Fürsten wird die Stadt und das Heiligtum zerstören, …</a:t>
            </a:r>
            <a:endParaRPr lang="de-DE" sz="2400" dirty="0" smtClean="0">
              <a:solidFill>
                <a:srgbClr val="FFFF00"/>
              </a:solidFill>
            </a:endParaRPr>
          </a:p>
        </p:txBody>
      </p:sp>
      <p:sp>
        <p:nvSpPr>
          <p:cNvPr id="69635" name="Text Box 5"/>
          <p:cNvSpPr txBox="1">
            <a:spLocks noChangeArrowheads="1"/>
          </p:cNvSpPr>
          <p:nvPr/>
        </p:nvSpPr>
        <p:spPr bwMode="auto">
          <a:xfrm>
            <a:off x="8316913" y="1916113"/>
            <a:ext cx="3159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de-DE" altLang="de-DE" sz="800">
                <a:solidFill>
                  <a:schemeClr val="bg1"/>
                </a:solidFill>
                <a:latin typeface="Arial" panose="020B0604020202020204" pitchFamily="34" charset="0"/>
              </a:rPr>
              <a:t>RL</a:t>
            </a:r>
          </a:p>
        </p:txBody>
      </p:sp>
      <p:pic>
        <p:nvPicPr>
          <p:cNvPr id="6963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133600"/>
            <a:ext cx="4176712"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8794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upload.wikimedia.org/wikipedia/commons/6/69/Book_of_Exodus_Chapter_12-4_%28Bible_Illustrations_by_Sweet_Media%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 y="404664"/>
            <a:ext cx="7791450" cy="5810251"/>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2286000" y="6398162"/>
            <a:ext cx="3945311" cy="276999"/>
          </a:xfrm>
          <a:prstGeom prst="rect">
            <a:avLst/>
          </a:prstGeom>
          <a:noFill/>
        </p:spPr>
        <p:txBody>
          <a:bodyPr wrap="none" rtlCol="0">
            <a:spAutoFit/>
          </a:bodyPr>
          <a:lstStyle/>
          <a:p>
            <a:r>
              <a:rPr lang="en-US" sz="1200" dirty="0">
                <a:effectLst>
                  <a:outerShdw blurRad="38100" dist="38100" dir="2700000" algn="tl">
                    <a:srgbClr val="000000">
                      <a:alpha val="43137"/>
                    </a:srgbClr>
                  </a:outerShdw>
                </a:effectLst>
              </a:rPr>
              <a:t>Distant Shores Media/Sweet Publishing</a:t>
            </a:r>
            <a:r>
              <a:rPr lang="en-US" sz="1200" dirty="0" smtClean="0">
                <a:effectLst>
                  <a:outerShdw blurRad="38100" dist="38100" dir="2700000" algn="tl">
                    <a:srgbClr val="000000">
                      <a:alpha val="43137"/>
                    </a:srgbClr>
                  </a:outerShdw>
                </a:effectLst>
              </a:rPr>
              <a:t>. CC-BY-SA 3.0</a:t>
            </a:r>
            <a:endParaRPr lang="de-DE" sz="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17687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File:Matza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7" y="476672"/>
            <a:ext cx="6448425" cy="5705476"/>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3458089" y="6381328"/>
            <a:ext cx="2199641" cy="276999"/>
          </a:xfrm>
          <a:prstGeom prst="rect">
            <a:avLst/>
          </a:prstGeom>
          <a:noFill/>
        </p:spPr>
        <p:txBody>
          <a:bodyPr wrap="none" rtlCol="0">
            <a:spAutoFit/>
          </a:bodyPr>
          <a:lstStyle/>
          <a:p>
            <a:r>
              <a:rPr lang="de-DE" sz="1200" dirty="0" err="1" smtClean="0"/>
              <a:t>Jonathunder</a:t>
            </a:r>
            <a:r>
              <a:rPr lang="de-DE" sz="1200" dirty="0" smtClean="0"/>
              <a:t> GNU 1.2 </a:t>
            </a:r>
            <a:r>
              <a:rPr lang="de-DE" sz="1200" dirty="0" err="1" smtClean="0"/>
              <a:t>or</a:t>
            </a:r>
            <a:r>
              <a:rPr lang="de-DE" sz="1200" dirty="0" smtClean="0"/>
              <a:t> </a:t>
            </a:r>
            <a:r>
              <a:rPr lang="de-DE" sz="1200" dirty="0" err="1" smtClean="0"/>
              <a:t>later</a:t>
            </a:r>
            <a:endParaRPr lang="de-DE" sz="1200" dirty="0"/>
          </a:p>
        </p:txBody>
      </p:sp>
    </p:spTree>
    <p:extLst>
      <p:ext uri="{BB962C8B-B14F-4D97-AF65-F5344CB8AC3E}">
        <p14:creationId xmlns:p14="http://schemas.microsoft.com/office/powerpoint/2010/main" val="13609268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6016" y="274638"/>
            <a:ext cx="3970783" cy="1143000"/>
          </a:xfrm>
        </p:spPr>
        <p:txBody>
          <a:bodyPr>
            <a:normAutofit fontScale="90000"/>
          </a:bodyPr>
          <a:lstStyle/>
          <a:p>
            <a:r>
              <a:rPr lang="de-DE" dirty="0" smtClean="0">
                <a:solidFill>
                  <a:srgbClr val="FFC000"/>
                </a:solidFill>
              </a:rPr>
              <a:t>Der </a:t>
            </a:r>
            <a:r>
              <a:rPr lang="de-DE" dirty="0" err="1" smtClean="0">
                <a:solidFill>
                  <a:srgbClr val="FFC000"/>
                </a:solidFill>
              </a:rPr>
              <a:t>Aphikoman</a:t>
            </a:r>
            <a:endParaRPr lang="de-DE" dirty="0">
              <a:solidFill>
                <a:srgbClr val="FFC000"/>
              </a:solidFill>
            </a:endParaRPr>
          </a:p>
        </p:txBody>
      </p:sp>
      <p:sp>
        <p:nvSpPr>
          <p:cNvPr id="3" name="Inhaltsplatzhalter 2"/>
          <p:cNvSpPr>
            <a:spLocks noGrp="1"/>
          </p:cNvSpPr>
          <p:nvPr>
            <p:ph idx="1"/>
          </p:nvPr>
        </p:nvSpPr>
        <p:spPr>
          <a:xfrm>
            <a:off x="4644008" y="1600200"/>
            <a:ext cx="4320480" cy="4925144"/>
          </a:xfrm>
        </p:spPr>
        <p:txBody>
          <a:bodyPr>
            <a:normAutofit fontScale="92500" lnSpcReduction="20000"/>
          </a:bodyPr>
          <a:lstStyle/>
          <a:p>
            <a:pPr marL="137160" indent="0">
              <a:buNone/>
            </a:pPr>
            <a:r>
              <a:rPr lang="en-US" dirty="0" err="1" smtClean="0">
                <a:effectLst>
                  <a:outerShdw blurRad="38100" dist="38100" dir="2700000" algn="tl">
                    <a:srgbClr val="000000">
                      <a:alpha val="43137"/>
                    </a:srgbClr>
                  </a:outerShdw>
                </a:effectLst>
              </a:rPr>
              <a:t>Matthäus</a:t>
            </a:r>
            <a:r>
              <a:rPr lang="en-US" dirty="0" smtClean="0">
                <a:effectLst>
                  <a:outerShdw blurRad="38100" dist="38100" dir="2700000" algn="tl">
                    <a:srgbClr val="000000">
                      <a:alpha val="43137"/>
                    </a:srgbClr>
                  </a:outerShdw>
                </a:effectLst>
              </a:rPr>
              <a:t> 26: </a:t>
            </a:r>
            <a:r>
              <a:rPr lang="de-DE" baseline="30000" dirty="0">
                <a:solidFill>
                  <a:srgbClr val="FFFF00"/>
                </a:solidFill>
                <a:effectLst>
                  <a:outerShdw blurRad="38100" dist="38100" dir="2700000" algn="tl">
                    <a:srgbClr val="000000">
                      <a:alpha val="43137"/>
                    </a:srgbClr>
                  </a:outerShdw>
                </a:effectLst>
              </a:rPr>
              <a:t>26</a:t>
            </a:r>
            <a:r>
              <a:rPr lang="de-DE" dirty="0">
                <a:solidFill>
                  <a:srgbClr val="FFFF00"/>
                </a:solidFill>
                <a:effectLst>
                  <a:outerShdw blurRad="38100" dist="38100" dir="2700000" algn="tl">
                    <a:srgbClr val="000000">
                      <a:alpha val="43137"/>
                    </a:srgbClr>
                  </a:outerShdw>
                </a:effectLst>
              </a:rPr>
              <a:t> Während sie aber aßen, nahm Jesus </a:t>
            </a:r>
            <a:r>
              <a:rPr lang="de-DE" dirty="0">
                <a:solidFill>
                  <a:srgbClr val="66FF33"/>
                </a:solidFill>
                <a:effectLst>
                  <a:outerShdw blurRad="38100" dist="38100" dir="2700000" algn="tl">
                    <a:srgbClr val="000000">
                      <a:alpha val="43137"/>
                    </a:srgbClr>
                  </a:outerShdw>
                </a:effectLst>
              </a:rPr>
              <a:t>Brot</a:t>
            </a:r>
            <a:r>
              <a:rPr lang="de-DE" dirty="0">
                <a:solidFill>
                  <a:srgbClr val="FFFF00"/>
                </a:solidFill>
                <a:effectLst>
                  <a:outerShdw blurRad="38100" dist="38100" dir="2700000" algn="tl">
                    <a:srgbClr val="000000">
                      <a:alpha val="43137"/>
                    </a:srgbClr>
                  </a:outerShdw>
                </a:effectLst>
              </a:rPr>
              <a:t>, </a:t>
            </a:r>
            <a:r>
              <a:rPr lang="de-DE" dirty="0">
                <a:solidFill>
                  <a:srgbClr val="66FF33"/>
                </a:solidFill>
                <a:effectLst>
                  <a:outerShdw blurRad="38100" dist="38100" dir="2700000" algn="tl">
                    <a:srgbClr val="000000">
                      <a:alpha val="43137"/>
                    </a:srgbClr>
                  </a:outerShdw>
                </a:effectLst>
              </a:rPr>
              <a:t>segnete</a:t>
            </a:r>
            <a:r>
              <a:rPr lang="de-DE" dirty="0">
                <a:solidFill>
                  <a:srgbClr val="FFFF00"/>
                </a:solidFill>
                <a:effectLst>
                  <a:outerShdw blurRad="38100" dist="38100" dir="2700000" algn="tl">
                    <a:srgbClr val="000000">
                      <a:alpha val="43137"/>
                    </a:srgbClr>
                  </a:outerShdw>
                </a:effectLst>
              </a:rPr>
              <a:t>, </a:t>
            </a:r>
            <a:r>
              <a:rPr lang="de-DE" dirty="0">
                <a:solidFill>
                  <a:srgbClr val="66FF33"/>
                </a:solidFill>
                <a:effectLst>
                  <a:outerShdw blurRad="38100" dist="38100" dir="2700000" algn="tl">
                    <a:srgbClr val="000000">
                      <a:alpha val="43137"/>
                    </a:srgbClr>
                  </a:outerShdw>
                </a:effectLst>
              </a:rPr>
              <a:t>brach</a:t>
            </a:r>
            <a:r>
              <a:rPr lang="de-DE" dirty="0">
                <a:solidFill>
                  <a:srgbClr val="FFFF00"/>
                </a:solidFill>
                <a:effectLst>
                  <a:outerShdw blurRad="38100" dist="38100" dir="2700000" algn="tl">
                    <a:srgbClr val="000000">
                      <a:alpha val="43137"/>
                    </a:srgbClr>
                  </a:outerShdw>
                </a:effectLst>
              </a:rPr>
              <a:t> und </a:t>
            </a:r>
            <a:r>
              <a:rPr lang="de-DE" dirty="0">
                <a:solidFill>
                  <a:srgbClr val="66FF33"/>
                </a:solidFill>
                <a:effectLst>
                  <a:outerShdw blurRad="38100" dist="38100" dir="2700000" algn="tl">
                    <a:srgbClr val="000000">
                      <a:alpha val="43137"/>
                    </a:srgbClr>
                  </a:outerShdw>
                </a:effectLst>
              </a:rPr>
              <a:t>gab</a:t>
            </a:r>
            <a:r>
              <a:rPr lang="de-DE" dirty="0">
                <a:solidFill>
                  <a:srgbClr val="FFFF00"/>
                </a:solidFill>
                <a:effectLst>
                  <a:outerShdw blurRad="38100" dist="38100" dir="2700000" algn="tl">
                    <a:srgbClr val="000000">
                      <a:alpha val="43137"/>
                    </a:srgbClr>
                  </a:outerShdw>
                </a:effectLst>
              </a:rPr>
              <a:t> es den Jüngern und sprach: </a:t>
            </a:r>
            <a:r>
              <a:rPr lang="de-DE" dirty="0" smtClean="0">
                <a:solidFill>
                  <a:srgbClr val="66FF33"/>
                </a:solidFill>
                <a:effectLst>
                  <a:outerShdw blurRad="38100" dist="38100" dir="2700000" algn="tl">
                    <a:srgbClr val="000000">
                      <a:alpha val="43137"/>
                    </a:srgbClr>
                  </a:outerShdw>
                </a:effectLst>
              </a:rPr>
              <a:t>Nehmt</a:t>
            </a:r>
            <a:r>
              <a:rPr lang="de-DE" dirty="0">
                <a:solidFill>
                  <a:srgbClr val="66FF33"/>
                </a:solidFill>
                <a:effectLst>
                  <a:outerShdw blurRad="38100" dist="38100" dir="2700000" algn="tl">
                    <a:srgbClr val="000000">
                      <a:alpha val="43137"/>
                    </a:srgbClr>
                  </a:outerShdw>
                </a:effectLst>
              </a:rPr>
              <a:t>, </a:t>
            </a:r>
            <a:r>
              <a:rPr lang="de-DE" dirty="0" smtClean="0">
                <a:solidFill>
                  <a:srgbClr val="66FF33"/>
                </a:solidFill>
                <a:effectLst>
                  <a:outerShdw blurRad="38100" dist="38100" dir="2700000" algn="tl">
                    <a:srgbClr val="000000">
                      <a:alpha val="43137"/>
                    </a:srgbClr>
                  </a:outerShdw>
                </a:effectLst>
              </a:rPr>
              <a:t>esst</a:t>
            </a:r>
            <a:r>
              <a:rPr lang="de-DE" dirty="0">
                <a:solidFill>
                  <a:srgbClr val="66FF33"/>
                </a:solidFill>
                <a:effectLst>
                  <a:outerShdw blurRad="38100" dist="38100" dir="2700000" algn="tl">
                    <a:srgbClr val="000000">
                      <a:alpha val="43137"/>
                    </a:srgbClr>
                  </a:outerShdw>
                </a:effectLst>
              </a:rPr>
              <a:t>; dieses ist mein </a:t>
            </a:r>
            <a:r>
              <a:rPr lang="de-DE" dirty="0" smtClean="0">
                <a:solidFill>
                  <a:srgbClr val="66FF33"/>
                </a:solidFill>
                <a:effectLst>
                  <a:outerShdw blurRad="38100" dist="38100" dir="2700000" algn="tl">
                    <a:srgbClr val="000000">
                      <a:alpha val="43137"/>
                    </a:srgbClr>
                  </a:outerShdw>
                </a:effectLst>
              </a:rPr>
              <a:t>Leib. </a:t>
            </a:r>
            <a:r>
              <a:rPr lang="de-DE" baseline="30000" dirty="0" smtClean="0">
                <a:solidFill>
                  <a:srgbClr val="FFFF00"/>
                </a:solidFill>
                <a:effectLst>
                  <a:outerShdw blurRad="38100" dist="38100" dir="2700000" algn="tl">
                    <a:srgbClr val="000000">
                      <a:alpha val="43137"/>
                    </a:srgbClr>
                  </a:outerShdw>
                </a:effectLst>
              </a:rPr>
              <a:t>27</a:t>
            </a:r>
            <a:r>
              <a:rPr lang="de-DE" dirty="0" smtClean="0">
                <a:solidFill>
                  <a:srgbClr val="FFFF00"/>
                </a:solidFill>
                <a:effectLst>
                  <a:outerShdw blurRad="38100" dist="38100" dir="2700000" algn="tl">
                    <a:srgbClr val="000000">
                      <a:alpha val="43137"/>
                    </a:srgbClr>
                  </a:outerShdw>
                </a:effectLst>
              </a:rPr>
              <a:t> </a:t>
            </a:r>
            <a:r>
              <a:rPr lang="de-DE" dirty="0">
                <a:solidFill>
                  <a:srgbClr val="FFFF00"/>
                </a:solidFill>
                <a:effectLst>
                  <a:outerShdw blurRad="38100" dist="38100" dir="2700000" algn="tl">
                    <a:srgbClr val="000000">
                      <a:alpha val="43137"/>
                    </a:srgbClr>
                  </a:outerShdw>
                </a:effectLst>
              </a:rPr>
              <a:t>Und er nahm den Kelch und dankte und gab ihnen denselben und sprach: </a:t>
            </a:r>
            <a:r>
              <a:rPr lang="de-DE" dirty="0" smtClean="0">
                <a:solidFill>
                  <a:srgbClr val="FFFF00"/>
                </a:solidFill>
                <a:effectLst>
                  <a:outerShdw blurRad="38100" dist="38100" dir="2700000" algn="tl">
                    <a:srgbClr val="000000">
                      <a:alpha val="43137"/>
                    </a:srgbClr>
                  </a:outerShdw>
                </a:effectLst>
              </a:rPr>
              <a:t>Trinkt </a:t>
            </a:r>
            <a:r>
              <a:rPr lang="de-DE" dirty="0">
                <a:solidFill>
                  <a:srgbClr val="FFFF00"/>
                </a:solidFill>
                <a:effectLst>
                  <a:outerShdw blurRad="38100" dist="38100" dir="2700000" algn="tl">
                    <a:srgbClr val="000000">
                      <a:alpha val="43137"/>
                    </a:srgbClr>
                  </a:outerShdw>
                </a:effectLst>
              </a:rPr>
              <a:t>alle </a:t>
            </a:r>
            <a:r>
              <a:rPr lang="de-DE" dirty="0" smtClean="0">
                <a:solidFill>
                  <a:srgbClr val="FFFF00"/>
                </a:solidFill>
                <a:effectLst>
                  <a:outerShdw blurRad="38100" dist="38100" dir="2700000" algn="tl">
                    <a:srgbClr val="000000">
                      <a:alpha val="43137"/>
                    </a:srgbClr>
                  </a:outerShdw>
                </a:effectLst>
              </a:rPr>
              <a:t>daraus.  </a:t>
            </a:r>
            <a:r>
              <a:rPr lang="de-DE" baseline="30000" dirty="0" smtClean="0">
                <a:solidFill>
                  <a:srgbClr val="FFFF00"/>
                </a:solidFill>
                <a:effectLst>
                  <a:outerShdw blurRad="38100" dist="38100" dir="2700000" algn="tl">
                    <a:srgbClr val="000000">
                      <a:alpha val="43137"/>
                    </a:srgbClr>
                  </a:outerShdw>
                </a:effectLst>
              </a:rPr>
              <a:t>28</a:t>
            </a:r>
            <a:r>
              <a:rPr lang="de-DE" dirty="0" smtClean="0">
                <a:solidFill>
                  <a:srgbClr val="FFFF00"/>
                </a:solidFill>
                <a:effectLst>
                  <a:outerShdw blurRad="38100" dist="38100" dir="2700000" algn="tl">
                    <a:srgbClr val="000000">
                      <a:alpha val="43137"/>
                    </a:srgbClr>
                  </a:outerShdw>
                </a:effectLst>
              </a:rPr>
              <a:t> </a:t>
            </a:r>
            <a:r>
              <a:rPr lang="de-DE" dirty="0">
                <a:solidFill>
                  <a:srgbClr val="FFFF00"/>
                </a:solidFill>
                <a:effectLst>
                  <a:outerShdw blurRad="38100" dist="38100" dir="2700000" algn="tl">
                    <a:srgbClr val="000000">
                      <a:alpha val="43137"/>
                    </a:srgbClr>
                  </a:outerShdw>
                </a:effectLst>
              </a:rPr>
              <a:t>Denn dieses ist mein Blut, das des neuen Bundes, welches für viele vergossen wird zur Vergebung der Sünden</a:t>
            </a:r>
            <a:r>
              <a:rPr lang="de-DE" dirty="0" smtClean="0">
                <a:solidFill>
                  <a:srgbClr val="FFFF00"/>
                </a:solidFill>
                <a:effectLst>
                  <a:outerShdw blurRad="38100" dist="38100" dir="2700000" algn="tl">
                    <a:srgbClr val="000000">
                      <a:alpha val="43137"/>
                    </a:srgbClr>
                  </a:outerShdw>
                </a:effectLst>
              </a:rPr>
              <a:t>.</a:t>
            </a:r>
            <a:endParaRPr lang="de-DE" dirty="0">
              <a:solidFill>
                <a:srgbClr val="FFFF00"/>
              </a:solidFill>
              <a:effectLst>
                <a:outerShdw blurRad="38100" dist="38100" dir="2700000" algn="tl">
                  <a:srgbClr val="000000">
                    <a:alpha val="43137"/>
                  </a:srgbClr>
                </a:outerShdw>
              </a:effectLst>
            </a:endParaRPr>
          </a:p>
        </p:txBody>
      </p:sp>
      <p:pic>
        <p:nvPicPr>
          <p:cNvPr id="6" name="Picture 2" descr="File:Matza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985" y="620688"/>
            <a:ext cx="4006885" cy="3545236"/>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2051720" y="3892313"/>
            <a:ext cx="2199641" cy="276999"/>
          </a:xfrm>
          <a:prstGeom prst="rect">
            <a:avLst/>
          </a:prstGeom>
          <a:noFill/>
        </p:spPr>
        <p:txBody>
          <a:bodyPr wrap="none" rtlCol="0">
            <a:spAutoFit/>
          </a:bodyPr>
          <a:lstStyle/>
          <a:p>
            <a:r>
              <a:rPr lang="de-DE" sz="1200" dirty="0" err="1" smtClean="0"/>
              <a:t>Jonathunder</a:t>
            </a:r>
            <a:r>
              <a:rPr lang="de-DE" sz="1200" dirty="0" smtClean="0"/>
              <a:t> GNU 1.2 </a:t>
            </a:r>
            <a:r>
              <a:rPr lang="de-DE" sz="1200" dirty="0" err="1" smtClean="0"/>
              <a:t>or</a:t>
            </a:r>
            <a:r>
              <a:rPr lang="de-DE" sz="1200" dirty="0" smtClean="0"/>
              <a:t> </a:t>
            </a:r>
            <a:r>
              <a:rPr lang="de-DE" sz="1200" dirty="0" err="1" smtClean="0"/>
              <a:t>later</a:t>
            </a:r>
            <a:endParaRPr lang="de-DE" sz="1200" dirty="0"/>
          </a:p>
        </p:txBody>
      </p:sp>
    </p:spTree>
    <p:extLst>
      <p:ext uri="{BB962C8B-B14F-4D97-AF65-F5344CB8AC3E}">
        <p14:creationId xmlns:p14="http://schemas.microsoft.com/office/powerpoint/2010/main" val="18818632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0" name="Rectangle 4"/>
          <p:cNvSpPr>
            <a:spLocks noGrp="1" noChangeArrowheads="1"/>
          </p:cNvSpPr>
          <p:nvPr>
            <p:ph type="title"/>
          </p:nvPr>
        </p:nvSpPr>
        <p:spPr>
          <a:xfrm>
            <a:off x="457200" y="253536"/>
            <a:ext cx="8229600" cy="943216"/>
          </a:xfrm>
        </p:spPr>
        <p:txBody>
          <a:bodyPr/>
          <a:lstStyle/>
          <a:p>
            <a:pPr eaLnBrk="1" hangingPunct="1">
              <a:defRPr/>
            </a:pPr>
            <a:r>
              <a:rPr lang="de-DE" dirty="0" smtClean="0">
                <a:solidFill>
                  <a:srgbClr val="FFC000"/>
                </a:solidFill>
              </a:rPr>
              <a:t>Die Wiederkunft Christi</a:t>
            </a:r>
            <a:r>
              <a:rPr lang="fr-FR" dirty="0" smtClean="0">
                <a:solidFill>
                  <a:srgbClr val="FFC000"/>
                </a:solidFill>
              </a:rPr>
              <a:t> </a:t>
            </a:r>
          </a:p>
        </p:txBody>
      </p:sp>
      <p:sp>
        <p:nvSpPr>
          <p:cNvPr id="193542" name="Rectangle 6"/>
          <p:cNvSpPr>
            <a:spLocks noGrp="1" noChangeArrowheads="1"/>
          </p:cNvSpPr>
          <p:nvPr>
            <p:ph type="body" sz="half" idx="2"/>
          </p:nvPr>
        </p:nvSpPr>
        <p:spPr>
          <a:xfrm>
            <a:off x="4495800" y="1473558"/>
            <a:ext cx="4648200" cy="5516562"/>
          </a:xfrm>
        </p:spPr>
        <p:txBody>
          <a:bodyPr/>
          <a:lstStyle/>
          <a:p>
            <a:pPr>
              <a:buNone/>
              <a:defRPr/>
            </a:pPr>
            <a:r>
              <a:rPr lang="fr-FR" dirty="0" smtClean="0">
                <a:effectLst/>
              </a:rPr>
              <a:t>   </a:t>
            </a:r>
            <a:r>
              <a:rPr lang="de-DE" sz="2400" dirty="0">
                <a:effectLst>
                  <a:outerShdw blurRad="38100" dist="38100" dir="2700000" algn="tl">
                    <a:srgbClr val="000000">
                      <a:alpha val="43137"/>
                    </a:srgbClr>
                  </a:outerShdw>
                </a:effectLst>
              </a:rPr>
              <a:t>	</a:t>
            </a:r>
            <a:r>
              <a:rPr lang="de-DE" sz="2400" dirty="0" err="1" smtClean="0">
                <a:effectLst>
                  <a:outerShdw blurRad="38100" dist="38100" dir="2700000" algn="tl">
                    <a:srgbClr val="000000">
                      <a:alpha val="43137"/>
                    </a:srgbClr>
                  </a:outerShdw>
                </a:effectLst>
              </a:rPr>
              <a:t>Sach</a:t>
            </a:r>
            <a:r>
              <a:rPr lang="de-DE" sz="2400" dirty="0" smtClean="0">
                <a:effectLst>
                  <a:outerShdw blurRad="38100" dist="38100" dir="2700000" algn="tl">
                    <a:srgbClr val="000000">
                      <a:alpha val="43137"/>
                    </a:srgbClr>
                  </a:outerShdw>
                </a:effectLst>
              </a:rPr>
              <a:t> 12,10: </a:t>
            </a:r>
            <a:r>
              <a:rPr lang="fr-FR" sz="2400" dirty="0" smtClean="0">
                <a:solidFill>
                  <a:srgbClr val="FFFF00"/>
                </a:solidFill>
                <a:effectLst>
                  <a:outerShdw blurRad="38100" dist="38100" dir="2700000" algn="tl">
                    <a:srgbClr val="000000">
                      <a:alpha val="43137"/>
                    </a:srgbClr>
                  </a:outerShdw>
                </a:effectLst>
              </a:rPr>
              <a:t>… </a:t>
            </a:r>
            <a:r>
              <a:rPr lang="de-DE" sz="2400" dirty="0" smtClean="0">
                <a:solidFill>
                  <a:srgbClr val="FFFF00"/>
                </a:solidFill>
                <a:effectLst>
                  <a:outerShdw blurRad="38100" dist="38100" dir="2700000" algn="tl">
                    <a:srgbClr val="000000">
                      <a:alpha val="43137"/>
                    </a:srgbClr>
                  </a:outerShdw>
                </a:effectLst>
              </a:rPr>
              <a:t>und sie werden auf mich blicken, </a:t>
            </a:r>
            <a:r>
              <a:rPr lang="de-DE" sz="2400" dirty="0" smtClean="0">
                <a:solidFill>
                  <a:srgbClr val="66FF33"/>
                </a:solidFill>
                <a:effectLst>
                  <a:outerShdw blurRad="38100" dist="38100" dir="2700000" algn="tl">
                    <a:srgbClr val="000000">
                      <a:alpha val="43137"/>
                    </a:srgbClr>
                  </a:outerShdw>
                </a:effectLst>
              </a:rPr>
              <a:t>den sie durchbohrt haben</a:t>
            </a:r>
            <a:r>
              <a:rPr lang="de-DE" sz="2400" dirty="0" smtClean="0">
                <a:solidFill>
                  <a:srgbClr val="FFFF00"/>
                </a:solidFill>
                <a:effectLst>
                  <a:outerShdw blurRad="38100" dist="38100" dir="2700000" algn="tl">
                    <a:srgbClr val="000000">
                      <a:alpha val="43137"/>
                    </a:srgbClr>
                  </a:outerShdw>
                </a:effectLst>
              </a:rPr>
              <a:t>. …</a:t>
            </a:r>
          </a:p>
          <a:p>
            <a:pPr>
              <a:buNone/>
              <a:defRPr/>
            </a:pPr>
            <a:endParaRPr lang="de-DE" sz="2400" dirty="0">
              <a:solidFill>
                <a:srgbClr val="FFFF00"/>
              </a:solidFill>
              <a:effectLst>
                <a:outerShdw blurRad="38100" dist="38100" dir="2700000" algn="tl">
                  <a:srgbClr val="000000">
                    <a:alpha val="43137"/>
                  </a:srgbClr>
                </a:outerShdw>
              </a:effectLst>
            </a:endParaRPr>
          </a:p>
          <a:p>
            <a:pPr>
              <a:lnSpc>
                <a:spcPct val="80000"/>
              </a:lnSpc>
              <a:buNone/>
              <a:defRPr/>
            </a:pPr>
            <a:r>
              <a:rPr lang="de-DE" sz="2400" dirty="0" smtClean="0">
                <a:effectLst>
                  <a:outerShdw blurRad="38100" dist="38100" dir="2700000" algn="tl">
                    <a:srgbClr val="000000">
                      <a:alpha val="43137"/>
                    </a:srgbClr>
                  </a:outerShdw>
                </a:effectLst>
              </a:rPr>
              <a:t>	Psalm </a:t>
            </a:r>
            <a:r>
              <a:rPr lang="de-DE" sz="2400" dirty="0">
                <a:effectLst>
                  <a:outerShdw blurRad="38100" dist="38100" dir="2700000" algn="tl">
                    <a:srgbClr val="000000">
                      <a:alpha val="43137"/>
                    </a:srgbClr>
                  </a:outerShdw>
                </a:effectLst>
              </a:rPr>
              <a:t>22,16-17:</a:t>
            </a:r>
          </a:p>
          <a:p>
            <a:pPr>
              <a:lnSpc>
                <a:spcPct val="80000"/>
              </a:lnSpc>
              <a:buNone/>
              <a:defRPr/>
            </a:pPr>
            <a:r>
              <a:rPr lang="de-DE" sz="2400" dirty="0">
                <a:effectLst>
                  <a:outerShdw blurRad="38100" dist="38100" dir="2700000" algn="tl">
                    <a:srgbClr val="000000">
                      <a:alpha val="43137"/>
                    </a:srgbClr>
                  </a:outerShdw>
                </a:effectLst>
              </a:rPr>
              <a:t>	</a:t>
            </a:r>
            <a:r>
              <a:rPr lang="de-DE" sz="2400" dirty="0">
                <a:solidFill>
                  <a:srgbClr val="FFFF00"/>
                </a:solidFill>
                <a:effectLst>
                  <a:outerShdw blurRad="38100" dist="38100" dir="2700000" algn="tl">
                    <a:srgbClr val="000000">
                      <a:alpha val="43137"/>
                    </a:srgbClr>
                  </a:outerShdw>
                </a:effectLst>
              </a:rPr>
              <a:t>16 … eine Rotte von Übeltätern hat mich umzingelt. Sie haben </a:t>
            </a:r>
            <a:r>
              <a:rPr lang="de-DE" sz="2400" dirty="0">
                <a:solidFill>
                  <a:srgbClr val="66FF33"/>
                </a:solidFill>
                <a:effectLst>
                  <a:outerShdw blurRad="38100" dist="38100" dir="2700000" algn="tl">
                    <a:srgbClr val="000000">
                      <a:alpha val="43137"/>
                    </a:srgbClr>
                  </a:outerShdw>
                </a:effectLst>
              </a:rPr>
              <a:t>meine Hände und meine Füße durchgraben</a:t>
            </a:r>
            <a:r>
              <a:rPr lang="de-DE" sz="2400" dirty="0">
                <a:solidFill>
                  <a:srgbClr val="FFFF00"/>
                </a:solidFill>
                <a:effectLst>
                  <a:outerShdw blurRad="38100" dist="38100" dir="2700000" algn="tl">
                    <a:srgbClr val="000000">
                      <a:alpha val="43137"/>
                    </a:srgbClr>
                  </a:outerShdw>
                </a:effectLst>
              </a:rPr>
              <a:t>; 17 alle meine Gebeine könnte ich zählen. </a:t>
            </a:r>
          </a:p>
          <a:p>
            <a:pPr>
              <a:buNone/>
              <a:defRPr/>
            </a:pPr>
            <a:endParaRPr lang="de-DE" sz="2400" dirty="0" smtClean="0">
              <a:solidFill>
                <a:srgbClr val="FFFF00"/>
              </a:solidFill>
              <a:effectLst>
                <a:outerShdw blurRad="38100" dist="38100" dir="2700000" algn="tl">
                  <a:srgbClr val="000000">
                    <a:alpha val="43137"/>
                  </a:srgbClr>
                </a:outerShdw>
              </a:effectLst>
            </a:endParaRPr>
          </a:p>
          <a:p>
            <a:pPr eaLnBrk="1" hangingPunct="1">
              <a:defRPr/>
            </a:pPr>
            <a:endParaRPr lang="de-DE" sz="2400" dirty="0" smtClean="0">
              <a:solidFill>
                <a:srgbClr val="FFFF00"/>
              </a:solidFill>
              <a:effectLst>
                <a:outerShdw blurRad="38100" dist="38100" dir="2700000" algn="tl">
                  <a:srgbClr val="000000">
                    <a:alpha val="43137"/>
                  </a:srgbClr>
                </a:outerShdw>
              </a:effectLst>
            </a:endParaRPr>
          </a:p>
        </p:txBody>
      </p:sp>
      <p:pic>
        <p:nvPicPr>
          <p:cNvPr id="7" name="Picture 2" descr="File:Matza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001" y="1628800"/>
            <a:ext cx="4006885" cy="3545236"/>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1979712" y="4921033"/>
            <a:ext cx="2199641" cy="276999"/>
          </a:xfrm>
          <a:prstGeom prst="rect">
            <a:avLst/>
          </a:prstGeom>
          <a:noFill/>
        </p:spPr>
        <p:txBody>
          <a:bodyPr wrap="none" rtlCol="0">
            <a:spAutoFit/>
          </a:bodyPr>
          <a:lstStyle/>
          <a:p>
            <a:r>
              <a:rPr lang="de-DE" sz="1200" dirty="0" err="1" smtClean="0"/>
              <a:t>Jonathunder</a:t>
            </a:r>
            <a:r>
              <a:rPr lang="de-DE" sz="1200" dirty="0" smtClean="0"/>
              <a:t> GNU 1.2 </a:t>
            </a:r>
            <a:r>
              <a:rPr lang="de-DE" sz="1200" dirty="0" err="1" smtClean="0"/>
              <a:t>or</a:t>
            </a:r>
            <a:r>
              <a:rPr lang="de-DE" sz="1200" dirty="0" smtClean="0"/>
              <a:t> </a:t>
            </a:r>
            <a:r>
              <a:rPr lang="de-DE" sz="1200" dirty="0" err="1" smtClean="0"/>
              <a:t>later</a:t>
            </a:r>
            <a:endParaRPr lang="de-DE" sz="1200" dirty="0"/>
          </a:p>
        </p:txBody>
      </p:sp>
    </p:spTree>
    <p:extLst>
      <p:ext uri="{BB962C8B-B14F-4D97-AF65-F5344CB8AC3E}">
        <p14:creationId xmlns:p14="http://schemas.microsoft.com/office/powerpoint/2010/main" val="26128472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0" name="Rectangle 4"/>
          <p:cNvSpPr>
            <a:spLocks noGrp="1" noChangeArrowheads="1"/>
          </p:cNvSpPr>
          <p:nvPr>
            <p:ph type="title"/>
          </p:nvPr>
        </p:nvSpPr>
        <p:spPr>
          <a:xfrm>
            <a:off x="457200" y="253536"/>
            <a:ext cx="8229600" cy="943216"/>
          </a:xfrm>
        </p:spPr>
        <p:txBody>
          <a:bodyPr/>
          <a:lstStyle/>
          <a:p>
            <a:pPr eaLnBrk="1" hangingPunct="1">
              <a:defRPr/>
            </a:pPr>
            <a:r>
              <a:rPr lang="de-DE" dirty="0" smtClean="0">
                <a:solidFill>
                  <a:srgbClr val="FFC000"/>
                </a:solidFill>
              </a:rPr>
              <a:t>Die Wiederkunft Christi</a:t>
            </a:r>
            <a:r>
              <a:rPr lang="fr-FR" dirty="0" smtClean="0">
                <a:solidFill>
                  <a:srgbClr val="FFC000"/>
                </a:solidFill>
              </a:rPr>
              <a:t> </a:t>
            </a:r>
          </a:p>
        </p:txBody>
      </p:sp>
      <p:sp>
        <p:nvSpPr>
          <p:cNvPr id="193542" name="Rectangle 6"/>
          <p:cNvSpPr>
            <a:spLocks noGrp="1" noChangeArrowheads="1"/>
          </p:cNvSpPr>
          <p:nvPr>
            <p:ph type="body" sz="half" idx="2"/>
          </p:nvPr>
        </p:nvSpPr>
        <p:spPr>
          <a:xfrm>
            <a:off x="4495800" y="1473558"/>
            <a:ext cx="4648200" cy="5516562"/>
          </a:xfrm>
        </p:spPr>
        <p:txBody>
          <a:bodyPr>
            <a:normAutofit/>
          </a:bodyPr>
          <a:lstStyle/>
          <a:p>
            <a:pPr>
              <a:buNone/>
              <a:defRPr/>
            </a:pPr>
            <a:r>
              <a:rPr lang="fr-FR" dirty="0" smtClean="0">
                <a:effectLst/>
              </a:rPr>
              <a:t>   </a:t>
            </a:r>
            <a:r>
              <a:rPr lang="de-DE" sz="2400" dirty="0">
                <a:effectLst>
                  <a:outerShdw blurRad="38100" dist="38100" dir="2700000" algn="tl">
                    <a:srgbClr val="000000">
                      <a:alpha val="43137"/>
                    </a:srgbClr>
                  </a:outerShdw>
                </a:effectLst>
              </a:rPr>
              <a:t>	</a:t>
            </a:r>
            <a:r>
              <a:rPr lang="de-DE" sz="2400" dirty="0" smtClean="0">
                <a:effectLst>
                  <a:outerShdw blurRad="38100" dist="38100" dir="2700000" algn="tl">
                    <a:srgbClr val="000000">
                      <a:alpha val="43137"/>
                    </a:srgbClr>
                  </a:outerShdw>
                </a:effectLst>
              </a:rPr>
              <a:t>Jesaja 53,5: </a:t>
            </a:r>
            <a:r>
              <a:rPr lang="de-DE" sz="2400" dirty="0" smtClean="0">
                <a:solidFill>
                  <a:srgbClr val="FFFF00"/>
                </a:solidFill>
                <a:effectLst>
                  <a:outerShdw blurRad="38100" dist="38100" dir="2700000" algn="tl">
                    <a:srgbClr val="000000">
                      <a:alpha val="43137"/>
                    </a:srgbClr>
                  </a:outerShdw>
                </a:effectLst>
              </a:rPr>
              <a:t>… </a:t>
            </a:r>
            <a:r>
              <a:rPr lang="de-DE" sz="2400" dirty="0">
                <a:solidFill>
                  <a:srgbClr val="FFFF00"/>
                </a:solidFill>
                <a:effectLst>
                  <a:outerShdw blurRad="38100" dist="38100" dir="2700000" algn="tl">
                    <a:srgbClr val="000000">
                      <a:alpha val="43137"/>
                    </a:srgbClr>
                  </a:outerShdw>
                </a:effectLst>
              </a:rPr>
              <a:t>doch um unserer Übertretungen willen war er verwundet, um unserer Missetaten willen zerschlagen. Die Strafe zu unserem Frieden lag auf ihm, </a:t>
            </a:r>
            <a:r>
              <a:rPr lang="de-DE" sz="2400" dirty="0">
                <a:solidFill>
                  <a:srgbClr val="66FF33"/>
                </a:solidFill>
                <a:effectLst>
                  <a:outerShdw blurRad="38100" dist="38100" dir="2700000" algn="tl">
                    <a:srgbClr val="000000">
                      <a:alpha val="43137"/>
                    </a:srgbClr>
                  </a:outerShdw>
                </a:effectLst>
              </a:rPr>
              <a:t>und durch seine Striemen </a:t>
            </a:r>
            <a:r>
              <a:rPr lang="de-DE" sz="2400" dirty="0">
                <a:solidFill>
                  <a:srgbClr val="FFFF00"/>
                </a:solidFill>
                <a:effectLst>
                  <a:outerShdw blurRad="38100" dist="38100" dir="2700000" algn="tl">
                    <a:srgbClr val="000000">
                      <a:alpha val="43137"/>
                    </a:srgbClr>
                  </a:outerShdw>
                </a:effectLst>
              </a:rPr>
              <a:t>ist uns Heilung geworden. </a:t>
            </a:r>
            <a:endParaRPr lang="de-DE" sz="2400" dirty="0" smtClean="0">
              <a:solidFill>
                <a:srgbClr val="FFFF00"/>
              </a:solidFill>
              <a:effectLst>
                <a:outerShdw blurRad="38100" dist="38100" dir="2700000" algn="tl">
                  <a:srgbClr val="000000">
                    <a:alpha val="43137"/>
                  </a:srgbClr>
                </a:outerShdw>
              </a:effectLst>
            </a:endParaRPr>
          </a:p>
        </p:txBody>
      </p:sp>
      <p:pic>
        <p:nvPicPr>
          <p:cNvPr id="7" name="Picture 2" descr="File:Matza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001" y="1628800"/>
            <a:ext cx="4006885" cy="3545236"/>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1979712" y="4921033"/>
            <a:ext cx="2199641" cy="276999"/>
          </a:xfrm>
          <a:prstGeom prst="rect">
            <a:avLst/>
          </a:prstGeom>
          <a:noFill/>
        </p:spPr>
        <p:txBody>
          <a:bodyPr wrap="none" rtlCol="0">
            <a:spAutoFit/>
          </a:bodyPr>
          <a:lstStyle/>
          <a:p>
            <a:r>
              <a:rPr lang="de-DE" sz="1200" dirty="0" err="1" smtClean="0"/>
              <a:t>Jonathunder</a:t>
            </a:r>
            <a:r>
              <a:rPr lang="de-DE" sz="1200" dirty="0" smtClean="0"/>
              <a:t> GNU 1.2 </a:t>
            </a:r>
            <a:r>
              <a:rPr lang="de-DE" sz="1200" dirty="0" err="1" smtClean="0"/>
              <a:t>or</a:t>
            </a:r>
            <a:r>
              <a:rPr lang="de-DE" sz="1200" dirty="0" smtClean="0"/>
              <a:t> </a:t>
            </a:r>
            <a:r>
              <a:rPr lang="de-DE" sz="1200" dirty="0" err="1" smtClean="0"/>
              <a:t>later</a:t>
            </a:r>
            <a:endParaRPr lang="de-DE" sz="1200" dirty="0"/>
          </a:p>
        </p:txBody>
      </p:sp>
    </p:spTree>
    <p:extLst>
      <p:ext uri="{BB962C8B-B14F-4D97-AF65-F5344CB8AC3E}">
        <p14:creationId xmlns:p14="http://schemas.microsoft.com/office/powerpoint/2010/main" val="14516147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p:cNvSpPr>
            <a:spLocks noGrp="1"/>
          </p:cNvSpPr>
          <p:nvPr>
            <p:ph type="title"/>
          </p:nvPr>
        </p:nvSpPr>
        <p:spPr>
          <a:xfrm>
            <a:off x="0" y="274638"/>
            <a:ext cx="9144000" cy="1143000"/>
          </a:xfrm>
        </p:spPr>
        <p:txBody>
          <a:bodyPr/>
          <a:lstStyle/>
          <a:p>
            <a:pPr>
              <a:defRPr/>
            </a:pPr>
            <a:r>
              <a:rPr lang="de-DE" altLang="de-DE" dirty="0" err="1" smtClean="0">
                <a:solidFill>
                  <a:schemeClr val="tx1"/>
                </a:solidFill>
                <a:effectLst>
                  <a:outerShdw blurRad="38100" dist="38100" dir="2700000" algn="tl">
                    <a:srgbClr val="000000">
                      <a:alpha val="43137"/>
                    </a:srgbClr>
                  </a:outerShdw>
                </a:effectLst>
              </a:rPr>
              <a:t>Weisses</a:t>
            </a:r>
            <a:r>
              <a:rPr lang="de-DE" altLang="de-DE" dirty="0" smtClean="0">
                <a:solidFill>
                  <a:schemeClr val="tx1"/>
                </a:solidFill>
                <a:effectLst>
                  <a:outerShdw blurRad="38100" dist="38100" dir="2700000" algn="tl">
                    <a:srgbClr val="000000">
                      <a:alpha val="43137"/>
                    </a:srgbClr>
                  </a:outerShdw>
                </a:effectLst>
              </a:rPr>
              <a:t> Leinen (</a:t>
            </a:r>
            <a:r>
              <a:rPr lang="de-DE" altLang="de-DE" i="1" dirty="0" err="1" smtClean="0">
                <a:solidFill>
                  <a:schemeClr val="tx1"/>
                </a:solidFill>
                <a:effectLst>
                  <a:outerShdw blurRad="38100" dist="38100" dir="2700000" algn="tl">
                    <a:srgbClr val="000000">
                      <a:alpha val="43137"/>
                    </a:srgbClr>
                  </a:outerShdw>
                </a:effectLst>
              </a:rPr>
              <a:t>shesh</a:t>
            </a:r>
            <a:r>
              <a:rPr lang="de-DE" altLang="de-DE" dirty="0" smtClean="0">
                <a:solidFill>
                  <a:schemeClr val="tx1"/>
                </a:solidFill>
                <a:effectLst>
                  <a:outerShdw blurRad="38100" dist="38100" dir="2700000" algn="tl">
                    <a:srgbClr val="000000">
                      <a:alpha val="43137"/>
                    </a:srgbClr>
                  </a:outerShdw>
                </a:effectLst>
              </a:rPr>
              <a:t>)</a:t>
            </a:r>
          </a:p>
        </p:txBody>
      </p:sp>
      <p:pic>
        <p:nvPicPr>
          <p:cNvPr id="69635" name="Picture 2" descr="File:Handkerchie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601788"/>
            <a:ext cx="5459413"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feld 3"/>
          <p:cNvSpPr txBox="1">
            <a:spLocks noChangeArrowheads="1"/>
          </p:cNvSpPr>
          <p:nvPr/>
        </p:nvSpPr>
        <p:spPr bwMode="auto">
          <a:xfrm>
            <a:off x="6988175" y="6165850"/>
            <a:ext cx="379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FB</a:t>
            </a:r>
          </a:p>
        </p:txBody>
      </p:sp>
    </p:spTree>
    <p:extLst>
      <p:ext uri="{BB962C8B-B14F-4D97-AF65-F5344CB8AC3E}">
        <p14:creationId xmlns:p14="http://schemas.microsoft.com/office/powerpoint/2010/main" val="6056473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sz="half" idx="1"/>
          </p:nvPr>
        </p:nvSpPr>
        <p:spPr/>
        <p:txBody>
          <a:bodyPr/>
          <a:lstStyle/>
          <a:p>
            <a:endParaRPr lang="de-DE"/>
          </a:p>
        </p:txBody>
      </p:sp>
      <p:sp>
        <p:nvSpPr>
          <p:cNvPr id="4" name="Inhaltsplatzhalter 3"/>
          <p:cNvSpPr>
            <a:spLocks noGrp="1"/>
          </p:cNvSpPr>
          <p:nvPr>
            <p:ph sz="half" idx="2"/>
          </p:nvPr>
        </p:nvSpPr>
        <p:spPr/>
        <p:txBody>
          <a:bodyPr/>
          <a:lstStyle/>
          <a:p>
            <a:endParaRPr lang="de-DE"/>
          </a:p>
        </p:txBody>
      </p:sp>
      <p:pic>
        <p:nvPicPr>
          <p:cNvPr id="2050" name="Picture 2" descr="File:Jerusalem Tomb of the Gard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94990" cy="6126163"/>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304800" y="5724346"/>
            <a:ext cx="1883849" cy="276999"/>
          </a:xfrm>
          <a:prstGeom prst="rect">
            <a:avLst/>
          </a:prstGeom>
          <a:noFill/>
        </p:spPr>
        <p:txBody>
          <a:bodyPr wrap="none" rtlCol="0">
            <a:spAutoFit/>
          </a:bodyPr>
          <a:lstStyle/>
          <a:p>
            <a:r>
              <a:rPr lang="de-DE" sz="1200" dirty="0" err="1" smtClean="0"/>
              <a:t>Djampa</a:t>
            </a:r>
            <a:r>
              <a:rPr lang="de-DE" sz="1200" dirty="0" smtClean="0"/>
              <a:t> GNU 1.2 </a:t>
            </a:r>
            <a:r>
              <a:rPr lang="de-DE" sz="1200" dirty="0" err="1" smtClean="0"/>
              <a:t>or</a:t>
            </a:r>
            <a:r>
              <a:rPr lang="de-DE" sz="1200" dirty="0" smtClean="0"/>
              <a:t> </a:t>
            </a:r>
            <a:r>
              <a:rPr lang="de-DE" sz="1200" dirty="0" err="1" smtClean="0"/>
              <a:t>later</a:t>
            </a:r>
            <a:endParaRPr lang="de-DE" sz="1200" dirty="0"/>
          </a:p>
        </p:txBody>
      </p:sp>
    </p:spTree>
    <p:extLst>
      <p:ext uri="{BB962C8B-B14F-4D97-AF65-F5344CB8AC3E}">
        <p14:creationId xmlns:p14="http://schemas.microsoft.com/office/powerpoint/2010/main" val="33840391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5324" y="274638"/>
            <a:ext cx="4181475" cy="1143000"/>
          </a:xfrm>
        </p:spPr>
        <p:txBody>
          <a:bodyPr/>
          <a:lstStyle/>
          <a:p>
            <a:r>
              <a:rPr lang="de-DE" dirty="0" smtClean="0">
                <a:solidFill>
                  <a:srgbClr val="FFC000"/>
                </a:solidFill>
              </a:rPr>
              <a:t>Der 3. Kelch</a:t>
            </a:r>
            <a:endParaRPr lang="de-DE" dirty="0">
              <a:solidFill>
                <a:srgbClr val="FFC000"/>
              </a:solidFill>
            </a:endParaRPr>
          </a:p>
        </p:txBody>
      </p:sp>
      <p:sp>
        <p:nvSpPr>
          <p:cNvPr id="3" name="Inhaltsplatzhalter 2"/>
          <p:cNvSpPr>
            <a:spLocks noGrp="1"/>
          </p:cNvSpPr>
          <p:nvPr>
            <p:ph idx="1"/>
          </p:nvPr>
        </p:nvSpPr>
        <p:spPr>
          <a:xfrm>
            <a:off x="4644008" y="1600200"/>
            <a:ext cx="4320480" cy="4925144"/>
          </a:xfrm>
        </p:spPr>
        <p:txBody>
          <a:bodyPr>
            <a:normAutofit fontScale="92500" lnSpcReduction="20000"/>
          </a:bodyPr>
          <a:lstStyle/>
          <a:p>
            <a:pPr marL="137160" indent="0">
              <a:buNone/>
            </a:pPr>
            <a:r>
              <a:rPr lang="en-US" dirty="0" err="1" smtClean="0">
                <a:effectLst>
                  <a:outerShdw blurRad="38100" dist="38100" dir="2700000" algn="tl">
                    <a:srgbClr val="000000">
                      <a:alpha val="43137"/>
                    </a:srgbClr>
                  </a:outerShdw>
                </a:effectLst>
              </a:rPr>
              <a:t>Matthäus</a:t>
            </a:r>
            <a:r>
              <a:rPr lang="en-US" dirty="0" smtClean="0">
                <a:effectLst>
                  <a:outerShdw blurRad="38100" dist="38100" dir="2700000" algn="tl">
                    <a:srgbClr val="000000">
                      <a:alpha val="43137"/>
                    </a:srgbClr>
                  </a:outerShdw>
                </a:effectLst>
              </a:rPr>
              <a:t> 26: </a:t>
            </a:r>
            <a:r>
              <a:rPr lang="de-DE" baseline="30000" dirty="0">
                <a:solidFill>
                  <a:srgbClr val="FFFF00"/>
                </a:solidFill>
                <a:effectLst>
                  <a:outerShdw blurRad="38100" dist="38100" dir="2700000" algn="tl">
                    <a:srgbClr val="000000">
                      <a:alpha val="43137"/>
                    </a:srgbClr>
                  </a:outerShdw>
                </a:effectLst>
              </a:rPr>
              <a:t>26</a:t>
            </a:r>
            <a:r>
              <a:rPr lang="de-DE" dirty="0">
                <a:solidFill>
                  <a:srgbClr val="FFFF00"/>
                </a:solidFill>
                <a:effectLst>
                  <a:outerShdw blurRad="38100" dist="38100" dir="2700000" algn="tl">
                    <a:srgbClr val="000000">
                      <a:alpha val="43137"/>
                    </a:srgbClr>
                  </a:outerShdw>
                </a:effectLst>
              </a:rPr>
              <a:t> Während sie aber aßen, nahm Jesus Brot, segnete, brach und gab es den Jüngern und sprach: </a:t>
            </a:r>
            <a:r>
              <a:rPr lang="de-DE" dirty="0" smtClean="0">
                <a:solidFill>
                  <a:srgbClr val="FFFF00"/>
                </a:solidFill>
                <a:effectLst>
                  <a:outerShdw blurRad="38100" dist="38100" dir="2700000" algn="tl">
                    <a:srgbClr val="000000">
                      <a:alpha val="43137"/>
                    </a:srgbClr>
                  </a:outerShdw>
                </a:effectLst>
              </a:rPr>
              <a:t>Nehmt</a:t>
            </a:r>
            <a:r>
              <a:rPr lang="de-DE" dirty="0">
                <a:solidFill>
                  <a:srgbClr val="FFFF00"/>
                </a:solidFill>
                <a:effectLst>
                  <a:outerShdw blurRad="38100" dist="38100" dir="2700000" algn="tl">
                    <a:srgbClr val="000000">
                      <a:alpha val="43137"/>
                    </a:srgbClr>
                  </a:outerShdw>
                </a:effectLst>
              </a:rPr>
              <a:t>, </a:t>
            </a:r>
            <a:r>
              <a:rPr lang="de-DE" dirty="0" smtClean="0">
                <a:solidFill>
                  <a:srgbClr val="FFFF00"/>
                </a:solidFill>
                <a:effectLst>
                  <a:outerShdw blurRad="38100" dist="38100" dir="2700000" algn="tl">
                    <a:srgbClr val="000000">
                      <a:alpha val="43137"/>
                    </a:srgbClr>
                  </a:outerShdw>
                </a:effectLst>
              </a:rPr>
              <a:t>esst</a:t>
            </a:r>
            <a:r>
              <a:rPr lang="de-DE" dirty="0">
                <a:solidFill>
                  <a:srgbClr val="FFFF00"/>
                </a:solidFill>
                <a:effectLst>
                  <a:outerShdw blurRad="38100" dist="38100" dir="2700000" algn="tl">
                    <a:srgbClr val="000000">
                      <a:alpha val="43137"/>
                    </a:srgbClr>
                  </a:outerShdw>
                </a:effectLst>
              </a:rPr>
              <a:t>; dieses ist mein </a:t>
            </a:r>
            <a:r>
              <a:rPr lang="de-DE" dirty="0" smtClean="0">
                <a:solidFill>
                  <a:srgbClr val="FFFF00"/>
                </a:solidFill>
                <a:effectLst>
                  <a:outerShdw blurRad="38100" dist="38100" dir="2700000" algn="tl">
                    <a:srgbClr val="000000">
                      <a:alpha val="43137"/>
                    </a:srgbClr>
                  </a:outerShdw>
                </a:effectLst>
              </a:rPr>
              <a:t>Leib. </a:t>
            </a:r>
            <a:r>
              <a:rPr lang="de-DE" baseline="30000" dirty="0" smtClean="0">
                <a:solidFill>
                  <a:srgbClr val="FFFF00"/>
                </a:solidFill>
                <a:effectLst>
                  <a:outerShdw blurRad="38100" dist="38100" dir="2700000" algn="tl">
                    <a:srgbClr val="000000">
                      <a:alpha val="43137"/>
                    </a:srgbClr>
                  </a:outerShdw>
                </a:effectLst>
              </a:rPr>
              <a:t>27</a:t>
            </a:r>
            <a:r>
              <a:rPr lang="de-DE" dirty="0" smtClean="0">
                <a:solidFill>
                  <a:srgbClr val="FFFF00"/>
                </a:solidFill>
                <a:effectLst>
                  <a:outerShdw blurRad="38100" dist="38100" dir="2700000" algn="tl">
                    <a:srgbClr val="000000">
                      <a:alpha val="43137"/>
                    </a:srgbClr>
                  </a:outerShdw>
                </a:effectLst>
              </a:rPr>
              <a:t> </a:t>
            </a:r>
            <a:r>
              <a:rPr lang="de-DE" dirty="0">
                <a:solidFill>
                  <a:srgbClr val="FFFF00"/>
                </a:solidFill>
                <a:effectLst>
                  <a:outerShdw blurRad="38100" dist="38100" dir="2700000" algn="tl">
                    <a:srgbClr val="000000">
                      <a:alpha val="43137"/>
                    </a:srgbClr>
                  </a:outerShdw>
                </a:effectLst>
              </a:rPr>
              <a:t>Und er nahm </a:t>
            </a:r>
            <a:r>
              <a:rPr lang="de-DE" dirty="0">
                <a:solidFill>
                  <a:srgbClr val="66FF33"/>
                </a:solidFill>
                <a:effectLst>
                  <a:outerShdw blurRad="38100" dist="38100" dir="2700000" algn="tl">
                    <a:srgbClr val="000000">
                      <a:alpha val="43137"/>
                    </a:srgbClr>
                  </a:outerShdw>
                </a:effectLst>
              </a:rPr>
              <a:t>den Kelch </a:t>
            </a:r>
            <a:r>
              <a:rPr lang="de-DE" dirty="0">
                <a:solidFill>
                  <a:srgbClr val="FFFF00"/>
                </a:solidFill>
                <a:effectLst>
                  <a:outerShdw blurRad="38100" dist="38100" dir="2700000" algn="tl">
                    <a:srgbClr val="000000">
                      <a:alpha val="43137"/>
                    </a:srgbClr>
                  </a:outerShdw>
                </a:effectLst>
              </a:rPr>
              <a:t>und </a:t>
            </a:r>
            <a:r>
              <a:rPr lang="de-DE" dirty="0">
                <a:solidFill>
                  <a:srgbClr val="66FF33"/>
                </a:solidFill>
                <a:effectLst>
                  <a:outerShdw blurRad="38100" dist="38100" dir="2700000" algn="tl">
                    <a:srgbClr val="000000">
                      <a:alpha val="43137"/>
                    </a:srgbClr>
                  </a:outerShdw>
                </a:effectLst>
              </a:rPr>
              <a:t>dankte</a:t>
            </a:r>
            <a:r>
              <a:rPr lang="de-DE" dirty="0">
                <a:solidFill>
                  <a:srgbClr val="FFFF00"/>
                </a:solidFill>
                <a:effectLst>
                  <a:outerShdw blurRad="38100" dist="38100" dir="2700000" algn="tl">
                    <a:srgbClr val="000000">
                      <a:alpha val="43137"/>
                    </a:srgbClr>
                  </a:outerShdw>
                </a:effectLst>
              </a:rPr>
              <a:t> und </a:t>
            </a:r>
            <a:r>
              <a:rPr lang="de-DE" dirty="0">
                <a:solidFill>
                  <a:srgbClr val="66FF33"/>
                </a:solidFill>
                <a:effectLst>
                  <a:outerShdw blurRad="38100" dist="38100" dir="2700000" algn="tl">
                    <a:srgbClr val="000000">
                      <a:alpha val="43137"/>
                    </a:srgbClr>
                  </a:outerShdw>
                </a:effectLst>
              </a:rPr>
              <a:t>gab</a:t>
            </a:r>
            <a:r>
              <a:rPr lang="de-DE" dirty="0">
                <a:solidFill>
                  <a:srgbClr val="FFFF00"/>
                </a:solidFill>
                <a:effectLst>
                  <a:outerShdw blurRad="38100" dist="38100" dir="2700000" algn="tl">
                    <a:srgbClr val="000000">
                      <a:alpha val="43137"/>
                    </a:srgbClr>
                  </a:outerShdw>
                </a:effectLst>
              </a:rPr>
              <a:t> ihnen denselben und sprach: </a:t>
            </a:r>
            <a:r>
              <a:rPr lang="de-DE" dirty="0" smtClean="0">
                <a:solidFill>
                  <a:srgbClr val="66FF33"/>
                </a:solidFill>
                <a:effectLst>
                  <a:outerShdw blurRad="38100" dist="38100" dir="2700000" algn="tl">
                    <a:srgbClr val="000000">
                      <a:alpha val="43137"/>
                    </a:srgbClr>
                  </a:outerShdw>
                </a:effectLst>
              </a:rPr>
              <a:t>Trinkt </a:t>
            </a:r>
            <a:r>
              <a:rPr lang="de-DE" dirty="0">
                <a:solidFill>
                  <a:srgbClr val="66FF33"/>
                </a:solidFill>
                <a:effectLst>
                  <a:outerShdw blurRad="38100" dist="38100" dir="2700000" algn="tl">
                    <a:srgbClr val="000000">
                      <a:alpha val="43137"/>
                    </a:srgbClr>
                  </a:outerShdw>
                </a:effectLst>
              </a:rPr>
              <a:t>alle </a:t>
            </a:r>
            <a:r>
              <a:rPr lang="de-DE" dirty="0" smtClean="0">
                <a:solidFill>
                  <a:srgbClr val="66FF33"/>
                </a:solidFill>
                <a:effectLst>
                  <a:outerShdw blurRad="38100" dist="38100" dir="2700000" algn="tl">
                    <a:srgbClr val="000000">
                      <a:alpha val="43137"/>
                    </a:srgbClr>
                  </a:outerShdw>
                </a:effectLst>
              </a:rPr>
              <a:t>daraus.  </a:t>
            </a:r>
            <a:r>
              <a:rPr lang="de-DE" baseline="30000" dirty="0" smtClean="0">
                <a:solidFill>
                  <a:srgbClr val="66FF33"/>
                </a:solidFill>
                <a:effectLst>
                  <a:outerShdw blurRad="38100" dist="38100" dir="2700000" algn="tl">
                    <a:srgbClr val="000000">
                      <a:alpha val="43137"/>
                    </a:srgbClr>
                  </a:outerShdw>
                </a:effectLst>
              </a:rPr>
              <a:t>28</a:t>
            </a:r>
            <a:r>
              <a:rPr lang="de-DE" dirty="0" smtClean="0">
                <a:solidFill>
                  <a:srgbClr val="66FF33"/>
                </a:solidFill>
                <a:effectLst>
                  <a:outerShdw blurRad="38100" dist="38100" dir="2700000" algn="tl">
                    <a:srgbClr val="000000">
                      <a:alpha val="43137"/>
                    </a:srgbClr>
                  </a:outerShdw>
                </a:effectLst>
              </a:rPr>
              <a:t> </a:t>
            </a:r>
            <a:r>
              <a:rPr lang="de-DE" dirty="0">
                <a:solidFill>
                  <a:srgbClr val="66FF33"/>
                </a:solidFill>
                <a:effectLst>
                  <a:outerShdw blurRad="38100" dist="38100" dir="2700000" algn="tl">
                    <a:srgbClr val="000000">
                      <a:alpha val="43137"/>
                    </a:srgbClr>
                  </a:outerShdw>
                </a:effectLst>
              </a:rPr>
              <a:t>Denn dieses ist mein Blut</a:t>
            </a:r>
            <a:r>
              <a:rPr lang="de-DE" dirty="0">
                <a:solidFill>
                  <a:srgbClr val="FFFF00"/>
                </a:solidFill>
                <a:effectLst>
                  <a:outerShdw blurRad="38100" dist="38100" dir="2700000" algn="tl">
                    <a:srgbClr val="000000">
                      <a:alpha val="43137"/>
                    </a:srgbClr>
                  </a:outerShdw>
                </a:effectLst>
              </a:rPr>
              <a:t>, das des neuen Bundes, welches für viele vergossen wird zur Vergebung der Sünden</a:t>
            </a:r>
            <a:r>
              <a:rPr lang="de-DE" dirty="0" smtClean="0">
                <a:solidFill>
                  <a:srgbClr val="FFFF00"/>
                </a:solidFill>
                <a:effectLst>
                  <a:outerShdw blurRad="38100" dist="38100" dir="2700000" algn="tl">
                    <a:srgbClr val="000000">
                      <a:alpha val="43137"/>
                    </a:srgbClr>
                  </a:outerShdw>
                </a:effectLst>
              </a:rPr>
              <a:t>.</a:t>
            </a:r>
            <a:endParaRPr lang="de-DE" dirty="0">
              <a:solidFill>
                <a:srgbClr val="FFFF00"/>
              </a:solidFill>
              <a:effectLst>
                <a:outerShdw blurRad="38100" dist="38100" dir="2700000" algn="tl">
                  <a:srgbClr val="000000">
                    <a:alpha val="43137"/>
                  </a:srgbClr>
                </a:outerShdw>
              </a:effectLst>
            </a:endParaRPr>
          </a:p>
        </p:txBody>
      </p:sp>
      <p:pic>
        <p:nvPicPr>
          <p:cNvPr id="34818" name="Picture 2" descr="File:Kiddush cup jerusal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4050"/>
            <a:ext cx="4048125"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643506" y="6032361"/>
            <a:ext cx="1846980" cy="276999"/>
          </a:xfrm>
          <a:prstGeom prst="rect">
            <a:avLst/>
          </a:prstGeom>
          <a:noFill/>
        </p:spPr>
        <p:txBody>
          <a:bodyPr wrap="none" rtlCol="0">
            <a:spAutoFit/>
          </a:bodyPr>
          <a:lstStyle/>
          <a:p>
            <a:r>
              <a:rPr lang="de-DE" sz="1200" dirty="0" smtClean="0"/>
              <a:t>Dimitri GNU 1.2 </a:t>
            </a:r>
            <a:r>
              <a:rPr lang="de-DE" sz="1200" dirty="0" err="1" smtClean="0"/>
              <a:t>or</a:t>
            </a:r>
            <a:r>
              <a:rPr lang="de-DE" sz="1200" dirty="0" smtClean="0"/>
              <a:t> </a:t>
            </a:r>
            <a:r>
              <a:rPr lang="de-DE" sz="1200" dirty="0" err="1" smtClean="0"/>
              <a:t>later</a:t>
            </a:r>
            <a:endParaRPr lang="de-DE" sz="1200" dirty="0"/>
          </a:p>
        </p:txBody>
      </p:sp>
      <p:sp>
        <p:nvSpPr>
          <p:cNvPr id="5" name="Textfeld 4"/>
          <p:cNvSpPr txBox="1"/>
          <p:nvPr/>
        </p:nvSpPr>
        <p:spPr>
          <a:xfrm>
            <a:off x="5004048" y="92076"/>
            <a:ext cx="4305652" cy="369332"/>
          </a:xfrm>
          <a:prstGeom prst="rect">
            <a:avLst/>
          </a:prstGeom>
          <a:noFill/>
        </p:spPr>
        <p:txBody>
          <a:bodyPr wrap="square" rtlCol="0">
            <a:spAutoFit/>
          </a:bodyPr>
          <a:lstStyle/>
          <a:p>
            <a:r>
              <a:rPr lang="de-DE" dirty="0"/>
              <a:t>k</a:t>
            </a:r>
            <a:r>
              <a:rPr lang="de-DE" dirty="0" smtClean="0"/>
              <a:t>os </a:t>
            </a:r>
            <a:r>
              <a:rPr lang="de-DE" dirty="0" err="1" smtClean="0"/>
              <a:t>brakhah</a:t>
            </a:r>
            <a:r>
              <a:rPr lang="de-DE" dirty="0" smtClean="0"/>
              <a:t> = Kelch der Segnung</a:t>
            </a:r>
            <a:endParaRPr lang="de-DE" dirty="0"/>
          </a:p>
        </p:txBody>
      </p:sp>
    </p:spTree>
    <p:extLst>
      <p:ext uri="{BB962C8B-B14F-4D97-AF65-F5344CB8AC3E}">
        <p14:creationId xmlns:p14="http://schemas.microsoft.com/office/powerpoint/2010/main" val="1152658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5324" y="274638"/>
            <a:ext cx="4181475" cy="1143000"/>
          </a:xfrm>
        </p:spPr>
        <p:txBody>
          <a:bodyPr/>
          <a:lstStyle/>
          <a:p>
            <a:r>
              <a:rPr lang="de-DE" dirty="0" smtClean="0">
                <a:solidFill>
                  <a:srgbClr val="FFC000"/>
                </a:solidFill>
              </a:rPr>
              <a:t>Der 3. Kelch</a:t>
            </a:r>
            <a:endParaRPr lang="de-DE" dirty="0">
              <a:solidFill>
                <a:srgbClr val="FFC000"/>
              </a:solidFill>
            </a:endParaRPr>
          </a:p>
        </p:txBody>
      </p:sp>
      <p:sp>
        <p:nvSpPr>
          <p:cNvPr id="3" name="Inhaltsplatzhalter 2"/>
          <p:cNvSpPr>
            <a:spLocks noGrp="1"/>
          </p:cNvSpPr>
          <p:nvPr>
            <p:ph idx="1"/>
          </p:nvPr>
        </p:nvSpPr>
        <p:spPr>
          <a:xfrm>
            <a:off x="4644008" y="1600200"/>
            <a:ext cx="4320480" cy="4925144"/>
          </a:xfrm>
        </p:spPr>
        <p:txBody>
          <a:bodyPr>
            <a:normAutofit fontScale="92500"/>
          </a:bodyPr>
          <a:lstStyle/>
          <a:p>
            <a:pPr marL="137160" indent="0">
              <a:buNone/>
            </a:pPr>
            <a:r>
              <a:rPr lang="en-US" dirty="0" smtClean="0">
                <a:effectLst>
                  <a:outerShdw blurRad="38100" dist="38100" dir="2700000" algn="tl">
                    <a:srgbClr val="000000">
                      <a:alpha val="43137"/>
                    </a:srgbClr>
                  </a:outerShdw>
                </a:effectLst>
              </a:rPr>
              <a:t>1. </a:t>
            </a:r>
            <a:r>
              <a:rPr lang="en-US" dirty="0" err="1" smtClean="0">
                <a:effectLst>
                  <a:outerShdw blurRad="38100" dist="38100" dir="2700000" algn="tl">
                    <a:srgbClr val="000000">
                      <a:alpha val="43137"/>
                    </a:srgbClr>
                  </a:outerShdw>
                </a:effectLst>
              </a:rPr>
              <a:t>Korinther</a:t>
            </a:r>
            <a:r>
              <a:rPr lang="en-US" dirty="0" smtClean="0">
                <a:effectLst>
                  <a:outerShdw blurRad="38100" dist="38100" dir="2700000" algn="tl">
                    <a:srgbClr val="000000">
                      <a:alpha val="43137"/>
                    </a:srgbClr>
                  </a:outerShdw>
                </a:effectLst>
              </a:rPr>
              <a:t> 10: </a:t>
            </a:r>
            <a:r>
              <a:rPr lang="de-DE" baseline="30000" dirty="0" smtClean="0">
                <a:solidFill>
                  <a:srgbClr val="FFFF00"/>
                </a:solidFill>
                <a:effectLst>
                  <a:outerShdw blurRad="38100" dist="38100" dir="2700000" algn="tl">
                    <a:srgbClr val="000000">
                      <a:alpha val="43137"/>
                    </a:srgbClr>
                  </a:outerShdw>
                </a:effectLst>
              </a:rPr>
              <a:t>16</a:t>
            </a:r>
            <a:r>
              <a:rPr lang="de-DE" dirty="0" smtClean="0">
                <a:solidFill>
                  <a:srgbClr val="FFFF00"/>
                </a:solidFill>
                <a:effectLst>
                  <a:outerShdw blurRad="38100" dist="38100" dir="2700000" algn="tl">
                    <a:srgbClr val="000000">
                      <a:alpha val="43137"/>
                    </a:srgbClr>
                  </a:outerShdw>
                </a:effectLst>
              </a:rPr>
              <a:t> </a:t>
            </a:r>
            <a:r>
              <a:rPr lang="de-DE" dirty="0">
                <a:solidFill>
                  <a:srgbClr val="66FF33"/>
                </a:solidFill>
                <a:effectLst>
                  <a:outerShdw blurRad="38100" dist="38100" dir="2700000" algn="tl">
                    <a:srgbClr val="000000">
                      <a:alpha val="43137"/>
                    </a:srgbClr>
                  </a:outerShdw>
                </a:effectLst>
              </a:rPr>
              <a:t>Der Kelch der Segnung</a:t>
            </a:r>
            <a:r>
              <a:rPr lang="de-DE" dirty="0">
                <a:solidFill>
                  <a:srgbClr val="FFFF00"/>
                </a:solidFill>
                <a:effectLst>
                  <a:outerShdw blurRad="38100" dist="38100" dir="2700000" algn="tl">
                    <a:srgbClr val="000000">
                      <a:alpha val="43137"/>
                    </a:srgbClr>
                  </a:outerShdw>
                </a:effectLst>
              </a:rPr>
              <a:t>, den wir segnen, ist er nicht die Gemeinschaft des Blutes des Christus? Das Brot, das wir brechen, ist es nicht die Gemeinschaft des Leibes des </a:t>
            </a:r>
            <a:r>
              <a:rPr lang="de-DE" dirty="0" smtClean="0">
                <a:solidFill>
                  <a:srgbClr val="FFFF00"/>
                </a:solidFill>
                <a:effectLst>
                  <a:outerShdw blurRad="38100" dist="38100" dir="2700000" algn="tl">
                    <a:srgbClr val="000000">
                      <a:alpha val="43137"/>
                    </a:srgbClr>
                  </a:outerShdw>
                </a:effectLst>
              </a:rPr>
              <a:t>Christus? </a:t>
            </a:r>
            <a:r>
              <a:rPr lang="de-DE" baseline="30000" dirty="0" smtClean="0">
                <a:solidFill>
                  <a:srgbClr val="FFFF00"/>
                </a:solidFill>
                <a:effectLst>
                  <a:outerShdw blurRad="38100" dist="38100" dir="2700000" algn="tl">
                    <a:srgbClr val="000000">
                      <a:alpha val="43137"/>
                    </a:srgbClr>
                  </a:outerShdw>
                </a:effectLst>
              </a:rPr>
              <a:t>17</a:t>
            </a:r>
            <a:r>
              <a:rPr lang="de-DE" dirty="0" smtClean="0">
                <a:solidFill>
                  <a:srgbClr val="FFFF00"/>
                </a:solidFill>
                <a:effectLst>
                  <a:outerShdw blurRad="38100" dist="38100" dir="2700000" algn="tl">
                    <a:srgbClr val="000000">
                      <a:alpha val="43137"/>
                    </a:srgbClr>
                  </a:outerShdw>
                </a:effectLst>
              </a:rPr>
              <a:t> </a:t>
            </a:r>
            <a:r>
              <a:rPr lang="de-DE" dirty="0">
                <a:solidFill>
                  <a:srgbClr val="FFFF00"/>
                </a:solidFill>
                <a:effectLst>
                  <a:outerShdw blurRad="38100" dist="38100" dir="2700000" algn="tl">
                    <a:srgbClr val="000000">
                      <a:alpha val="43137"/>
                    </a:srgbClr>
                  </a:outerShdw>
                </a:effectLst>
              </a:rPr>
              <a:t>Denn ein Brot, ein Leib sind wir, die Vielen, denn wir alle nehmen teil an dem einen Brote</a:t>
            </a:r>
            <a:r>
              <a:rPr lang="de-DE" dirty="0" smtClean="0">
                <a:solidFill>
                  <a:srgbClr val="FFFF00"/>
                </a:solidFill>
                <a:effectLst>
                  <a:outerShdw blurRad="38100" dist="38100" dir="2700000" algn="tl">
                    <a:srgbClr val="000000">
                      <a:alpha val="43137"/>
                    </a:srgbClr>
                  </a:outerShdw>
                </a:effectLst>
              </a:rPr>
              <a:t>.</a:t>
            </a:r>
            <a:endParaRPr lang="de-DE" dirty="0">
              <a:solidFill>
                <a:srgbClr val="FFFF00"/>
              </a:solidFill>
              <a:effectLst>
                <a:outerShdw blurRad="38100" dist="38100" dir="2700000" algn="tl">
                  <a:srgbClr val="000000">
                    <a:alpha val="43137"/>
                  </a:srgbClr>
                </a:outerShdw>
              </a:effectLst>
            </a:endParaRPr>
          </a:p>
        </p:txBody>
      </p:sp>
      <p:pic>
        <p:nvPicPr>
          <p:cNvPr id="34818" name="Picture 2" descr="File:Kiddush cup jerusal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4050"/>
            <a:ext cx="4048125"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643506" y="6032361"/>
            <a:ext cx="1846980" cy="276999"/>
          </a:xfrm>
          <a:prstGeom prst="rect">
            <a:avLst/>
          </a:prstGeom>
          <a:noFill/>
        </p:spPr>
        <p:txBody>
          <a:bodyPr wrap="none" rtlCol="0">
            <a:spAutoFit/>
          </a:bodyPr>
          <a:lstStyle/>
          <a:p>
            <a:r>
              <a:rPr lang="de-DE" sz="1200" dirty="0" smtClean="0"/>
              <a:t>Dimitri GNU 1.2 </a:t>
            </a:r>
            <a:r>
              <a:rPr lang="de-DE" sz="1200" dirty="0" err="1" smtClean="0"/>
              <a:t>or</a:t>
            </a:r>
            <a:r>
              <a:rPr lang="de-DE" sz="1200" dirty="0" smtClean="0"/>
              <a:t> </a:t>
            </a:r>
            <a:r>
              <a:rPr lang="de-DE" sz="1200" dirty="0" err="1" smtClean="0"/>
              <a:t>later</a:t>
            </a:r>
            <a:endParaRPr lang="de-DE" sz="1200" dirty="0"/>
          </a:p>
        </p:txBody>
      </p:sp>
    </p:spTree>
    <p:extLst>
      <p:ext uri="{BB962C8B-B14F-4D97-AF65-F5344CB8AC3E}">
        <p14:creationId xmlns:p14="http://schemas.microsoft.com/office/powerpoint/2010/main" val="12889848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5324" y="274638"/>
            <a:ext cx="4181475" cy="1143000"/>
          </a:xfrm>
        </p:spPr>
        <p:txBody>
          <a:bodyPr/>
          <a:lstStyle/>
          <a:p>
            <a:r>
              <a:rPr lang="de-DE" dirty="0" smtClean="0">
                <a:solidFill>
                  <a:srgbClr val="FFC000"/>
                </a:solidFill>
              </a:rPr>
              <a:t>Der 4. Kelch</a:t>
            </a:r>
            <a:endParaRPr lang="de-DE" dirty="0">
              <a:solidFill>
                <a:srgbClr val="FFC000"/>
              </a:solidFill>
            </a:endParaRPr>
          </a:p>
        </p:txBody>
      </p:sp>
      <p:sp>
        <p:nvSpPr>
          <p:cNvPr id="3" name="Inhaltsplatzhalter 2"/>
          <p:cNvSpPr>
            <a:spLocks noGrp="1"/>
          </p:cNvSpPr>
          <p:nvPr>
            <p:ph idx="1"/>
          </p:nvPr>
        </p:nvSpPr>
        <p:spPr>
          <a:xfrm>
            <a:off x="4644008" y="1600200"/>
            <a:ext cx="4320480" cy="4925144"/>
          </a:xfrm>
        </p:spPr>
        <p:txBody>
          <a:bodyPr>
            <a:normAutofit/>
          </a:bodyPr>
          <a:lstStyle/>
          <a:p>
            <a:pPr marL="137160" indent="0">
              <a:buNone/>
            </a:pPr>
            <a:r>
              <a:rPr lang="de-DE" dirty="0" smtClean="0">
                <a:effectLst>
                  <a:outerShdw blurRad="38100" dist="38100" dir="2700000" algn="tl">
                    <a:srgbClr val="000000">
                      <a:alpha val="43137"/>
                    </a:srgbClr>
                  </a:outerShdw>
                </a:effectLst>
              </a:rPr>
              <a:t>Matthäus 26,30: </a:t>
            </a:r>
            <a:r>
              <a:rPr lang="de-DE" dirty="0">
                <a:solidFill>
                  <a:srgbClr val="FFFF00"/>
                </a:solidFill>
                <a:effectLst>
                  <a:outerShdw blurRad="38100" dist="38100" dir="2700000" algn="tl">
                    <a:srgbClr val="000000">
                      <a:alpha val="43137"/>
                    </a:srgbClr>
                  </a:outerShdw>
                </a:effectLst>
              </a:rPr>
              <a:t>Und als sie </a:t>
            </a:r>
            <a:r>
              <a:rPr lang="de-DE" dirty="0">
                <a:solidFill>
                  <a:srgbClr val="66FF33"/>
                </a:solidFill>
                <a:effectLst>
                  <a:outerShdw blurRad="38100" dist="38100" dir="2700000" algn="tl">
                    <a:srgbClr val="000000">
                      <a:alpha val="43137"/>
                    </a:srgbClr>
                  </a:outerShdw>
                </a:effectLst>
              </a:rPr>
              <a:t>ein Loblied </a:t>
            </a:r>
            <a:r>
              <a:rPr lang="de-DE" dirty="0">
                <a:solidFill>
                  <a:srgbClr val="FFFF00"/>
                </a:solidFill>
                <a:effectLst>
                  <a:outerShdw blurRad="38100" dist="38100" dir="2700000" algn="tl">
                    <a:srgbClr val="000000">
                      <a:alpha val="43137"/>
                    </a:srgbClr>
                  </a:outerShdw>
                </a:effectLst>
              </a:rPr>
              <a:t>gesungen hatten, gingen sie hinaus nach dem Ölberg. </a:t>
            </a:r>
          </a:p>
        </p:txBody>
      </p:sp>
      <p:pic>
        <p:nvPicPr>
          <p:cNvPr id="34818" name="Picture 2" descr="File:Kiddush cup jerusal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4050"/>
            <a:ext cx="4048125"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643506" y="6032361"/>
            <a:ext cx="1846980" cy="276999"/>
          </a:xfrm>
          <a:prstGeom prst="rect">
            <a:avLst/>
          </a:prstGeom>
          <a:noFill/>
        </p:spPr>
        <p:txBody>
          <a:bodyPr wrap="none" rtlCol="0">
            <a:spAutoFit/>
          </a:bodyPr>
          <a:lstStyle/>
          <a:p>
            <a:r>
              <a:rPr lang="de-DE" sz="1200" dirty="0" smtClean="0"/>
              <a:t>Dimitri GNU 1.2 </a:t>
            </a:r>
            <a:r>
              <a:rPr lang="de-DE" sz="1200" dirty="0" err="1" smtClean="0"/>
              <a:t>or</a:t>
            </a:r>
            <a:r>
              <a:rPr lang="de-DE" sz="1200" dirty="0" smtClean="0"/>
              <a:t> </a:t>
            </a:r>
            <a:r>
              <a:rPr lang="de-DE" sz="1200" dirty="0" err="1" smtClean="0"/>
              <a:t>later</a:t>
            </a:r>
            <a:endParaRPr lang="de-DE" sz="1200" dirty="0"/>
          </a:p>
        </p:txBody>
      </p:sp>
      <p:sp>
        <p:nvSpPr>
          <p:cNvPr id="5" name="Textfeld 4"/>
          <p:cNvSpPr txBox="1"/>
          <p:nvPr/>
        </p:nvSpPr>
        <p:spPr>
          <a:xfrm>
            <a:off x="5278233" y="3501008"/>
            <a:ext cx="2635658" cy="646331"/>
          </a:xfrm>
          <a:prstGeom prst="rect">
            <a:avLst/>
          </a:prstGeom>
          <a:noFill/>
        </p:spPr>
        <p:txBody>
          <a:bodyPr wrap="none" rtlCol="0">
            <a:spAutoFit/>
          </a:bodyPr>
          <a:lstStyle/>
          <a:p>
            <a:r>
              <a:rPr lang="de-DE" dirty="0" err="1" smtClean="0"/>
              <a:t>Hallel</a:t>
            </a:r>
            <a:r>
              <a:rPr lang="de-DE" dirty="0" smtClean="0"/>
              <a:t>-Psalmen: 113-118</a:t>
            </a:r>
          </a:p>
          <a:p>
            <a:r>
              <a:rPr lang="de-DE" dirty="0" smtClean="0"/>
              <a:t>Schluss: 115-118</a:t>
            </a:r>
            <a:endParaRPr lang="de-DE" dirty="0"/>
          </a:p>
        </p:txBody>
      </p:sp>
      <p:sp>
        <p:nvSpPr>
          <p:cNvPr id="7" name="Textfeld 6"/>
          <p:cNvSpPr txBox="1"/>
          <p:nvPr/>
        </p:nvSpPr>
        <p:spPr>
          <a:xfrm>
            <a:off x="5004048" y="92076"/>
            <a:ext cx="4305652" cy="369332"/>
          </a:xfrm>
          <a:prstGeom prst="rect">
            <a:avLst/>
          </a:prstGeom>
          <a:noFill/>
        </p:spPr>
        <p:txBody>
          <a:bodyPr wrap="square" rtlCol="0">
            <a:spAutoFit/>
          </a:bodyPr>
          <a:lstStyle/>
          <a:p>
            <a:r>
              <a:rPr lang="de-DE" dirty="0"/>
              <a:t>k</a:t>
            </a:r>
            <a:r>
              <a:rPr lang="de-DE" dirty="0" smtClean="0"/>
              <a:t>os </a:t>
            </a:r>
            <a:r>
              <a:rPr lang="de-DE" dirty="0" err="1" smtClean="0"/>
              <a:t>hallel</a:t>
            </a:r>
            <a:r>
              <a:rPr lang="de-DE" dirty="0" smtClean="0"/>
              <a:t> = Kelch des </a:t>
            </a:r>
            <a:r>
              <a:rPr lang="de-DE" dirty="0" err="1" smtClean="0"/>
              <a:t>Hallel</a:t>
            </a:r>
            <a:endParaRPr lang="de-DE" dirty="0"/>
          </a:p>
        </p:txBody>
      </p:sp>
    </p:spTree>
    <p:extLst>
      <p:ext uri="{BB962C8B-B14F-4D97-AF65-F5344CB8AC3E}">
        <p14:creationId xmlns:p14="http://schemas.microsoft.com/office/powerpoint/2010/main" val="28127971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Das wahre Passah-Lamm</a:t>
            </a:r>
            <a:endParaRPr lang="de-DE" dirty="0"/>
          </a:p>
        </p:txBody>
      </p:sp>
      <p:sp>
        <p:nvSpPr>
          <p:cNvPr id="4" name="Rectangle 3"/>
          <p:cNvSpPr>
            <a:spLocks noGrp="1" noChangeArrowheads="1"/>
          </p:cNvSpPr>
          <p:nvPr>
            <p:ph idx="1"/>
          </p:nvPr>
        </p:nvSpPr>
        <p:spPr>
          <a:xfrm>
            <a:off x="485740" y="1700808"/>
            <a:ext cx="4258816" cy="4709160"/>
          </a:xfrm>
        </p:spPr>
        <p:txBody>
          <a:bodyPr>
            <a:normAutofit lnSpcReduction="10000"/>
          </a:bodyPr>
          <a:lstStyle/>
          <a:p>
            <a:pPr eaLnBrk="1" hangingPunct="1">
              <a:buFont typeface="Wingdings" panose="05000000000000000000" pitchFamily="2" charset="2"/>
              <a:buNone/>
              <a:defRPr/>
            </a:pPr>
            <a:r>
              <a:rPr lang="de-CH" sz="2800" dirty="0" smtClean="0"/>
              <a:t>    </a:t>
            </a:r>
            <a:r>
              <a:rPr lang="de-CH" sz="2800" dirty="0" err="1" smtClean="0">
                <a:effectLst>
                  <a:outerShdw blurRad="38100" dist="38100" dir="2700000" algn="tl">
                    <a:srgbClr val="000000">
                      <a:alpha val="43137"/>
                    </a:srgbClr>
                  </a:outerShdw>
                </a:effectLst>
              </a:rPr>
              <a:t>Jes</a:t>
            </a:r>
            <a:r>
              <a:rPr lang="en-US" sz="2800" dirty="0" smtClean="0">
                <a:effectLst>
                  <a:outerShdw blurRad="38100" dist="38100" dir="2700000" algn="tl">
                    <a:srgbClr val="000000">
                      <a:alpha val="43137"/>
                    </a:srgbClr>
                  </a:outerShdw>
                </a:effectLst>
              </a:rPr>
              <a:t> 53,7  </a:t>
            </a:r>
            <a:r>
              <a:rPr lang="en-US" sz="2800" dirty="0" err="1" smtClean="0">
                <a:solidFill>
                  <a:srgbClr val="FFFF00"/>
                </a:solidFill>
                <a:effectLst>
                  <a:outerShdw blurRad="38100" dist="38100" dir="2700000" algn="tl">
                    <a:srgbClr val="000000">
                      <a:alpha val="43137"/>
                    </a:srgbClr>
                  </a:outerShdw>
                </a:effectLst>
              </a:rPr>
              <a:t>Er</a:t>
            </a:r>
            <a:r>
              <a:rPr lang="en-US" sz="2800" dirty="0" smtClean="0">
                <a:solidFill>
                  <a:srgbClr val="FFFF00"/>
                </a:solidFill>
                <a:effectLst>
                  <a:outerShdw blurRad="38100" dist="38100" dir="2700000" algn="tl">
                    <a:srgbClr val="000000">
                      <a:alpha val="43137"/>
                    </a:srgbClr>
                  </a:outerShdw>
                </a:effectLst>
              </a:rPr>
              <a:t> </a:t>
            </a:r>
            <a:r>
              <a:rPr lang="en-US" sz="2800" dirty="0" err="1" smtClean="0">
                <a:solidFill>
                  <a:srgbClr val="FFFF00"/>
                </a:solidFill>
                <a:effectLst>
                  <a:outerShdw blurRad="38100" dist="38100" dir="2700000" algn="tl">
                    <a:srgbClr val="000000">
                      <a:alpha val="43137"/>
                    </a:srgbClr>
                  </a:outerShdw>
                </a:effectLst>
              </a:rPr>
              <a:t>wurde</a:t>
            </a:r>
            <a:r>
              <a:rPr lang="en-US" sz="2800" dirty="0" smtClean="0">
                <a:solidFill>
                  <a:srgbClr val="FFFF00"/>
                </a:solidFill>
                <a:effectLst>
                  <a:outerShdw blurRad="38100" dist="38100" dir="2700000" algn="tl">
                    <a:srgbClr val="000000">
                      <a:alpha val="43137"/>
                    </a:srgbClr>
                  </a:outerShdw>
                </a:effectLst>
              </a:rPr>
              <a:t> </a:t>
            </a:r>
            <a:r>
              <a:rPr lang="en-US" sz="2800" dirty="0" err="1" smtClean="0">
                <a:solidFill>
                  <a:srgbClr val="FFFF00"/>
                </a:solidFill>
                <a:effectLst>
                  <a:outerShdw blurRad="38100" dist="38100" dir="2700000" algn="tl">
                    <a:srgbClr val="000000">
                      <a:alpha val="43137"/>
                    </a:srgbClr>
                  </a:outerShdw>
                </a:effectLst>
              </a:rPr>
              <a:t>mißhandelt</a:t>
            </a:r>
            <a:r>
              <a:rPr lang="en-US" sz="2800" dirty="0" smtClean="0">
                <a:solidFill>
                  <a:srgbClr val="FFFF00"/>
                </a:solidFill>
                <a:effectLst>
                  <a:outerShdw blurRad="38100" dist="38100" dir="2700000" algn="tl">
                    <a:srgbClr val="000000">
                      <a:alpha val="43137"/>
                    </a:srgbClr>
                  </a:outerShdw>
                </a:effectLst>
              </a:rPr>
              <a:t>, </a:t>
            </a:r>
            <a:r>
              <a:rPr lang="en-US" sz="2800" dirty="0" err="1" smtClean="0">
                <a:solidFill>
                  <a:srgbClr val="FFFF00"/>
                </a:solidFill>
                <a:effectLst>
                  <a:outerShdw blurRad="38100" dist="38100" dir="2700000" algn="tl">
                    <a:srgbClr val="000000">
                      <a:alpha val="43137"/>
                    </a:srgbClr>
                  </a:outerShdw>
                </a:effectLst>
              </a:rPr>
              <a:t>aber</a:t>
            </a:r>
            <a:r>
              <a:rPr lang="en-US" sz="2800" dirty="0" smtClean="0">
                <a:solidFill>
                  <a:srgbClr val="FFFF00"/>
                </a:solidFill>
                <a:effectLst>
                  <a:outerShdw blurRad="38100" dist="38100" dir="2700000" algn="tl">
                    <a:srgbClr val="000000">
                      <a:alpha val="43137"/>
                    </a:srgbClr>
                  </a:outerShdw>
                </a:effectLst>
              </a:rPr>
              <a:t> </a:t>
            </a:r>
            <a:r>
              <a:rPr lang="en-US" sz="2800" dirty="0" err="1" smtClean="0">
                <a:solidFill>
                  <a:srgbClr val="FFFF00"/>
                </a:solidFill>
                <a:effectLst>
                  <a:outerShdw blurRad="38100" dist="38100" dir="2700000" algn="tl">
                    <a:srgbClr val="000000">
                      <a:alpha val="43137"/>
                    </a:srgbClr>
                  </a:outerShdw>
                </a:effectLst>
              </a:rPr>
              <a:t>er</a:t>
            </a:r>
            <a:r>
              <a:rPr lang="en-US" sz="2800" dirty="0" smtClean="0">
                <a:solidFill>
                  <a:srgbClr val="FFFF00"/>
                </a:solidFill>
                <a:effectLst>
                  <a:outerShdw blurRad="38100" dist="38100" dir="2700000" algn="tl">
                    <a:srgbClr val="000000">
                      <a:alpha val="43137"/>
                    </a:srgbClr>
                  </a:outerShdw>
                </a:effectLst>
              </a:rPr>
              <a:t> </a:t>
            </a:r>
            <a:r>
              <a:rPr lang="en-US" sz="2800" dirty="0" err="1" smtClean="0">
                <a:solidFill>
                  <a:srgbClr val="FFFF00"/>
                </a:solidFill>
                <a:effectLst>
                  <a:outerShdw blurRad="38100" dist="38100" dir="2700000" algn="tl">
                    <a:srgbClr val="000000">
                      <a:alpha val="43137"/>
                    </a:srgbClr>
                  </a:outerShdw>
                </a:effectLst>
              </a:rPr>
              <a:t>beugte</a:t>
            </a:r>
            <a:r>
              <a:rPr lang="en-US" sz="2800" dirty="0" smtClean="0">
                <a:solidFill>
                  <a:srgbClr val="FFFF00"/>
                </a:solidFill>
                <a:effectLst>
                  <a:outerShdw blurRad="38100" dist="38100" dir="2700000" algn="tl">
                    <a:srgbClr val="000000">
                      <a:alpha val="43137"/>
                    </a:srgbClr>
                  </a:outerShdw>
                </a:effectLst>
              </a:rPr>
              <a:t> </a:t>
            </a:r>
            <a:r>
              <a:rPr lang="en-US" sz="2800" dirty="0" err="1" smtClean="0">
                <a:solidFill>
                  <a:srgbClr val="FFFF00"/>
                </a:solidFill>
                <a:effectLst>
                  <a:outerShdw blurRad="38100" dist="38100" dir="2700000" algn="tl">
                    <a:srgbClr val="000000">
                      <a:alpha val="43137"/>
                    </a:srgbClr>
                  </a:outerShdw>
                </a:effectLst>
              </a:rPr>
              <a:t>sich</a:t>
            </a:r>
            <a:r>
              <a:rPr lang="en-US" sz="2800" dirty="0" smtClean="0">
                <a:solidFill>
                  <a:srgbClr val="FFFF00"/>
                </a:solidFill>
                <a:effectLst>
                  <a:outerShdw blurRad="38100" dist="38100" dir="2700000" algn="tl">
                    <a:srgbClr val="000000">
                      <a:alpha val="43137"/>
                    </a:srgbClr>
                  </a:outerShdw>
                </a:effectLst>
              </a:rPr>
              <a:t> und tat </a:t>
            </a:r>
            <a:r>
              <a:rPr lang="en-US" sz="2800" dirty="0" err="1" smtClean="0">
                <a:solidFill>
                  <a:srgbClr val="FFFF00"/>
                </a:solidFill>
                <a:effectLst>
                  <a:outerShdw blurRad="38100" dist="38100" dir="2700000" algn="tl">
                    <a:srgbClr val="000000">
                      <a:alpha val="43137"/>
                    </a:srgbClr>
                  </a:outerShdw>
                </a:effectLst>
              </a:rPr>
              <a:t>seinen</a:t>
            </a:r>
            <a:r>
              <a:rPr lang="en-US" sz="2800" dirty="0" smtClean="0">
                <a:solidFill>
                  <a:srgbClr val="FFFF00"/>
                </a:solidFill>
                <a:effectLst>
                  <a:outerShdw blurRad="38100" dist="38100" dir="2700000" algn="tl">
                    <a:srgbClr val="000000">
                      <a:alpha val="43137"/>
                    </a:srgbClr>
                  </a:outerShdw>
                </a:effectLst>
              </a:rPr>
              <a:t> </a:t>
            </a:r>
            <a:r>
              <a:rPr lang="en-US" sz="2800" dirty="0" err="1" smtClean="0">
                <a:solidFill>
                  <a:srgbClr val="FFFF00"/>
                </a:solidFill>
                <a:effectLst>
                  <a:outerShdw blurRad="38100" dist="38100" dir="2700000" algn="tl">
                    <a:srgbClr val="000000">
                      <a:alpha val="43137"/>
                    </a:srgbClr>
                  </a:outerShdw>
                </a:effectLst>
              </a:rPr>
              <a:t>Mund</a:t>
            </a:r>
            <a:r>
              <a:rPr lang="en-US" sz="2800" dirty="0" smtClean="0">
                <a:solidFill>
                  <a:srgbClr val="FFFF00"/>
                </a:solidFill>
                <a:effectLst>
                  <a:outerShdw blurRad="38100" dist="38100" dir="2700000" algn="tl">
                    <a:srgbClr val="000000">
                      <a:alpha val="43137"/>
                    </a:srgbClr>
                  </a:outerShdw>
                </a:effectLst>
              </a:rPr>
              <a:t> </a:t>
            </a:r>
            <a:r>
              <a:rPr lang="en-US" sz="2800" dirty="0" err="1" smtClean="0">
                <a:solidFill>
                  <a:srgbClr val="FFFF00"/>
                </a:solidFill>
                <a:effectLst>
                  <a:outerShdw blurRad="38100" dist="38100" dir="2700000" algn="tl">
                    <a:srgbClr val="000000">
                      <a:alpha val="43137"/>
                    </a:srgbClr>
                  </a:outerShdw>
                </a:effectLst>
              </a:rPr>
              <a:t>nicht</a:t>
            </a:r>
            <a:r>
              <a:rPr lang="en-US" sz="2800" dirty="0" smtClean="0">
                <a:solidFill>
                  <a:srgbClr val="FFFF00"/>
                </a:solidFill>
                <a:effectLst>
                  <a:outerShdw blurRad="38100" dist="38100" dir="2700000" algn="tl">
                    <a:srgbClr val="000000">
                      <a:alpha val="43137"/>
                    </a:srgbClr>
                  </a:outerShdw>
                </a:effectLst>
              </a:rPr>
              <a:t> auf, </a:t>
            </a:r>
            <a:r>
              <a:rPr lang="en-US" sz="2800" dirty="0" err="1" smtClean="0">
                <a:solidFill>
                  <a:srgbClr val="66FF33"/>
                </a:solidFill>
                <a:effectLst>
                  <a:outerShdw blurRad="38100" dist="38100" dir="2700000" algn="tl">
                    <a:srgbClr val="000000">
                      <a:alpha val="43137"/>
                    </a:srgbClr>
                  </a:outerShdw>
                </a:effectLst>
              </a:rPr>
              <a:t>gleich</a:t>
            </a:r>
            <a:r>
              <a:rPr lang="en-US" sz="2800" dirty="0" smtClean="0">
                <a:solidFill>
                  <a:srgbClr val="66FF33"/>
                </a:solidFill>
                <a:effectLst>
                  <a:outerShdw blurRad="38100" dist="38100" dir="2700000" algn="tl">
                    <a:srgbClr val="000000">
                      <a:alpha val="43137"/>
                    </a:srgbClr>
                  </a:outerShdw>
                </a:effectLst>
              </a:rPr>
              <a:t> </a:t>
            </a:r>
            <a:r>
              <a:rPr lang="en-US" sz="2800" dirty="0" err="1" smtClean="0">
                <a:solidFill>
                  <a:srgbClr val="66FF33"/>
                </a:solidFill>
                <a:effectLst>
                  <a:outerShdw blurRad="38100" dist="38100" dir="2700000" algn="tl">
                    <a:srgbClr val="000000">
                      <a:alpha val="43137"/>
                    </a:srgbClr>
                  </a:outerShdw>
                </a:effectLst>
              </a:rPr>
              <a:t>dem</a:t>
            </a:r>
            <a:r>
              <a:rPr lang="en-US" sz="2800" dirty="0" smtClean="0">
                <a:solidFill>
                  <a:srgbClr val="66FF33"/>
                </a:solidFill>
                <a:effectLst>
                  <a:outerShdw blurRad="38100" dist="38100" dir="2700000" algn="tl">
                    <a:srgbClr val="000000">
                      <a:alpha val="43137"/>
                    </a:srgbClr>
                  </a:outerShdw>
                </a:effectLst>
              </a:rPr>
              <a:t> </a:t>
            </a:r>
            <a:r>
              <a:rPr lang="en-US" sz="2800" dirty="0" err="1" smtClean="0">
                <a:solidFill>
                  <a:srgbClr val="66FF33"/>
                </a:solidFill>
                <a:effectLst>
                  <a:outerShdw blurRad="38100" dist="38100" dir="2700000" algn="tl">
                    <a:srgbClr val="000000">
                      <a:alpha val="43137"/>
                    </a:srgbClr>
                  </a:outerShdw>
                </a:effectLst>
              </a:rPr>
              <a:t>Lamme</a:t>
            </a:r>
            <a:r>
              <a:rPr lang="en-US" sz="2800" dirty="0" smtClean="0">
                <a:solidFill>
                  <a:srgbClr val="66FF33"/>
                </a:solidFill>
                <a:effectLst>
                  <a:outerShdw blurRad="38100" dist="38100" dir="2700000" algn="tl">
                    <a:srgbClr val="000000">
                      <a:alpha val="43137"/>
                    </a:srgbClr>
                  </a:outerShdw>
                </a:effectLst>
              </a:rPr>
              <a:t>, welches </a:t>
            </a:r>
            <a:r>
              <a:rPr lang="en-US" sz="2800" dirty="0" err="1" smtClean="0">
                <a:solidFill>
                  <a:srgbClr val="66FF33"/>
                </a:solidFill>
                <a:effectLst>
                  <a:outerShdw blurRad="38100" dist="38100" dir="2700000" algn="tl">
                    <a:srgbClr val="000000">
                      <a:alpha val="43137"/>
                    </a:srgbClr>
                  </a:outerShdw>
                </a:effectLst>
              </a:rPr>
              <a:t>zur</a:t>
            </a:r>
            <a:r>
              <a:rPr lang="en-US" sz="2800" dirty="0" smtClean="0">
                <a:solidFill>
                  <a:srgbClr val="66FF33"/>
                </a:solidFill>
                <a:effectLst>
                  <a:outerShdw blurRad="38100" dist="38100" dir="2700000" algn="tl">
                    <a:srgbClr val="000000">
                      <a:alpha val="43137"/>
                    </a:srgbClr>
                  </a:outerShdw>
                </a:effectLst>
              </a:rPr>
              <a:t> </a:t>
            </a:r>
            <a:r>
              <a:rPr lang="en-US" sz="2800" dirty="0" err="1" smtClean="0">
                <a:solidFill>
                  <a:srgbClr val="66FF33"/>
                </a:solidFill>
                <a:effectLst>
                  <a:outerShdw blurRad="38100" dist="38100" dir="2700000" algn="tl">
                    <a:srgbClr val="000000">
                      <a:alpha val="43137"/>
                    </a:srgbClr>
                  </a:outerShdw>
                </a:effectLst>
              </a:rPr>
              <a:t>Schlachtung</a:t>
            </a:r>
            <a:r>
              <a:rPr lang="en-US" sz="2800" dirty="0" smtClean="0">
                <a:solidFill>
                  <a:srgbClr val="66FF33"/>
                </a:solidFill>
                <a:effectLst>
                  <a:outerShdw blurRad="38100" dist="38100" dir="2700000" algn="tl">
                    <a:srgbClr val="000000">
                      <a:alpha val="43137"/>
                    </a:srgbClr>
                  </a:outerShdw>
                </a:effectLst>
              </a:rPr>
              <a:t> </a:t>
            </a:r>
            <a:r>
              <a:rPr lang="en-US" sz="2800" dirty="0" err="1" smtClean="0">
                <a:solidFill>
                  <a:srgbClr val="66FF33"/>
                </a:solidFill>
                <a:effectLst>
                  <a:outerShdw blurRad="38100" dist="38100" dir="2700000" algn="tl">
                    <a:srgbClr val="000000">
                      <a:alpha val="43137"/>
                    </a:srgbClr>
                  </a:outerShdw>
                </a:effectLst>
              </a:rPr>
              <a:t>geführt</a:t>
            </a:r>
            <a:r>
              <a:rPr lang="en-US" sz="2800" dirty="0" smtClean="0">
                <a:solidFill>
                  <a:srgbClr val="66FF33"/>
                </a:solidFill>
                <a:effectLst>
                  <a:outerShdw blurRad="38100" dist="38100" dir="2700000" algn="tl">
                    <a:srgbClr val="000000">
                      <a:alpha val="43137"/>
                    </a:srgbClr>
                  </a:outerShdw>
                </a:effectLst>
              </a:rPr>
              <a:t> </a:t>
            </a:r>
            <a:r>
              <a:rPr lang="en-US" sz="2800" dirty="0" err="1" smtClean="0">
                <a:solidFill>
                  <a:srgbClr val="66FF33"/>
                </a:solidFill>
                <a:effectLst>
                  <a:outerShdw blurRad="38100" dist="38100" dir="2700000" algn="tl">
                    <a:srgbClr val="000000">
                      <a:alpha val="43137"/>
                    </a:srgbClr>
                  </a:outerShdw>
                </a:effectLst>
              </a:rPr>
              <a:t>wird</a:t>
            </a:r>
            <a:r>
              <a:rPr lang="en-US" sz="2800" dirty="0" smtClean="0">
                <a:solidFill>
                  <a:srgbClr val="66FF33"/>
                </a:solidFill>
                <a:effectLst>
                  <a:outerShdw blurRad="38100" dist="38100" dir="2700000" algn="tl">
                    <a:srgbClr val="000000">
                      <a:alpha val="43137"/>
                    </a:srgbClr>
                  </a:outerShdw>
                </a:effectLst>
              </a:rPr>
              <a:t>, </a:t>
            </a:r>
            <a:r>
              <a:rPr lang="en-US" sz="2800" dirty="0" smtClean="0">
                <a:solidFill>
                  <a:srgbClr val="FFFF00"/>
                </a:solidFill>
                <a:effectLst>
                  <a:outerShdw blurRad="38100" dist="38100" dir="2700000" algn="tl">
                    <a:srgbClr val="000000">
                      <a:alpha val="43137"/>
                    </a:srgbClr>
                  </a:outerShdw>
                </a:effectLst>
              </a:rPr>
              <a:t>und</a:t>
            </a:r>
            <a:r>
              <a:rPr lang="en-US" sz="2800" dirty="0" smtClean="0">
                <a:solidFill>
                  <a:srgbClr val="66FF33"/>
                </a:solidFill>
                <a:effectLst>
                  <a:outerShdw blurRad="38100" dist="38100" dir="2700000" algn="tl">
                    <a:srgbClr val="000000">
                      <a:alpha val="43137"/>
                    </a:srgbClr>
                  </a:outerShdw>
                </a:effectLst>
              </a:rPr>
              <a:t> </a:t>
            </a:r>
            <a:r>
              <a:rPr lang="en-US" sz="2800" dirty="0" err="1" smtClean="0">
                <a:solidFill>
                  <a:srgbClr val="66FF33"/>
                </a:solidFill>
                <a:effectLst>
                  <a:outerShdw blurRad="38100" dist="38100" dir="2700000" algn="tl">
                    <a:srgbClr val="000000">
                      <a:alpha val="43137"/>
                    </a:srgbClr>
                  </a:outerShdw>
                </a:effectLst>
              </a:rPr>
              <a:t>wie</a:t>
            </a:r>
            <a:r>
              <a:rPr lang="en-US" sz="2800" dirty="0" smtClean="0">
                <a:solidFill>
                  <a:srgbClr val="66FF33"/>
                </a:solidFill>
                <a:effectLst>
                  <a:outerShdw blurRad="38100" dist="38100" dir="2700000" algn="tl">
                    <a:srgbClr val="000000">
                      <a:alpha val="43137"/>
                    </a:srgbClr>
                  </a:outerShdw>
                </a:effectLst>
              </a:rPr>
              <a:t> </a:t>
            </a:r>
            <a:r>
              <a:rPr lang="en-US" sz="2800" dirty="0" err="1" smtClean="0">
                <a:solidFill>
                  <a:srgbClr val="66FF33"/>
                </a:solidFill>
                <a:effectLst>
                  <a:outerShdw blurRad="38100" dist="38100" dir="2700000" algn="tl">
                    <a:srgbClr val="000000">
                      <a:alpha val="43137"/>
                    </a:srgbClr>
                  </a:outerShdw>
                </a:effectLst>
              </a:rPr>
              <a:t>ein</a:t>
            </a:r>
            <a:r>
              <a:rPr lang="en-US" sz="2800" dirty="0" smtClean="0">
                <a:solidFill>
                  <a:srgbClr val="66FF33"/>
                </a:solidFill>
                <a:effectLst>
                  <a:outerShdw blurRad="38100" dist="38100" dir="2700000" algn="tl">
                    <a:srgbClr val="000000">
                      <a:alpha val="43137"/>
                    </a:srgbClr>
                  </a:outerShdw>
                </a:effectLst>
              </a:rPr>
              <a:t> </a:t>
            </a:r>
            <a:r>
              <a:rPr lang="en-US" sz="2800" dirty="0" err="1" smtClean="0">
                <a:solidFill>
                  <a:srgbClr val="66FF33"/>
                </a:solidFill>
                <a:effectLst>
                  <a:outerShdw blurRad="38100" dist="38100" dir="2700000" algn="tl">
                    <a:srgbClr val="000000">
                      <a:alpha val="43137"/>
                    </a:srgbClr>
                  </a:outerShdw>
                </a:effectLst>
              </a:rPr>
              <a:t>Schaf</a:t>
            </a:r>
            <a:r>
              <a:rPr lang="en-US" sz="2800" dirty="0" smtClean="0">
                <a:solidFill>
                  <a:srgbClr val="66FF33"/>
                </a:solidFill>
                <a:effectLst>
                  <a:outerShdw blurRad="38100" dist="38100" dir="2700000" algn="tl">
                    <a:srgbClr val="000000">
                      <a:alpha val="43137"/>
                    </a:srgbClr>
                  </a:outerShdw>
                </a:effectLst>
              </a:rPr>
              <a:t>, das </a:t>
            </a:r>
            <a:r>
              <a:rPr lang="en-US" sz="2800" dirty="0" err="1" smtClean="0">
                <a:solidFill>
                  <a:srgbClr val="66FF33"/>
                </a:solidFill>
                <a:effectLst>
                  <a:outerShdw blurRad="38100" dist="38100" dir="2700000" algn="tl">
                    <a:srgbClr val="000000">
                      <a:alpha val="43137"/>
                    </a:srgbClr>
                  </a:outerShdw>
                </a:effectLst>
              </a:rPr>
              <a:t>stumm</a:t>
            </a:r>
            <a:r>
              <a:rPr lang="en-US" sz="2800" dirty="0" smtClean="0">
                <a:solidFill>
                  <a:srgbClr val="66FF33"/>
                </a:solidFill>
                <a:effectLst>
                  <a:outerShdw blurRad="38100" dist="38100" dir="2700000" algn="tl">
                    <a:srgbClr val="000000">
                      <a:alpha val="43137"/>
                    </a:srgbClr>
                  </a:outerShdw>
                </a:effectLst>
              </a:rPr>
              <a:t> </a:t>
            </a:r>
            <a:r>
              <a:rPr lang="en-US" sz="2800" dirty="0" err="1" smtClean="0">
                <a:solidFill>
                  <a:srgbClr val="66FF33"/>
                </a:solidFill>
                <a:effectLst>
                  <a:outerShdw blurRad="38100" dist="38100" dir="2700000" algn="tl">
                    <a:srgbClr val="000000">
                      <a:alpha val="43137"/>
                    </a:srgbClr>
                  </a:outerShdw>
                </a:effectLst>
              </a:rPr>
              <a:t>ist</a:t>
            </a:r>
            <a:r>
              <a:rPr lang="en-US" sz="2800" dirty="0" smtClean="0">
                <a:solidFill>
                  <a:srgbClr val="66FF33"/>
                </a:solidFill>
                <a:effectLst>
                  <a:outerShdw blurRad="38100" dist="38100" dir="2700000" algn="tl">
                    <a:srgbClr val="000000">
                      <a:alpha val="43137"/>
                    </a:srgbClr>
                  </a:outerShdw>
                </a:effectLst>
              </a:rPr>
              <a:t> </a:t>
            </a:r>
            <a:r>
              <a:rPr lang="en-US" sz="2800" dirty="0" err="1" smtClean="0">
                <a:solidFill>
                  <a:srgbClr val="66FF33"/>
                </a:solidFill>
                <a:effectLst>
                  <a:outerShdw blurRad="38100" dist="38100" dir="2700000" algn="tl">
                    <a:srgbClr val="000000">
                      <a:alpha val="43137"/>
                    </a:srgbClr>
                  </a:outerShdw>
                </a:effectLst>
              </a:rPr>
              <a:t>vor</a:t>
            </a:r>
            <a:r>
              <a:rPr lang="en-US" sz="2800" dirty="0" smtClean="0">
                <a:solidFill>
                  <a:srgbClr val="66FF33"/>
                </a:solidFill>
                <a:effectLst>
                  <a:outerShdw blurRad="38100" dist="38100" dir="2700000" algn="tl">
                    <a:srgbClr val="000000">
                      <a:alpha val="43137"/>
                    </a:srgbClr>
                  </a:outerShdw>
                </a:effectLst>
              </a:rPr>
              <a:t> </a:t>
            </a:r>
            <a:r>
              <a:rPr lang="en-US" sz="2800" dirty="0" err="1" smtClean="0">
                <a:solidFill>
                  <a:srgbClr val="66FF33"/>
                </a:solidFill>
                <a:effectLst>
                  <a:outerShdw blurRad="38100" dist="38100" dir="2700000" algn="tl">
                    <a:srgbClr val="000000">
                      <a:alpha val="43137"/>
                    </a:srgbClr>
                  </a:outerShdw>
                </a:effectLst>
              </a:rPr>
              <a:t>seinen</a:t>
            </a:r>
            <a:r>
              <a:rPr lang="en-US" sz="2800" dirty="0" smtClean="0">
                <a:solidFill>
                  <a:srgbClr val="66FF33"/>
                </a:solidFill>
                <a:effectLst>
                  <a:outerShdw blurRad="38100" dist="38100" dir="2700000" algn="tl">
                    <a:srgbClr val="000000">
                      <a:alpha val="43137"/>
                    </a:srgbClr>
                  </a:outerShdw>
                </a:effectLst>
              </a:rPr>
              <a:t> </a:t>
            </a:r>
            <a:r>
              <a:rPr lang="en-US" sz="2800" dirty="0" err="1" smtClean="0">
                <a:solidFill>
                  <a:srgbClr val="66FF33"/>
                </a:solidFill>
                <a:effectLst>
                  <a:outerShdw blurRad="38100" dist="38100" dir="2700000" algn="tl">
                    <a:srgbClr val="000000">
                      <a:alpha val="43137"/>
                    </a:srgbClr>
                  </a:outerShdw>
                </a:effectLst>
              </a:rPr>
              <a:t>Scherern</a:t>
            </a:r>
            <a:r>
              <a:rPr lang="en-US" sz="2800" dirty="0" smtClean="0">
                <a:solidFill>
                  <a:srgbClr val="FFFF00"/>
                </a:solidFill>
                <a:effectLst>
                  <a:outerShdw blurRad="38100" dist="38100" dir="2700000" algn="tl">
                    <a:srgbClr val="000000">
                      <a:alpha val="43137"/>
                    </a:srgbClr>
                  </a:outerShdw>
                </a:effectLst>
              </a:rPr>
              <a:t>; und </a:t>
            </a:r>
            <a:r>
              <a:rPr lang="en-US" sz="2800" dirty="0" err="1" smtClean="0">
                <a:solidFill>
                  <a:srgbClr val="FFFF00"/>
                </a:solidFill>
                <a:effectLst>
                  <a:outerShdw blurRad="38100" dist="38100" dir="2700000" algn="tl">
                    <a:srgbClr val="000000">
                      <a:alpha val="43137"/>
                    </a:srgbClr>
                  </a:outerShdw>
                </a:effectLst>
              </a:rPr>
              <a:t>er</a:t>
            </a:r>
            <a:r>
              <a:rPr lang="en-US" sz="2800" dirty="0" smtClean="0">
                <a:solidFill>
                  <a:srgbClr val="FFFF00"/>
                </a:solidFill>
                <a:effectLst>
                  <a:outerShdw blurRad="38100" dist="38100" dir="2700000" algn="tl">
                    <a:srgbClr val="000000">
                      <a:alpha val="43137"/>
                    </a:srgbClr>
                  </a:outerShdw>
                </a:effectLst>
              </a:rPr>
              <a:t> tat </a:t>
            </a:r>
            <a:r>
              <a:rPr lang="en-US" sz="2800" dirty="0" err="1" smtClean="0">
                <a:solidFill>
                  <a:srgbClr val="FFFF00"/>
                </a:solidFill>
                <a:effectLst>
                  <a:outerShdw blurRad="38100" dist="38100" dir="2700000" algn="tl">
                    <a:srgbClr val="000000">
                      <a:alpha val="43137"/>
                    </a:srgbClr>
                  </a:outerShdw>
                </a:effectLst>
              </a:rPr>
              <a:t>seinen</a:t>
            </a:r>
            <a:r>
              <a:rPr lang="en-US" sz="2800" dirty="0" smtClean="0">
                <a:solidFill>
                  <a:srgbClr val="FFFF00"/>
                </a:solidFill>
                <a:effectLst>
                  <a:outerShdw blurRad="38100" dist="38100" dir="2700000" algn="tl">
                    <a:srgbClr val="000000">
                      <a:alpha val="43137"/>
                    </a:srgbClr>
                  </a:outerShdw>
                </a:effectLst>
              </a:rPr>
              <a:t> </a:t>
            </a:r>
            <a:r>
              <a:rPr lang="en-US" sz="2800" dirty="0" err="1" smtClean="0">
                <a:solidFill>
                  <a:srgbClr val="FFFF00"/>
                </a:solidFill>
                <a:effectLst>
                  <a:outerShdw blurRad="38100" dist="38100" dir="2700000" algn="tl">
                    <a:srgbClr val="000000">
                      <a:alpha val="43137"/>
                    </a:srgbClr>
                  </a:outerShdw>
                </a:effectLst>
              </a:rPr>
              <a:t>Mund</a:t>
            </a:r>
            <a:r>
              <a:rPr lang="en-US" sz="2800" dirty="0" smtClean="0">
                <a:solidFill>
                  <a:srgbClr val="FFFF00"/>
                </a:solidFill>
                <a:effectLst>
                  <a:outerShdw blurRad="38100" dist="38100" dir="2700000" algn="tl">
                    <a:srgbClr val="000000">
                      <a:alpha val="43137"/>
                    </a:srgbClr>
                  </a:outerShdw>
                </a:effectLst>
              </a:rPr>
              <a:t> </a:t>
            </a:r>
            <a:r>
              <a:rPr lang="en-US" sz="2800" dirty="0" err="1" smtClean="0">
                <a:solidFill>
                  <a:srgbClr val="FFFF00"/>
                </a:solidFill>
                <a:effectLst>
                  <a:outerShdw blurRad="38100" dist="38100" dir="2700000" algn="tl">
                    <a:srgbClr val="000000">
                      <a:alpha val="43137"/>
                    </a:srgbClr>
                  </a:outerShdw>
                </a:effectLst>
              </a:rPr>
              <a:t>nicht</a:t>
            </a:r>
            <a:r>
              <a:rPr lang="en-US" sz="2800" dirty="0" smtClean="0">
                <a:solidFill>
                  <a:srgbClr val="FFFF00"/>
                </a:solidFill>
                <a:effectLst>
                  <a:outerShdw blurRad="38100" dist="38100" dir="2700000" algn="tl">
                    <a:srgbClr val="000000">
                      <a:alpha val="43137"/>
                    </a:srgbClr>
                  </a:outerShdw>
                </a:effectLst>
              </a:rPr>
              <a:t> auf. </a:t>
            </a:r>
            <a:endParaRPr lang="de-DE" sz="2800" dirty="0" smtClean="0">
              <a:solidFill>
                <a:srgbClr val="FFFF00"/>
              </a:solidFill>
              <a:effectLst>
                <a:outerShdw blurRad="38100" dist="38100" dir="2700000" algn="tl">
                  <a:srgbClr val="000000">
                    <a:alpha val="43137"/>
                  </a:srgbClr>
                </a:outerShdw>
              </a:effectLst>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772816"/>
            <a:ext cx="3185228"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7282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Book of Exodus Chapter 9-13 (Bible Illustrations by Sweet Med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10" y="406182"/>
            <a:ext cx="7924800" cy="5810251"/>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2286000" y="6398162"/>
            <a:ext cx="3945311" cy="276999"/>
          </a:xfrm>
          <a:prstGeom prst="rect">
            <a:avLst/>
          </a:prstGeom>
          <a:noFill/>
        </p:spPr>
        <p:txBody>
          <a:bodyPr wrap="none" rtlCol="0">
            <a:spAutoFit/>
          </a:bodyPr>
          <a:lstStyle/>
          <a:p>
            <a:r>
              <a:rPr lang="en-US" sz="1200" dirty="0">
                <a:effectLst>
                  <a:outerShdw blurRad="38100" dist="38100" dir="2700000" algn="tl">
                    <a:srgbClr val="000000">
                      <a:alpha val="43137"/>
                    </a:srgbClr>
                  </a:outerShdw>
                </a:effectLst>
              </a:rPr>
              <a:t>Distant Shores Media/Sweet Publishing</a:t>
            </a:r>
            <a:r>
              <a:rPr lang="en-US" sz="1200" dirty="0" smtClean="0">
                <a:effectLst>
                  <a:outerShdw blurRad="38100" dist="38100" dir="2700000" algn="tl">
                    <a:srgbClr val="000000">
                      <a:alpha val="43137"/>
                    </a:srgbClr>
                  </a:outerShdw>
                </a:effectLst>
              </a:rPr>
              <a:t>. CC-BY-SA 3.0</a:t>
            </a:r>
            <a:endParaRPr lang="de-DE" sz="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71722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Das wahre Passah-Lamm</a:t>
            </a:r>
            <a:endParaRPr lang="de-DE" dirty="0"/>
          </a:p>
        </p:txBody>
      </p:sp>
      <p:sp>
        <p:nvSpPr>
          <p:cNvPr id="4" name="Rectangle 3"/>
          <p:cNvSpPr>
            <a:spLocks noGrp="1" noChangeArrowheads="1"/>
          </p:cNvSpPr>
          <p:nvPr>
            <p:ph idx="1"/>
          </p:nvPr>
        </p:nvSpPr>
        <p:spPr>
          <a:xfrm>
            <a:off x="485740" y="1700808"/>
            <a:ext cx="4258816" cy="4709160"/>
          </a:xfrm>
        </p:spPr>
        <p:txBody>
          <a:bodyPr>
            <a:normAutofit fontScale="92500" lnSpcReduction="20000"/>
          </a:bodyPr>
          <a:lstStyle/>
          <a:p>
            <a:pPr marL="137160" indent="0">
              <a:buNone/>
            </a:pPr>
            <a:r>
              <a:rPr lang="de-CH" sz="2800" dirty="0" smtClean="0">
                <a:effectLst>
                  <a:outerShdw blurRad="38100" dist="38100" dir="2700000" algn="tl">
                    <a:srgbClr val="000000">
                      <a:alpha val="43137"/>
                    </a:srgbClr>
                  </a:outerShdw>
                </a:effectLst>
              </a:rPr>
              <a:t>1. Korinther 5: </a:t>
            </a:r>
            <a:r>
              <a:rPr lang="de-DE" dirty="0" smtClean="0">
                <a:effectLst>
                  <a:outerShdw blurRad="38100" dist="38100" dir="2700000" algn="tl">
                    <a:srgbClr val="000000">
                      <a:alpha val="43137"/>
                    </a:srgbClr>
                  </a:outerShdw>
                </a:effectLst>
              </a:rPr>
              <a:t> </a:t>
            </a:r>
            <a:r>
              <a:rPr lang="de-DE" baseline="30000" dirty="0">
                <a:solidFill>
                  <a:srgbClr val="FFFF00"/>
                </a:solidFill>
                <a:effectLst>
                  <a:outerShdw blurRad="38100" dist="38100" dir="2700000" algn="tl">
                    <a:srgbClr val="000000">
                      <a:alpha val="43137"/>
                    </a:srgbClr>
                  </a:outerShdw>
                </a:effectLst>
              </a:rPr>
              <a:t>7</a:t>
            </a:r>
            <a:r>
              <a:rPr lang="de-DE" dirty="0">
                <a:solidFill>
                  <a:srgbClr val="FFFF00"/>
                </a:solidFill>
                <a:effectLst>
                  <a:outerShdw blurRad="38100" dist="38100" dir="2700000" algn="tl">
                    <a:srgbClr val="000000">
                      <a:alpha val="43137"/>
                    </a:srgbClr>
                  </a:outerShdw>
                </a:effectLst>
              </a:rPr>
              <a:t> </a:t>
            </a:r>
            <a:r>
              <a:rPr lang="de-DE" dirty="0" smtClean="0">
                <a:solidFill>
                  <a:srgbClr val="FFFF00"/>
                </a:solidFill>
                <a:effectLst>
                  <a:outerShdw blurRad="38100" dist="38100" dir="2700000" algn="tl">
                    <a:srgbClr val="000000">
                      <a:alpha val="43137"/>
                    </a:srgbClr>
                  </a:outerShdw>
                </a:effectLst>
              </a:rPr>
              <a:t>Fegt </a:t>
            </a:r>
            <a:r>
              <a:rPr lang="de-DE" dirty="0">
                <a:solidFill>
                  <a:srgbClr val="FFFF00"/>
                </a:solidFill>
                <a:effectLst>
                  <a:outerShdw blurRad="38100" dist="38100" dir="2700000" algn="tl">
                    <a:srgbClr val="000000">
                      <a:alpha val="43137"/>
                    </a:srgbClr>
                  </a:outerShdw>
                </a:effectLst>
              </a:rPr>
              <a:t>den alten Sauerteig aus, </a:t>
            </a:r>
            <a:r>
              <a:rPr lang="de-DE" dirty="0" smtClean="0">
                <a:solidFill>
                  <a:srgbClr val="FFFF00"/>
                </a:solidFill>
                <a:effectLst>
                  <a:outerShdw blurRad="38100" dist="38100" dir="2700000" algn="tl">
                    <a:srgbClr val="000000">
                      <a:alpha val="43137"/>
                    </a:srgbClr>
                  </a:outerShdw>
                </a:effectLst>
              </a:rPr>
              <a:t>damit </a:t>
            </a:r>
            <a:r>
              <a:rPr lang="de-DE" dirty="0">
                <a:solidFill>
                  <a:srgbClr val="FFFF00"/>
                </a:solidFill>
                <a:effectLst>
                  <a:outerShdw blurRad="38100" dist="38100" dir="2700000" algn="tl">
                    <a:srgbClr val="000000">
                      <a:alpha val="43137"/>
                    </a:srgbClr>
                  </a:outerShdw>
                </a:effectLst>
              </a:rPr>
              <a:t>ihr eine neue </a:t>
            </a:r>
            <a:r>
              <a:rPr lang="de-DE" dirty="0" smtClean="0">
                <a:solidFill>
                  <a:srgbClr val="FFFF00"/>
                </a:solidFill>
                <a:effectLst>
                  <a:outerShdw blurRad="38100" dist="38100" dir="2700000" algn="tl">
                    <a:srgbClr val="000000">
                      <a:alpha val="43137"/>
                    </a:srgbClr>
                  </a:outerShdw>
                </a:effectLst>
              </a:rPr>
              <a:t>Teigmasse </a:t>
            </a:r>
            <a:r>
              <a:rPr lang="de-DE" dirty="0">
                <a:solidFill>
                  <a:srgbClr val="FFFF00"/>
                </a:solidFill>
                <a:effectLst>
                  <a:outerShdw blurRad="38100" dist="38100" dir="2700000" algn="tl">
                    <a:srgbClr val="000000">
                      <a:alpha val="43137"/>
                    </a:srgbClr>
                  </a:outerShdw>
                </a:effectLst>
              </a:rPr>
              <a:t>sein </a:t>
            </a:r>
            <a:r>
              <a:rPr lang="de-DE" dirty="0" smtClean="0">
                <a:solidFill>
                  <a:srgbClr val="FFFF00"/>
                </a:solidFill>
                <a:effectLst>
                  <a:outerShdw blurRad="38100" dist="38100" dir="2700000" algn="tl">
                    <a:srgbClr val="000000">
                      <a:alpha val="43137"/>
                    </a:srgbClr>
                  </a:outerShdw>
                </a:effectLst>
              </a:rPr>
              <a:t>mögt</a:t>
            </a:r>
            <a:r>
              <a:rPr lang="de-DE" dirty="0">
                <a:solidFill>
                  <a:srgbClr val="FFFF00"/>
                </a:solidFill>
                <a:effectLst>
                  <a:outerShdw blurRad="38100" dist="38100" dir="2700000" algn="tl">
                    <a:srgbClr val="000000">
                      <a:alpha val="43137"/>
                    </a:srgbClr>
                  </a:outerShdw>
                </a:effectLst>
              </a:rPr>
              <a:t>, gleichwie ihr ungesäuert seid. Denn auch </a:t>
            </a:r>
            <a:r>
              <a:rPr lang="de-DE" dirty="0">
                <a:solidFill>
                  <a:srgbClr val="66FF33"/>
                </a:solidFill>
                <a:effectLst>
                  <a:outerShdw blurRad="38100" dist="38100" dir="2700000" algn="tl">
                    <a:srgbClr val="000000">
                      <a:alpha val="43137"/>
                    </a:srgbClr>
                  </a:outerShdw>
                </a:effectLst>
              </a:rPr>
              <a:t>unser Passah, Christus</a:t>
            </a:r>
            <a:r>
              <a:rPr lang="de-DE" dirty="0">
                <a:solidFill>
                  <a:srgbClr val="FFFF00"/>
                </a:solidFill>
                <a:effectLst>
                  <a:outerShdw blurRad="38100" dist="38100" dir="2700000" algn="tl">
                    <a:srgbClr val="000000">
                      <a:alpha val="43137"/>
                    </a:srgbClr>
                  </a:outerShdw>
                </a:effectLst>
              </a:rPr>
              <a:t>, ist geschlachtet</a:t>
            </a:r>
            <a:r>
              <a:rPr lang="de-DE" dirty="0" smtClean="0">
                <a:solidFill>
                  <a:srgbClr val="FFFF00"/>
                </a:solidFill>
                <a:effectLst>
                  <a:outerShdw blurRad="38100" dist="38100" dir="2700000" algn="tl">
                    <a:srgbClr val="000000">
                      <a:alpha val="43137"/>
                    </a:srgbClr>
                  </a:outerShdw>
                </a:effectLst>
              </a:rPr>
              <a:t>. </a:t>
            </a:r>
            <a:r>
              <a:rPr lang="de-DE" baseline="30000" dirty="0">
                <a:solidFill>
                  <a:srgbClr val="FFFF00"/>
                </a:solidFill>
                <a:effectLst>
                  <a:outerShdw blurRad="38100" dist="38100" dir="2700000" algn="tl">
                    <a:srgbClr val="000000">
                      <a:alpha val="43137"/>
                    </a:srgbClr>
                  </a:outerShdw>
                </a:effectLst>
              </a:rPr>
              <a:t>8</a:t>
            </a:r>
            <a:r>
              <a:rPr lang="de-DE" dirty="0">
                <a:solidFill>
                  <a:srgbClr val="FFFF00"/>
                </a:solidFill>
                <a:effectLst>
                  <a:outerShdw blurRad="38100" dist="38100" dir="2700000" algn="tl">
                    <a:srgbClr val="000000">
                      <a:alpha val="43137"/>
                    </a:srgbClr>
                  </a:outerShdw>
                </a:effectLst>
              </a:rPr>
              <a:t> Darum </a:t>
            </a:r>
            <a:r>
              <a:rPr lang="de-DE" dirty="0" err="1">
                <a:solidFill>
                  <a:srgbClr val="FFFF00"/>
                </a:solidFill>
                <a:effectLst>
                  <a:outerShdw blurRad="38100" dist="38100" dir="2700000" algn="tl">
                    <a:srgbClr val="000000">
                      <a:alpha val="43137"/>
                    </a:srgbClr>
                  </a:outerShdw>
                </a:effectLst>
              </a:rPr>
              <a:t>laßt</a:t>
            </a:r>
            <a:r>
              <a:rPr lang="de-DE" dirty="0">
                <a:solidFill>
                  <a:srgbClr val="FFFF00"/>
                </a:solidFill>
                <a:effectLst>
                  <a:outerShdw blurRad="38100" dist="38100" dir="2700000" algn="tl">
                    <a:srgbClr val="000000">
                      <a:alpha val="43137"/>
                    </a:srgbClr>
                  </a:outerShdw>
                </a:effectLst>
              </a:rPr>
              <a:t> uns Festfeier halten, nicht mit altem Sauerteig, auch nicht mit Sauerteig der Bosheit und Schlechtigkeit, sondern mit Ungesäuertem der Lauterkeit und Wahrheit. </a:t>
            </a:r>
            <a:endParaRPr lang="de-DE" sz="2800" dirty="0" smtClean="0">
              <a:solidFill>
                <a:srgbClr val="FFFF00"/>
              </a:solidFill>
              <a:effectLst>
                <a:outerShdw blurRad="38100" dist="38100" dir="2700000" algn="tl">
                  <a:srgbClr val="000000">
                    <a:alpha val="43137"/>
                  </a:srgbClr>
                </a:outerShdw>
              </a:effectLst>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772816"/>
            <a:ext cx="3185228"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4819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5324" y="274638"/>
            <a:ext cx="4181475" cy="1143000"/>
          </a:xfrm>
        </p:spPr>
        <p:txBody>
          <a:bodyPr/>
          <a:lstStyle/>
          <a:p>
            <a:r>
              <a:rPr lang="de-DE" dirty="0" smtClean="0">
                <a:solidFill>
                  <a:srgbClr val="FFC000"/>
                </a:solidFill>
              </a:rPr>
              <a:t>Der 5. Kelch</a:t>
            </a:r>
            <a:endParaRPr lang="de-DE" dirty="0">
              <a:solidFill>
                <a:srgbClr val="FFC000"/>
              </a:solidFill>
            </a:endParaRPr>
          </a:p>
        </p:txBody>
      </p:sp>
      <p:sp>
        <p:nvSpPr>
          <p:cNvPr id="3" name="Inhaltsplatzhalter 2"/>
          <p:cNvSpPr>
            <a:spLocks noGrp="1"/>
          </p:cNvSpPr>
          <p:nvPr>
            <p:ph idx="1"/>
          </p:nvPr>
        </p:nvSpPr>
        <p:spPr>
          <a:xfrm>
            <a:off x="4644008" y="1600200"/>
            <a:ext cx="4320480" cy="4925144"/>
          </a:xfrm>
        </p:spPr>
        <p:txBody>
          <a:bodyPr>
            <a:normAutofit/>
          </a:bodyPr>
          <a:lstStyle/>
          <a:p>
            <a:pPr marL="137160" indent="0">
              <a:buNone/>
            </a:pPr>
            <a:r>
              <a:rPr lang="de-DE" dirty="0" smtClean="0">
                <a:effectLst>
                  <a:outerShdw blurRad="38100" dist="38100" dir="2700000" algn="tl">
                    <a:srgbClr val="000000">
                      <a:alpha val="43137"/>
                    </a:srgbClr>
                  </a:outerShdw>
                </a:effectLst>
              </a:rPr>
              <a:t>Wo ist Elia?</a:t>
            </a:r>
          </a:p>
          <a:p>
            <a:pPr marL="137160" indent="0">
              <a:buNone/>
            </a:pPr>
            <a:endParaRPr lang="de-DE" dirty="0">
              <a:effectLst>
                <a:outerShdw blurRad="38100" dist="38100" dir="2700000" algn="tl">
                  <a:srgbClr val="000000">
                    <a:alpha val="43137"/>
                  </a:srgbClr>
                </a:outerShdw>
              </a:effectLst>
            </a:endParaRPr>
          </a:p>
          <a:p>
            <a:pPr marL="137160" indent="0">
              <a:buNone/>
            </a:pPr>
            <a:r>
              <a:rPr lang="de-DE" dirty="0" smtClean="0">
                <a:effectLst>
                  <a:outerShdw blurRad="38100" dist="38100" dir="2700000" algn="tl">
                    <a:srgbClr val="000000">
                      <a:alpha val="43137"/>
                    </a:srgbClr>
                  </a:outerShdw>
                </a:effectLst>
              </a:rPr>
              <a:t>Nächstes Jahr in Jerusalem!</a:t>
            </a:r>
          </a:p>
          <a:p>
            <a:pPr marL="137160" indent="0">
              <a:buNone/>
            </a:pPr>
            <a:endParaRPr lang="de-DE" dirty="0">
              <a:effectLst>
                <a:outerShdw blurRad="38100" dist="38100" dir="2700000" algn="tl">
                  <a:srgbClr val="000000">
                    <a:alpha val="43137"/>
                  </a:srgbClr>
                </a:outerShdw>
              </a:effectLst>
            </a:endParaRPr>
          </a:p>
          <a:p>
            <a:pPr marL="137160" indent="0">
              <a:buNone/>
            </a:pPr>
            <a:r>
              <a:rPr lang="de-DE" dirty="0" smtClean="0">
                <a:effectLst>
                  <a:outerShdw blurRad="38100" dist="38100" dir="2700000" algn="tl">
                    <a:srgbClr val="000000">
                      <a:alpha val="43137"/>
                    </a:srgbClr>
                  </a:outerShdw>
                </a:effectLst>
              </a:rPr>
              <a:t>Doch: Mat 11,14!</a:t>
            </a:r>
            <a:endParaRPr lang="de-DE" dirty="0">
              <a:effectLst>
                <a:outerShdw blurRad="38100" dist="38100" dir="2700000" algn="tl">
                  <a:srgbClr val="000000">
                    <a:alpha val="43137"/>
                  </a:srgbClr>
                </a:outerShdw>
              </a:effectLst>
            </a:endParaRPr>
          </a:p>
        </p:txBody>
      </p:sp>
      <p:pic>
        <p:nvPicPr>
          <p:cNvPr id="34818" name="Picture 2" descr="File:Kiddush cup jerusal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4050"/>
            <a:ext cx="4048125"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643506" y="6032361"/>
            <a:ext cx="1846980" cy="276999"/>
          </a:xfrm>
          <a:prstGeom prst="rect">
            <a:avLst/>
          </a:prstGeom>
          <a:noFill/>
        </p:spPr>
        <p:txBody>
          <a:bodyPr wrap="none" rtlCol="0">
            <a:spAutoFit/>
          </a:bodyPr>
          <a:lstStyle/>
          <a:p>
            <a:r>
              <a:rPr lang="de-DE" sz="1200" dirty="0" smtClean="0"/>
              <a:t>Dimitri GNU 1.2 </a:t>
            </a:r>
            <a:r>
              <a:rPr lang="de-DE" sz="1200" dirty="0" err="1" smtClean="0"/>
              <a:t>or</a:t>
            </a:r>
            <a:r>
              <a:rPr lang="de-DE" sz="1200" dirty="0" smtClean="0"/>
              <a:t> </a:t>
            </a:r>
            <a:r>
              <a:rPr lang="de-DE" sz="1200" dirty="0" err="1" smtClean="0"/>
              <a:t>later</a:t>
            </a:r>
            <a:endParaRPr lang="de-DE" sz="1200" dirty="0"/>
          </a:p>
        </p:txBody>
      </p:sp>
    </p:spTree>
    <p:extLst>
      <p:ext uri="{BB962C8B-B14F-4D97-AF65-F5344CB8AC3E}">
        <p14:creationId xmlns:p14="http://schemas.microsoft.com/office/powerpoint/2010/main" val="26959947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07504" y="332656"/>
            <a:ext cx="8928992" cy="6167842"/>
          </a:xfrm>
          <a:prstGeom prst="rect">
            <a:avLst/>
          </a:prstGeom>
        </p:spPr>
        <p:txBody>
          <a:bodyPr wrap="square">
            <a:spAutoFit/>
          </a:bodyPr>
          <a:lstStyle/>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Kadesch</a:t>
            </a:r>
            <a:r>
              <a:rPr lang="de-CH" dirty="0">
                <a:ea typeface="Times New Roman" panose="02020603050405020304" pitchFamily="18" charset="0"/>
                <a:cs typeface="Arial" panose="020B0604020202020204" pitchFamily="34" charset="0"/>
              </a:rPr>
              <a:t> </a:t>
            </a:r>
            <a:r>
              <a:rPr lang="he-IL" dirty="0" smtClean="0">
                <a:ea typeface="Times New Roman" panose="02020603050405020304" pitchFamily="18" charset="0"/>
                <a:cs typeface="Arial" panose="020B0604020202020204" pitchFamily="34" charset="0"/>
              </a:rPr>
              <a:t>קדש </a:t>
            </a:r>
            <a:r>
              <a:rPr lang="de-CH" dirty="0" smtClean="0">
                <a:ea typeface="Times New Roman" panose="02020603050405020304" pitchFamily="18" charset="0"/>
                <a:cs typeface="Arial" panose="020B0604020202020204" pitchFamily="34" charset="0"/>
              </a:rPr>
              <a:t> (Gebet </a:t>
            </a:r>
            <a:r>
              <a:rPr lang="de-CH" dirty="0">
                <a:ea typeface="Times New Roman" panose="02020603050405020304" pitchFamily="18" charset="0"/>
                <a:cs typeface="Arial" panose="020B0604020202020204" pitchFamily="34" charset="0"/>
              </a:rPr>
              <a:t>und 1. Becher Wein) </a:t>
            </a:r>
            <a:r>
              <a:rPr lang="de-CH" dirty="0">
                <a:ea typeface="Times New Roman" panose="02020603050405020304" pitchFamily="18" charset="0"/>
                <a:cs typeface="Times New Roman" panose="02020603050405020304" pitchFamily="18" charset="0"/>
                <a:sym typeface="Wingdings" panose="05000000000000000000" pitchFamily="2" charset="2"/>
              </a:rPr>
              <a:t></a:t>
            </a:r>
            <a:r>
              <a:rPr lang="de-CH" dirty="0">
                <a:ea typeface="Times New Roman" panose="02020603050405020304" pitchFamily="18" charset="0"/>
                <a:cs typeface="Arial" panose="020B0604020202020204" pitchFamily="34" charset="0"/>
              </a:rPr>
              <a:t> Luk 22,14-18</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Urchatz</a:t>
            </a:r>
            <a:r>
              <a:rPr lang="de-CH" dirty="0">
                <a:ea typeface="Times New Roman" panose="02020603050405020304" pitchFamily="18" charset="0"/>
                <a:cs typeface="Arial" panose="020B0604020202020204" pitchFamily="34" charset="0"/>
              </a:rPr>
              <a:t> </a:t>
            </a:r>
            <a:r>
              <a:rPr lang="he-IL" dirty="0">
                <a:ea typeface="Times New Roman" panose="02020603050405020304" pitchFamily="18" charset="0"/>
                <a:cs typeface="Arial" panose="020B0604020202020204" pitchFamily="34" charset="0"/>
              </a:rPr>
              <a:t>ורחץ  </a:t>
            </a:r>
            <a:r>
              <a:rPr lang="de-CH" dirty="0" smtClean="0">
                <a:ea typeface="Times New Roman" panose="02020603050405020304" pitchFamily="18" charset="0"/>
                <a:cs typeface="Arial" panose="020B0604020202020204" pitchFamily="34" charset="0"/>
              </a:rPr>
              <a:t> (Händewaschen </a:t>
            </a:r>
            <a:r>
              <a:rPr lang="de-CH" dirty="0">
                <a:ea typeface="Times New Roman" panose="02020603050405020304" pitchFamily="18" charset="0"/>
                <a:cs typeface="Arial" panose="020B0604020202020204" pitchFamily="34" charset="0"/>
              </a:rPr>
              <a:t>des Vaters)</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Karpas</a:t>
            </a:r>
            <a:r>
              <a:rPr lang="de-CH" dirty="0">
                <a:ea typeface="Times New Roman" panose="02020603050405020304" pitchFamily="18" charset="0"/>
                <a:cs typeface="Arial" panose="020B0604020202020204" pitchFamily="34" charset="0"/>
              </a:rPr>
              <a:t> </a:t>
            </a:r>
            <a:r>
              <a:rPr lang="he-IL" dirty="0">
                <a:ea typeface="Times New Roman" panose="02020603050405020304" pitchFamily="18" charset="0"/>
                <a:cs typeface="Arial" panose="020B0604020202020204" pitchFamily="34" charset="0"/>
              </a:rPr>
              <a:t>כרפס  </a:t>
            </a:r>
            <a:r>
              <a:rPr lang="de-CH" dirty="0" smtClean="0">
                <a:ea typeface="Times New Roman" panose="02020603050405020304" pitchFamily="18" charset="0"/>
                <a:cs typeface="Arial" panose="020B0604020202020204" pitchFamily="34" charset="0"/>
              </a:rPr>
              <a:t> (</a:t>
            </a:r>
            <a:r>
              <a:rPr lang="de-CH" dirty="0" err="1" smtClean="0">
                <a:ea typeface="Times New Roman" panose="02020603050405020304" pitchFamily="18" charset="0"/>
                <a:cs typeface="Arial" panose="020B0604020202020204" pitchFamily="34" charset="0"/>
              </a:rPr>
              <a:t>Karpas</a:t>
            </a:r>
            <a:r>
              <a:rPr lang="de-CH" dirty="0" smtClean="0">
                <a:ea typeface="Times New Roman" panose="02020603050405020304" pitchFamily="18" charset="0"/>
                <a:cs typeface="Arial" panose="020B0604020202020204" pitchFamily="34" charset="0"/>
              </a:rPr>
              <a:t> </a:t>
            </a:r>
            <a:r>
              <a:rPr lang="de-CH" dirty="0">
                <a:ea typeface="Times New Roman" panose="02020603050405020304" pitchFamily="18" charset="0"/>
                <a:cs typeface="Arial" panose="020B0604020202020204" pitchFamily="34" charset="0"/>
              </a:rPr>
              <a:t>eintauchen in Weinessig) </a:t>
            </a:r>
            <a:r>
              <a:rPr lang="de-CH" dirty="0">
                <a:ea typeface="Times New Roman" panose="02020603050405020304" pitchFamily="18" charset="0"/>
                <a:cs typeface="Times New Roman" panose="02020603050405020304" pitchFamily="18" charset="0"/>
                <a:sym typeface="Wingdings" panose="05000000000000000000" pitchFamily="2" charset="2"/>
              </a:rPr>
              <a:t></a:t>
            </a:r>
            <a:r>
              <a:rPr lang="de-CH" dirty="0">
                <a:ea typeface="Times New Roman" panose="02020603050405020304" pitchFamily="18" charset="0"/>
                <a:cs typeface="Arial" panose="020B0604020202020204" pitchFamily="34" charset="0"/>
              </a:rPr>
              <a:t> Mat 26,20-25</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Jachatz</a:t>
            </a:r>
            <a:r>
              <a:rPr lang="de-CH" dirty="0">
                <a:ea typeface="Times New Roman" panose="02020603050405020304" pitchFamily="18" charset="0"/>
                <a:cs typeface="Arial" panose="020B0604020202020204" pitchFamily="34" charset="0"/>
              </a:rPr>
              <a:t> </a:t>
            </a:r>
            <a:r>
              <a:rPr lang="he-IL" dirty="0" err="1">
                <a:ea typeface="Times New Roman" panose="02020603050405020304" pitchFamily="18" charset="0"/>
                <a:cs typeface="Arial" panose="020B0604020202020204" pitchFamily="34" charset="0"/>
              </a:rPr>
              <a:t>יחץ</a:t>
            </a:r>
            <a:r>
              <a:rPr lang="he-IL" dirty="0">
                <a:ea typeface="Times New Roman" panose="02020603050405020304" pitchFamily="18" charset="0"/>
                <a:cs typeface="Arial" panose="020B0604020202020204" pitchFamily="34" charset="0"/>
              </a:rPr>
              <a:t>  </a:t>
            </a:r>
            <a:r>
              <a:rPr lang="de-CH" dirty="0" smtClean="0">
                <a:ea typeface="Times New Roman" panose="02020603050405020304" pitchFamily="18" charset="0"/>
                <a:cs typeface="Arial" panose="020B0604020202020204" pitchFamily="34" charset="0"/>
              </a:rPr>
              <a:t> (mittlere </a:t>
            </a:r>
            <a:r>
              <a:rPr lang="de-CH" dirty="0">
                <a:ea typeface="Times New Roman" panose="02020603050405020304" pitchFamily="18" charset="0"/>
                <a:cs typeface="Arial" panose="020B0604020202020204" pitchFamily="34" charset="0"/>
              </a:rPr>
              <a:t>Matze brechen, </a:t>
            </a:r>
            <a:r>
              <a:rPr lang="de-CH" dirty="0" err="1">
                <a:ea typeface="Times New Roman" panose="02020603050405020304" pitchFamily="18" charset="0"/>
                <a:cs typeface="Arial" panose="020B0604020202020204" pitchFamily="34" charset="0"/>
              </a:rPr>
              <a:t>Aphikoman</a:t>
            </a:r>
            <a:r>
              <a:rPr lang="de-CH" dirty="0">
                <a:ea typeface="Times New Roman" panose="02020603050405020304" pitchFamily="18" charset="0"/>
                <a:cs typeface="Arial" panose="020B0604020202020204" pitchFamily="34" charset="0"/>
              </a:rPr>
              <a:t> verstecken)</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Magid</a:t>
            </a:r>
            <a:r>
              <a:rPr lang="de-CH" dirty="0">
                <a:ea typeface="Times New Roman" panose="02020603050405020304" pitchFamily="18" charset="0"/>
                <a:cs typeface="Arial" panose="020B0604020202020204" pitchFamily="34" charset="0"/>
              </a:rPr>
              <a:t> </a:t>
            </a:r>
            <a:r>
              <a:rPr lang="he-IL" dirty="0">
                <a:ea typeface="Times New Roman" panose="02020603050405020304" pitchFamily="18" charset="0"/>
                <a:cs typeface="Arial" panose="020B0604020202020204" pitchFamily="34" charset="0"/>
              </a:rPr>
              <a:t>מגיד  </a:t>
            </a:r>
            <a:r>
              <a:rPr lang="de-CH" dirty="0" smtClean="0">
                <a:ea typeface="Times New Roman" panose="02020603050405020304" pitchFamily="18" charset="0"/>
                <a:cs typeface="Arial" panose="020B0604020202020204" pitchFamily="34" charset="0"/>
              </a:rPr>
              <a:t> (Erzählung </a:t>
            </a:r>
            <a:r>
              <a:rPr lang="de-CH" dirty="0">
                <a:ea typeface="Times New Roman" panose="02020603050405020304" pitchFamily="18" charset="0"/>
                <a:cs typeface="Arial" panose="020B0604020202020204" pitchFamily="34" charset="0"/>
              </a:rPr>
              <a:t>des Auszugs; </a:t>
            </a:r>
            <a:r>
              <a:rPr lang="de-CH" dirty="0" smtClean="0">
                <a:ea typeface="Times New Roman" panose="02020603050405020304" pitchFamily="18" charset="0"/>
                <a:cs typeface="Arial" panose="020B0604020202020204" pitchFamily="34" charset="0"/>
              </a:rPr>
              <a:t>2. Becher einschenken; Fragen </a:t>
            </a:r>
            <a:r>
              <a:rPr lang="de-CH" dirty="0">
                <a:ea typeface="Times New Roman" panose="02020603050405020304" pitchFamily="18" charset="0"/>
                <a:cs typeface="Arial" panose="020B0604020202020204" pitchFamily="34" charset="0"/>
              </a:rPr>
              <a:t>der Kinder; Essen des </a:t>
            </a:r>
            <a:r>
              <a:rPr lang="de-CH" dirty="0" smtClean="0">
                <a:ea typeface="Times New Roman" panose="02020603050405020304" pitchFamily="18" charset="0"/>
                <a:cs typeface="Arial" panose="020B0604020202020204" pitchFamily="34" charset="0"/>
              </a:rPr>
              <a:t>Eis; Psalm 113-115)</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Rochtza</a:t>
            </a:r>
            <a:r>
              <a:rPr lang="de-CH" dirty="0">
                <a:ea typeface="Times New Roman" panose="02020603050405020304" pitchFamily="18" charset="0"/>
                <a:cs typeface="Arial" panose="020B0604020202020204" pitchFamily="34" charset="0"/>
              </a:rPr>
              <a:t> </a:t>
            </a:r>
            <a:r>
              <a:rPr lang="he-IL" dirty="0">
                <a:ea typeface="Times New Roman" panose="02020603050405020304" pitchFamily="18" charset="0"/>
                <a:cs typeface="Arial" panose="020B0604020202020204" pitchFamily="34" charset="0"/>
              </a:rPr>
              <a:t>רחצה  </a:t>
            </a:r>
            <a:r>
              <a:rPr lang="de-CH" dirty="0" smtClean="0">
                <a:ea typeface="Times New Roman" panose="02020603050405020304" pitchFamily="18" charset="0"/>
                <a:cs typeface="Arial" panose="020B0604020202020204" pitchFamily="34" charset="0"/>
              </a:rPr>
              <a:t> (Händewaschen</a:t>
            </a:r>
            <a:r>
              <a:rPr lang="de-CH" dirty="0">
                <a:ea typeface="Times New Roman" panose="02020603050405020304" pitchFamily="18" charset="0"/>
                <a:cs typeface="Arial" panose="020B0604020202020204" pitchFamily="34" charset="0"/>
              </a:rPr>
              <a:t>, </a:t>
            </a:r>
            <a:r>
              <a:rPr lang="de-CH" dirty="0" smtClean="0">
                <a:ea typeface="Times New Roman" panose="02020603050405020304" pitchFamily="18" charset="0"/>
                <a:cs typeface="Arial" panose="020B0604020202020204" pitchFamily="34" charset="0"/>
              </a:rPr>
              <a:t>Segen; 2. Becher trinken) </a:t>
            </a:r>
            <a:r>
              <a:rPr lang="de-CH" dirty="0">
                <a:ea typeface="Times New Roman" panose="02020603050405020304" pitchFamily="18" charset="0"/>
                <a:cs typeface="Times New Roman" panose="02020603050405020304" pitchFamily="18" charset="0"/>
                <a:sym typeface="Wingdings" panose="05000000000000000000" pitchFamily="2" charset="2"/>
              </a:rPr>
              <a:t></a:t>
            </a:r>
            <a:r>
              <a:rPr lang="de-CH" dirty="0">
                <a:ea typeface="Times New Roman" panose="02020603050405020304" pitchFamily="18" charset="0"/>
                <a:cs typeface="Arial" panose="020B0604020202020204" pitchFamily="34" charset="0"/>
              </a:rPr>
              <a:t> </a:t>
            </a:r>
            <a:r>
              <a:rPr lang="de-CH" dirty="0" err="1">
                <a:ea typeface="Times New Roman" panose="02020603050405020304" pitchFamily="18" charset="0"/>
                <a:cs typeface="Arial" panose="020B0604020202020204" pitchFamily="34" charset="0"/>
              </a:rPr>
              <a:t>Joh</a:t>
            </a:r>
            <a:r>
              <a:rPr lang="de-CH" dirty="0">
                <a:ea typeface="Times New Roman" panose="02020603050405020304" pitchFamily="18" charset="0"/>
                <a:cs typeface="Arial" panose="020B0604020202020204" pitchFamily="34" charset="0"/>
              </a:rPr>
              <a:t> 13,3-20</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Mozie</a:t>
            </a:r>
            <a:r>
              <a:rPr lang="de-CH" dirty="0">
                <a:ea typeface="Times New Roman" panose="02020603050405020304" pitchFamily="18" charset="0"/>
                <a:cs typeface="Arial" panose="020B0604020202020204" pitchFamily="34" charset="0"/>
              </a:rPr>
              <a:t> </a:t>
            </a:r>
            <a:r>
              <a:rPr lang="he-IL" dirty="0">
                <a:ea typeface="Times New Roman" panose="02020603050405020304" pitchFamily="18" charset="0"/>
                <a:cs typeface="Arial" panose="020B0604020202020204" pitchFamily="34" charset="0"/>
              </a:rPr>
              <a:t>מוציא</a:t>
            </a:r>
            <a:r>
              <a:rPr lang="de-CH" dirty="0">
                <a:ea typeface="Times New Roman" panose="02020603050405020304" pitchFamily="18" charset="0"/>
                <a:cs typeface="Arial" panose="020B0604020202020204" pitchFamily="34" charset="0"/>
              </a:rPr>
              <a:t>, </a:t>
            </a:r>
            <a:r>
              <a:rPr lang="de-CH" i="1" dirty="0">
                <a:ea typeface="Times New Roman" panose="02020603050405020304" pitchFamily="18" charset="0"/>
                <a:cs typeface="Arial" panose="020B0604020202020204" pitchFamily="34" charset="0"/>
              </a:rPr>
              <a:t>Mazza</a:t>
            </a:r>
            <a:r>
              <a:rPr lang="de-CH" dirty="0">
                <a:ea typeface="Times New Roman" panose="02020603050405020304" pitchFamily="18" charset="0"/>
                <a:cs typeface="Arial" panose="020B0604020202020204" pitchFamily="34" charset="0"/>
              </a:rPr>
              <a:t> </a:t>
            </a:r>
            <a:r>
              <a:rPr lang="he-IL" dirty="0" smtClean="0">
                <a:ea typeface="Times New Roman" panose="02020603050405020304" pitchFamily="18" charset="0"/>
                <a:cs typeface="Arial" panose="020B0604020202020204" pitchFamily="34" charset="0"/>
              </a:rPr>
              <a:t>מצה </a:t>
            </a:r>
            <a:r>
              <a:rPr lang="de-CH" dirty="0" smtClean="0">
                <a:ea typeface="Times New Roman" panose="02020603050405020304" pitchFamily="18" charset="0"/>
                <a:cs typeface="Arial" panose="020B0604020202020204" pitchFamily="34" charset="0"/>
              </a:rPr>
              <a:t> (Segen </a:t>
            </a:r>
            <a:r>
              <a:rPr lang="de-CH" dirty="0">
                <a:ea typeface="Times New Roman" panose="02020603050405020304" pitchFamily="18" charset="0"/>
                <a:cs typeface="Arial" panose="020B0604020202020204" pitchFamily="34" charset="0"/>
              </a:rPr>
              <a:t>über Matze)</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Maror</a:t>
            </a:r>
            <a:r>
              <a:rPr lang="de-CH" dirty="0">
                <a:ea typeface="Times New Roman" panose="02020603050405020304" pitchFamily="18" charset="0"/>
                <a:cs typeface="Arial" panose="020B0604020202020204" pitchFamily="34" charset="0"/>
              </a:rPr>
              <a:t> </a:t>
            </a:r>
            <a:r>
              <a:rPr lang="he-IL" dirty="0">
                <a:ea typeface="Times New Roman" panose="02020603050405020304" pitchFamily="18" charset="0"/>
                <a:cs typeface="Arial" panose="020B0604020202020204" pitchFamily="34" charset="0"/>
              </a:rPr>
              <a:t>מרור  </a:t>
            </a:r>
            <a:r>
              <a:rPr lang="de-CH" dirty="0" smtClean="0">
                <a:ea typeface="Times New Roman" panose="02020603050405020304" pitchFamily="18" charset="0"/>
                <a:cs typeface="Arial" panose="020B0604020202020204" pitchFamily="34" charset="0"/>
              </a:rPr>
              <a:t> (bittere </a:t>
            </a:r>
            <a:r>
              <a:rPr lang="de-CH" dirty="0">
                <a:ea typeface="Times New Roman" panose="02020603050405020304" pitchFamily="18" charset="0"/>
                <a:cs typeface="Arial" panose="020B0604020202020204" pitchFamily="34" charset="0"/>
              </a:rPr>
              <a:t>Kräuter mit </a:t>
            </a:r>
            <a:r>
              <a:rPr lang="de-CH" dirty="0" err="1">
                <a:ea typeface="Times New Roman" panose="02020603050405020304" pitchFamily="18" charset="0"/>
                <a:cs typeface="Arial" panose="020B0604020202020204" pitchFamily="34" charset="0"/>
              </a:rPr>
              <a:t>Charoset</a:t>
            </a:r>
            <a:r>
              <a:rPr lang="de-CH" dirty="0">
                <a:ea typeface="Times New Roman" panose="02020603050405020304" pitchFamily="18" charset="0"/>
                <a:cs typeface="Arial" panose="020B0604020202020204" pitchFamily="34" charset="0"/>
              </a:rPr>
              <a:t> essen)</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Korech</a:t>
            </a:r>
            <a:r>
              <a:rPr lang="de-CH" dirty="0">
                <a:ea typeface="Times New Roman" panose="02020603050405020304" pitchFamily="18" charset="0"/>
                <a:cs typeface="Arial" panose="020B0604020202020204" pitchFamily="34" charset="0"/>
              </a:rPr>
              <a:t> </a:t>
            </a:r>
            <a:r>
              <a:rPr lang="he-IL" dirty="0">
                <a:ea typeface="Times New Roman" panose="02020603050405020304" pitchFamily="18" charset="0"/>
                <a:cs typeface="Arial" panose="020B0604020202020204" pitchFamily="34" charset="0"/>
              </a:rPr>
              <a:t>כורך  </a:t>
            </a:r>
            <a:r>
              <a:rPr lang="de-CH" dirty="0" smtClean="0">
                <a:ea typeface="Times New Roman" panose="02020603050405020304" pitchFamily="18" charset="0"/>
                <a:cs typeface="Arial" panose="020B0604020202020204" pitchFamily="34" charset="0"/>
              </a:rPr>
              <a:t> (Matze </a:t>
            </a:r>
            <a:r>
              <a:rPr lang="de-CH" dirty="0">
                <a:ea typeface="Times New Roman" panose="02020603050405020304" pitchFamily="18" charset="0"/>
                <a:cs typeface="Arial" panose="020B0604020202020204" pitchFamily="34" charset="0"/>
              </a:rPr>
              <a:t>mit </a:t>
            </a:r>
            <a:r>
              <a:rPr lang="de-CH" dirty="0" err="1">
                <a:ea typeface="Times New Roman" panose="02020603050405020304" pitchFamily="18" charset="0"/>
                <a:cs typeface="Arial" panose="020B0604020202020204" pitchFamily="34" charset="0"/>
              </a:rPr>
              <a:t>Maror</a:t>
            </a:r>
            <a:r>
              <a:rPr lang="de-CH" dirty="0">
                <a:ea typeface="Times New Roman" panose="02020603050405020304" pitchFamily="18" charset="0"/>
                <a:cs typeface="Arial" panose="020B0604020202020204" pitchFamily="34" charset="0"/>
              </a:rPr>
              <a:t> und </a:t>
            </a:r>
            <a:r>
              <a:rPr lang="de-CH" dirty="0" err="1" smtClean="0">
                <a:ea typeface="Times New Roman" panose="02020603050405020304" pitchFamily="18" charset="0"/>
                <a:cs typeface="Arial" panose="020B0604020202020204" pitchFamily="34" charset="0"/>
              </a:rPr>
              <a:t>Charoset</a:t>
            </a:r>
            <a:r>
              <a:rPr lang="de-CH" dirty="0" smtClean="0">
                <a:ea typeface="Times New Roman" panose="02020603050405020304" pitchFamily="18" charset="0"/>
                <a:cs typeface="Arial" panose="020B0604020202020204" pitchFamily="34" charset="0"/>
              </a:rPr>
              <a:t> </a:t>
            </a:r>
            <a:r>
              <a:rPr lang="de-CH" dirty="0">
                <a:ea typeface="Times New Roman" panose="02020603050405020304" pitchFamily="18" charset="0"/>
                <a:cs typeface="Arial" panose="020B0604020202020204" pitchFamily="34" charset="0"/>
              </a:rPr>
              <a:t>essen) </a:t>
            </a:r>
            <a:r>
              <a:rPr lang="de-CH" dirty="0">
                <a:ea typeface="Times New Roman" panose="02020603050405020304" pitchFamily="18" charset="0"/>
                <a:cs typeface="Times New Roman" panose="02020603050405020304" pitchFamily="18" charset="0"/>
                <a:sym typeface="Wingdings" panose="05000000000000000000" pitchFamily="2" charset="2"/>
              </a:rPr>
              <a:t></a:t>
            </a:r>
            <a:r>
              <a:rPr lang="de-CH" dirty="0">
                <a:ea typeface="Times New Roman" panose="02020603050405020304" pitchFamily="18" charset="0"/>
                <a:cs typeface="Arial" panose="020B0604020202020204" pitchFamily="34" charset="0"/>
              </a:rPr>
              <a:t> </a:t>
            </a:r>
            <a:r>
              <a:rPr lang="de-CH" dirty="0" err="1">
                <a:ea typeface="Times New Roman" panose="02020603050405020304" pitchFamily="18" charset="0"/>
                <a:cs typeface="Arial" panose="020B0604020202020204" pitchFamily="34" charset="0"/>
              </a:rPr>
              <a:t>Joh</a:t>
            </a:r>
            <a:r>
              <a:rPr lang="de-CH" dirty="0">
                <a:ea typeface="Times New Roman" panose="02020603050405020304" pitchFamily="18" charset="0"/>
                <a:cs typeface="Arial" panose="020B0604020202020204" pitchFamily="34" charset="0"/>
              </a:rPr>
              <a:t> 13,26</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b="1" i="1" dirty="0">
                <a:ea typeface="Times New Roman" panose="02020603050405020304" pitchFamily="18" charset="0"/>
                <a:cs typeface="Arial" panose="020B0604020202020204" pitchFamily="34" charset="0"/>
              </a:rPr>
              <a:t>Schulchan </a:t>
            </a:r>
            <a:r>
              <a:rPr lang="de-CH" b="1" i="1" dirty="0" err="1">
                <a:ea typeface="Times New Roman" panose="02020603050405020304" pitchFamily="18" charset="0"/>
                <a:cs typeface="Arial" panose="020B0604020202020204" pitchFamily="34" charset="0"/>
              </a:rPr>
              <a:t>Orech</a:t>
            </a:r>
            <a:r>
              <a:rPr lang="de-CH" b="1" dirty="0">
                <a:ea typeface="Times New Roman" panose="02020603050405020304" pitchFamily="18" charset="0"/>
                <a:cs typeface="Arial" panose="020B0604020202020204" pitchFamily="34" charset="0"/>
              </a:rPr>
              <a:t> </a:t>
            </a:r>
            <a:r>
              <a:rPr lang="he-IL" b="1" dirty="0">
                <a:ea typeface="Times New Roman" panose="02020603050405020304" pitchFamily="18" charset="0"/>
                <a:cs typeface="Arial" panose="020B0604020202020204" pitchFamily="34" charset="0"/>
              </a:rPr>
              <a:t>שולחן </a:t>
            </a:r>
            <a:r>
              <a:rPr lang="he-IL" b="1" dirty="0" smtClean="0">
                <a:ea typeface="Times New Roman" panose="02020603050405020304" pitchFamily="18" charset="0"/>
                <a:cs typeface="Arial" panose="020B0604020202020204" pitchFamily="34" charset="0"/>
              </a:rPr>
              <a:t>עורך  </a:t>
            </a:r>
            <a:r>
              <a:rPr lang="de-CH" b="1" dirty="0" smtClean="0">
                <a:ea typeface="Times New Roman" panose="02020603050405020304" pitchFamily="18" charset="0"/>
                <a:cs typeface="Arial" panose="020B0604020202020204" pitchFamily="34" charset="0"/>
              </a:rPr>
              <a:t> (das </a:t>
            </a:r>
            <a:r>
              <a:rPr lang="de-CH" b="1" dirty="0">
                <a:ea typeface="Times New Roman" panose="02020603050405020304" pitchFamily="18" charset="0"/>
                <a:cs typeface="Arial" panose="020B0604020202020204" pitchFamily="34" charset="0"/>
              </a:rPr>
              <a:t>Fest-Mahl)</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Zafun</a:t>
            </a:r>
            <a:r>
              <a:rPr lang="de-CH" dirty="0">
                <a:ea typeface="Times New Roman" panose="02020603050405020304" pitchFamily="18" charset="0"/>
                <a:cs typeface="Arial" panose="020B0604020202020204" pitchFamily="34" charset="0"/>
              </a:rPr>
              <a:t> </a:t>
            </a:r>
            <a:r>
              <a:rPr lang="he-IL" dirty="0">
                <a:ea typeface="Times New Roman" panose="02020603050405020304" pitchFamily="18" charset="0"/>
                <a:cs typeface="Arial" panose="020B0604020202020204" pitchFamily="34" charset="0"/>
              </a:rPr>
              <a:t>צפון  </a:t>
            </a:r>
            <a:r>
              <a:rPr lang="de-CH" dirty="0" smtClean="0">
                <a:ea typeface="Times New Roman" panose="02020603050405020304" pitchFamily="18" charset="0"/>
                <a:cs typeface="Arial" panose="020B0604020202020204" pitchFamily="34" charset="0"/>
              </a:rPr>
              <a:t> (der </a:t>
            </a:r>
            <a:r>
              <a:rPr lang="de-CH" dirty="0" err="1">
                <a:ea typeface="Times New Roman" panose="02020603050405020304" pitchFamily="18" charset="0"/>
                <a:cs typeface="Arial" panose="020B0604020202020204" pitchFamily="34" charset="0"/>
              </a:rPr>
              <a:t>Afikoman</a:t>
            </a:r>
            <a:r>
              <a:rPr lang="de-CH" dirty="0">
                <a:ea typeface="Times New Roman" panose="02020603050405020304" pitchFamily="18" charset="0"/>
                <a:cs typeface="Arial" panose="020B0604020202020204" pitchFamily="34" charset="0"/>
              </a:rPr>
              <a:t>, aus dem Versteck geholt, wird gegessen) </a:t>
            </a:r>
            <a:r>
              <a:rPr lang="de-CH" dirty="0">
                <a:ea typeface="Times New Roman" panose="02020603050405020304" pitchFamily="18" charset="0"/>
                <a:cs typeface="Times New Roman" panose="02020603050405020304" pitchFamily="18" charset="0"/>
                <a:sym typeface="Wingdings" panose="05000000000000000000" pitchFamily="2" charset="2"/>
              </a:rPr>
              <a:t></a:t>
            </a:r>
            <a:r>
              <a:rPr lang="de-CH" dirty="0">
                <a:ea typeface="Times New Roman" panose="02020603050405020304" pitchFamily="18" charset="0"/>
                <a:cs typeface="Arial" panose="020B0604020202020204" pitchFamily="34" charset="0"/>
              </a:rPr>
              <a:t> Mat 26,26; Luk 22,19</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Barech</a:t>
            </a:r>
            <a:r>
              <a:rPr lang="de-CH" dirty="0">
                <a:ea typeface="Times New Roman" panose="02020603050405020304" pitchFamily="18" charset="0"/>
                <a:cs typeface="Arial" panose="020B0604020202020204" pitchFamily="34" charset="0"/>
              </a:rPr>
              <a:t> </a:t>
            </a:r>
            <a:r>
              <a:rPr lang="he-IL" dirty="0">
                <a:ea typeface="Times New Roman" panose="02020603050405020304" pitchFamily="18" charset="0"/>
                <a:cs typeface="Arial" panose="020B0604020202020204" pitchFamily="34" charset="0"/>
              </a:rPr>
              <a:t>ברך  </a:t>
            </a:r>
            <a:r>
              <a:rPr lang="de-CH" dirty="0" smtClean="0">
                <a:ea typeface="Times New Roman" panose="02020603050405020304" pitchFamily="18" charset="0"/>
                <a:cs typeface="Arial" panose="020B0604020202020204" pitchFamily="34" charset="0"/>
              </a:rPr>
              <a:t> (der </a:t>
            </a:r>
            <a:r>
              <a:rPr lang="de-CH" dirty="0">
                <a:ea typeface="Times New Roman" panose="02020603050405020304" pitchFamily="18" charset="0"/>
                <a:cs typeface="Arial" panose="020B0604020202020204" pitchFamily="34" charset="0"/>
              </a:rPr>
              <a:t>3. Becher Wein) </a:t>
            </a:r>
            <a:r>
              <a:rPr lang="de-CH" dirty="0">
                <a:ea typeface="Times New Roman" panose="02020603050405020304" pitchFamily="18" charset="0"/>
                <a:cs typeface="Times New Roman" panose="02020603050405020304" pitchFamily="18" charset="0"/>
                <a:sym typeface="Wingdings" panose="05000000000000000000" pitchFamily="2" charset="2"/>
              </a:rPr>
              <a:t></a:t>
            </a:r>
            <a:r>
              <a:rPr lang="de-CH" dirty="0">
                <a:ea typeface="Times New Roman" panose="02020603050405020304" pitchFamily="18" charset="0"/>
                <a:cs typeface="Arial" panose="020B0604020202020204" pitchFamily="34" charset="0"/>
              </a:rPr>
              <a:t> Mat 26,27-29; Luk 22,20</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Hallel</a:t>
            </a:r>
            <a:r>
              <a:rPr lang="de-CH" dirty="0">
                <a:ea typeface="Times New Roman" panose="02020603050405020304" pitchFamily="18" charset="0"/>
                <a:cs typeface="Arial" panose="020B0604020202020204" pitchFamily="34" charset="0"/>
              </a:rPr>
              <a:t> </a:t>
            </a:r>
            <a:r>
              <a:rPr lang="he-IL" dirty="0">
                <a:ea typeface="Times New Roman" panose="02020603050405020304" pitchFamily="18" charset="0"/>
                <a:cs typeface="Arial" panose="020B0604020202020204" pitchFamily="34" charset="0"/>
              </a:rPr>
              <a:t>הלל  </a:t>
            </a:r>
            <a:r>
              <a:rPr lang="de-CH" dirty="0" smtClean="0">
                <a:ea typeface="Times New Roman" panose="02020603050405020304" pitchFamily="18" charset="0"/>
                <a:cs typeface="Arial" panose="020B0604020202020204" pitchFamily="34" charset="0"/>
              </a:rPr>
              <a:t> (Psalm </a:t>
            </a:r>
            <a:r>
              <a:rPr lang="de-CH" dirty="0">
                <a:ea typeface="Times New Roman" panose="02020603050405020304" pitchFamily="18" charset="0"/>
                <a:cs typeface="Arial" panose="020B0604020202020204" pitchFamily="34" charset="0"/>
              </a:rPr>
              <a:t>116-118; der 4. Becher Wein) </a:t>
            </a:r>
            <a:r>
              <a:rPr lang="de-CH" dirty="0">
                <a:ea typeface="Times New Roman" panose="02020603050405020304" pitchFamily="18" charset="0"/>
                <a:cs typeface="Times New Roman" panose="02020603050405020304" pitchFamily="18" charset="0"/>
                <a:sym typeface="Wingdings" panose="05000000000000000000" pitchFamily="2" charset="2"/>
              </a:rPr>
              <a:t></a:t>
            </a:r>
            <a:r>
              <a:rPr lang="de-CH" dirty="0">
                <a:ea typeface="Times New Roman" panose="02020603050405020304" pitchFamily="18" charset="0"/>
                <a:cs typeface="Arial" panose="020B0604020202020204" pitchFamily="34" charset="0"/>
              </a:rPr>
              <a:t> Mat 27,30</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Nirza</a:t>
            </a:r>
            <a:r>
              <a:rPr lang="de-CH" dirty="0">
                <a:ea typeface="Times New Roman" panose="02020603050405020304" pitchFamily="18" charset="0"/>
                <a:cs typeface="Arial" panose="020B0604020202020204" pitchFamily="34" charset="0"/>
              </a:rPr>
              <a:t> </a:t>
            </a:r>
            <a:r>
              <a:rPr lang="he-IL" dirty="0" err="1">
                <a:ea typeface="Times New Roman" panose="02020603050405020304" pitchFamily="18" charset="0"/>
                <a:cs typeface="Arial" panose="020B0604020202020204" pitchFamily="34" charset="0"/>
              </a:rPr>
              <a:t>נירצה</a:t>
            </a:r>
            <a:r>
              <a:rPr lang="he-IL" dirty="0">
                <a:ea typeface="Times New Roman" panose="02020603050405020304" pitchFamily="18" charset="0"/>
                <a:cs typeface="Arial" panose="020B0604020202020204" pitchFamily="34" charset="0"/>
              </a:rPr>
              <a:t>  </a:t>
            </a:r>
            <a:r>
              <a:rPr lang="de-CH" dirty="0" smtClean="0">
                <a:ea typeface="Times New Roman" panose="02020603050405020304" pitchFamily="18" charset="0"/>
                <a:cs typeface="Arial" panose="020B0604020202020204" pitchFamily="34" charset="0"/>
              </a:rPr>
              <a:t> (Bitte </a:t>
            </a:r>
            <a:r>
              <a:rPr lang="de-CH" dirty="0">
                <a:ea typeface="Times New Roman" panose="02020603050405020304" pitchFamily="18" charset="0"/>
                <a:cs typeface="Arial" panose="020B0604020202020204" pitchFamily="34" charset="0"/>
              </a:rPr>
              <a:t>um Wohlgefälligkeit; „Nächstes Jahr in Jerusalem!“)</a:t>
            </a:r>
            <a:endParaRPr lang="de-CH"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83616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Pfingsten / </a:t>
            </a:r>
            <a:r>
              <a:rPr lang="de-CH" dirty="0" err="1" smtClean="0"/>
              <a:t>Shavuot</a:t>
            </a:r>
            <a:endParaRPr lang="de-CH" dirty="0"/>
          </a:p>
        </p:txBody>
      </p:sp>
      <p:pic>
        <p:nvPicPr>
          <p:cNvPr id="1026" name="Picture 2" descr="Weizenfeld, Weizen, Getreide, Korn, Kornfe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892" y="1700808"/>
            <a:ext cx="6216215" cy="4662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6299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50 Tage nach der Gerstenernte</a:t>
            </a:r>
            <a:endParaRPr lang="de-CH" dirty="0"/>
          </a:p>
        </p:txBody>
      </p:sp>
      <p:pic>
        <p:nvPicPr>
          <p:cNvPr id="3074" name="Picture 2" descr="Feld, Landwirtschaft, Weizen, Gers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700808"/>
            <a:ext cx="6383759" cy="4249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2481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Pfingsten / </a:t>
            </a:r>
            <a:r>
              <a:rPr lang="de-CH" dirty="0" err="1" smtClean="0"/>
              <a:t>Shavuot</a:t>
            </a:r>
            <a:endParaRPr lang="de-CH" dirty="0"/>
          </a:p>
        </p:txBody>
      </p:sp>
      <p:pic>
        <p:nvPicPr>
          <p:cNvPr id="2050" name="Picture 2" descr="Weizenbrot, Brot, Nahrungsmittel, Kruste, Brotkrus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17638"/>
            <a:ext cx="6432714"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6070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Pfingsten / </a:t>
            </a:r>
            <a:r>
              <a:rPr lang="de-CH" dirty="0" err="1" smtClean="0"/>
              <a:t>Shavuot</a:t>
            </a:r>
            <a:endParaRPr lang="de-CH" dirty="0"/>
          </a:p>
        </p:txBody>
      </p:sp>
      <p:pic>
        <p:nvPicPr>
          <p:cNvPr id="4098" name="Picture 2" descr="Weizen, Korn, Landwirtschaft, Saatgut, Er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104" y="1484784"/>
            <a:ext cx="6888492" cy="4577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9085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Gesetzgebung am Sinai</a:t>
            </a:r>
            <a:endParaRPr lang="de-CH" dirty="0"/>
          </a:p>
        </p:txBody>
      </p:sp>
      <p:pic>
        <p:nvPicPr>
          <p:cNvPr id="5122" name="Picture 2" descr="Sinai, Saint Catherine, Berg, Ägypten, Mo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124" y="1628800"/>
            <a:ext cx="6311751" cy="4733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074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Gesetzgebung am Sinai</a:t>
            </a:r>
            <a:endParaRPr lang="de-CH" dirty="0"/>
          </a:p>
        </p:txBody>
      </p:sp>
      <p:sp>
        <p:nvSpPr>
          <p:cNvPr id="3" name="Textfeld 2"/>
          <p:cNvSpPr txBox="1"/>
          <p:nvPr/>
        </p:nvSpPr>
        <p:spPr>
          <a:xfrm>
            <a:off x="6804248" y="5325820"/>
            <a:ext cx="364202" cy="276999"/>
          </a:xfrm>
          <a:prstGeom prst="rect">
            <a:avLst/>
          </a:prstGeom>
          <a:noFill/>
        </p:spPr>
        <p:txBody>
          <a:bodyPr wrap="none" rtlCol="0">
            <a:spAutoFit/>
          </a:bodyPr>
          <a:lstStyle/>
          <a:p>
            <a:r>
              <a:rPr lang="de-CH" sz="1200" dirty="0" smtClean="0"/>
              <a:t>FB</a:t>
            </a:r>
            <a:endParaRPr lang="de-CH" sz="1200" dirty="0"/>
          </a:p>
        </p:txBody>
      </p:sp>
      <p:pic>
        <p:nvPicPr>
          <p:cNvPr id="5" name="Grafik 3">
            <a:extLst>
              <a:ext uri="{FF2B5EF4-FFF2-40B4-BE49-F238E27FC236}">
                <a16:creationId xmlns="" xmlns:a16="http://schemas.microsoft.com/office/drawing/2014/main" id="{695333FE-3726-4F03-9B9D-A93955268C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700808"/>
            <a:ext cx="4217835"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47768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Gesetzgebung am Sinai</a:t>
            </a:r>
            <a:endParaRPr lang="de-CH" dirty="0"/>
          </a:p>
        </p:txBody>
      </p:sp>
      <p:pic>
        <p:nvPicPr>
          <p:cNvPr id="6146" name="Picture 2" descr="https://upload.wikimedia.org/wikipedia/commons/1/15/Vitrail_de_synagogue-Mus%C3%A9e_alsacien_de_Strasbourg.jpg?uselang=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417638"/>
            <a:ext cx="4955108" cy="4975388"/>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5162092" y="6395025"/>
            <a:ext cx="1752403" cy="276999"/>
          </a:xfrm>
          <a:prstGeom prst="rect">
            <a:avLst/>
          </a:prstGeom>
          <a:noFill/>
        </p:spPr>
        <p:txBody>
          <a:bodyPr wrap="none" rtlCol="0">
            <a:spAutoFit/>
          </a:bodyPr>
          <a:lstStyle/>
          <a:p>
            <a:r>
              <a:rPr lang="de-CH" sz="1200" dirty="0" err="1" smtClean="0"/>
              <a:t>Ji</a:t>
            </a:r>
            <a:r>
              <a:rPr lang="de-CH" sz="1200" dirty="0" smtClean="0"/>
              <a:t>-Elle GNU 1.2 </a:t>
            </a:r>
            <a:r>
              <a:rPr lang="de-CH" sz="1200" dirty="0" err="1" smtClean="0"/>
              <a:t>or</a:t>
            </a:r>
            <a:r>
              <a:rPr lang="de-CH" sz="1200" dirty="0" smtClean="0"/>
              <a:t> </a:t>
            </a:r>
            <a:r>
              <a:rPr lang="de-CH" sz="1200" dirty="0" err="1" smtClean="0"/>
              <a:t>later</a:t>
            </a:r>
            <a:endParaRPr lang="de-CH" sz="1200" dirty="0"/>
          </a:p>
        </p:txBody>
      </p:sp>
    </p:spTree>
    <p:extLst>
      <p:ext uri="{BB962C8B-B14F-4D97-AF65-F5344CB8AC3E}">
        <p14:creationId xmlns:p14="http://schemas.microsoft.com/office/powerpoint/2010/main" val="1271915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1"/>
          </p:nvPr>
        </p:nvSpPr>
        <p:spPr/>
        <p:txBody>
          <a:bodyPr/>
          <a:lstStyle/>
          <a:p>
            <a:endParaRPr lang="de-DE"/>
          </a:p>
        </p:txBody>
      </p:sp>
      <p:pic>
        <p:nvPicPr>
          <p:cNvPr id="14338" name="Picture 2" descr="Book of Exodus Chapter 13-2 (Bible Illustrations by Sweet Med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620688"/>
            <a:ext cx="7848600" cy="5810251"/>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2286000" y="6398162"/>
            <a:ext cx="3945311" cy="276999"/>
          </a:xfrm>
          <a:prstGeom prst="rect">
            <a:avLst/>
          </a:prstGeom>
          <a:noFill/>
        </p:spPr>
        <p:txBody>
          <a:bodyPr wrap="none" rtlCol="0">
            <a:spAutoFit/>
          </a:bodyPr>
          <a:lstStyle/>
          <a:p>
            <a:r>
              <a:rPr lang="en-US" sz="1200" dirty="0">
                <a:effectLst>
                  <a:outerShdw blurRad="38100" dist="38100" dir="2700000" algn="tl">
                    <a:srgbClr val="000000">
                      <a:alpha val="43137"/>
                    </a:srgbClr>
                  </a:outerShdw>
                </a:effectLst>
              </a:rPr>
              <a:t>Distant Shores Media/Sweet Publishing</a:t>
            </a:r>
            <a:r>
              <a:rPr lang="en-US" sz="1200" dirty="0" smtClean="0">
                <a:effectLst>
                  <a:outerShdw blurRad="38100" dist="38100" dir="2700000" algn="tl">
                    <a:srgbClr val="000000">
                      <a:alpha val="43137"/>
                    </a:srgbClr>
                  </a:outerShdw>
                </a:effectLst>
              </a:rPr>
              <a:t>. CC-BY-SA 3.0</a:t>
            </a:r>
            <a:endParaRPr lang="de-DE" sz="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08082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2" descr="F:\DCIM\100CANON\IMG_27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735" y="3133"/>
            <a:ext cx="1028488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2" name="Picture 5" descr="C:\Users\Jethro\Pictures\Pictures (inner cube)\Messias im Tempel\3D\MIT Vorschau &amp; Download Bilder\Download [EN - GER]\Deutsch\MIT #07 - Herod's Tempel.png"/>
          <p:cNvSpPr>
            <a:spLocks noChangeAspect="1" noChangeArrowheads="1"/>
          </p:cNvSpPr>
          <p:nvPr/>
        </p:nvSpPr>
        <p:spPr bwMode="auto">
          <a:xfrm>
            <a:off x="2124075" y="2349500"/>
            <a:ext cx="47672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endParaRPr lang="de-DE" altLang="de-DE" sz="1800">
              <a:latin typeface="Arial" panose="020B0604020202020204" pitchFamily="34" charset="0"/>
            </a:endParaRPr>
          </a:p>
        </p:txBody>
      </p:sp>
      <p:sp>
        <p:nvSpPr>
          <p:cNvPr id="5" name="Rectangle 2"/>
          <p:cNvSpPr txBox="1">
            <a:spLocks noChangeArrowheads="1"/>
          </p:cNvSpPr>
          <p:nvPr/>
        </p:nvSpPr>
        <p:spPr bwMode="auto">
          <a:xfrm>
            <a:off x="179512" y="28620"/>
            <a:ext cx="8229600" cy="719137"/>
          </a:xfrm>
          <a:prstGeom prst="rect">
            <a:avLst/>
          </a:prstGeom>
          <a:noFill/>
          <a:ln w="9525">
            <a:noFill/>
            <a:miter lim="800000"/>
            <a:headEnd/>
            <a:tailEnd/>
          </a:ln>
          <a:effectLst/>
        </p:spPr>
        <p:txBody>
          <a:bodyPr anchor="ctr"/>
          <a:lstStyle/>
          <a:p>
            <a:pPr algn="ctr" eaLnBrk="1" fontAlgn="auto" hangingPunct="1">
              <a:spcAft>
                <a:spcPts val="0"/>
              </a:spcAft>
              <a:defRPr/>
            </a:pPr>
            <a:r>
              <a:rPr lang="de-DE" sz="4000" kern="0" dirty="0">
                <a:solidFill>
                  <a:srgbClr val="FFC000"/>
                </a:solidFill>
                <a:effectLst>
                  <a:outerShdw blurRad="38100" dist="38100" dir="2700000" algn="tl">
                    <a:srgbClr val="000000"/>
                  </a:outerShdw>
                </a:effectLst>
                <a:ea typeface="+mj-ea"/>
              </a:rPr>
              <a:t>SELA</a:t>
            </a:r>
          </a:p>
        </p:txBody>
      </p:sp>
      <p:sp>
        <p:nvSpPr>
          <p:cNvPr id="6" name="Rectangle 3"/>
          <p:cNvSpPr txBox="1">
            <a:spLocks noChangeArrowheads="1"/>
          </p:cNvSpPr>
          <p:nvPr/>
        </p:nvSpPr>
        <p:spPr>
          <a:xfrm>
            <a:off x="1979712" y="5305065"/>
            <a:ext cx="8697914" cy="172791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b="1" i="0" u="none" strike="noStrike" kern="1200" cap="none" spc="0" normalizeH="0" baseline="0" noProof="0" dirty="0" smtClean="0">
                <a:ln>
                  <a:noFill/>
                </a:ln>
                <a:effectLst>
                  <a:outerShdw blurRad="38100" dist="38100" dir="2700000" algn="tl">
                    <a:srgbClr val="000000">
                      <a:alpha val="43137"/>
                    </a:srgbClr>
                  </a:outerShdw>
                </a:effectLst>
                <a:uLnTx/>
                <a:uFillTx/>
                <a:latin typeface="Arial" charset="0"/>
                <a:ea typeface="Arial Unicode MS" pitchFamily="34" charset="-128"/>
                <a:cs typeface="Arial Unicode MS" pitchFamily="34" charset="-128"/>
              </a:rPr>
              <a:t>RL: Choral-Fantasie in E-Dur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de-CH" b="1" dirty="0" smtClean="0">
                <a:solidFill>
                  <a:srgbClr val="99FF33"/>
                </a:solidFill>
                <a:effectLst>
                  <a:outerShdw blurRad="38100" dist="38100" dir="2700000" algn="tl">
                    <a:srgbClr val="000000">
                      <a:alpha val="43137"/>
                    </a:srgbClr>
                  </a:outerShdw>
                </a:effectLst>
                <a:latin typeface="Arial" charset="0"/>
                <a:ea typeface="Arial Unicode MS" pitchFamily="34" charset="-128"/>
                <a:cs typeface="Arial Unicode MS" pitchFamily="34" charset="-128"/>
              </a:rPr>
              <a:t>«</a:t>
            </a:r>
            <a:r>
              <a:rPr lang="de-CH" b="1" noProof="0" dirty="0" smtClean="0">
                <a:solidFill>
                  <a:srgbClr val="99FF33"/>
                </a:solidFill>
                <a:effectLst>
                  <a:outerShdw blurRad="38100" dist="38100" dir="2700000" algn="tl">
                    <a:srgbClr val="000000">
                      <a:alpha val="43137"/>
                    </a:srgbClr>
                  </a:outerShdw>
                </a:effectLst>
                <a:latin typeface="Arial" charset="0"/>
                <a:ea typeface="Arial Unicode MS" pitchFamily="34" charset="-128"/>
                <a:cs typeface="Arial Unicode MS" pitchFamily="34" charset="-128"/>
              </a:rPr>
              <a:t>Herr Jesu, Du, den meine Seele liebt»</a:t>
            </a:r>
            <a:endParaRPr kumimoji="0" lang="de-CH"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220267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611188" y="2781300"/>
            <a:ext cx="7772400" cy="1143000"/>
          </a:xfrm>
        </p:spPr>
        <p:txBody>
          <a:bodyPr>
            <a:normAutofit fontScale="90000"/>
          </a:bodyPr>
          <a:lstStyle/>
          <a:p>
            <a:pPr algn="l"/>
            <a:r>
              <a:rPr lang="de-CH" altLang="de-DE" sz="4000" smtClean="0">
                <a:solidFill>
                  <a:srgbClr val="FFFFFF"/>
                </a:solidFill>
                <a:latin typeface="Arial" panose="020B0604020202020204" pitchFamily="34" charset="0"/>
              </a:rPr>
              <a:t>FB = Freies Bild (public domain)</a:t>
            </a:r>
            <a:br>
              <a:rPr lang="de-CH" altLang="de-DE" sz="4000" smtClean="0">
                <a:solidFill>
                  <a:srgbClr val="FFFFFF"/>
                </a:solidFill>
                <a:latin typeface="Arial" panose="020B0604020202020204" pitchFamily="34" charset="0"/>
              </a:rPr>
            </a:br>
            <a:r>
              <a:rPr lang="de-CH" altLang="de-DE" sz="4000" smtClean="0">
                <a:solidFill>
                  <a:srgbClr val="FFFFFF"/>
                </a:solidFill>
                <a:latin typeface="Arial" panose="020B0604020202020204" pitchFamily="34" charset="0"/>
              </a:rPr>
              <a:t/>
            </a:r>
            <a:br>
              <a:rPr lang="de-CH" altLang="de-DE" sz="4000" smtClean="0">
                <a:solidFill>
                  <a:srgbClr val="FFFFFF"/>
                </a:solidFill>
                <a:latin typeface="Arial" panose="020B0604020202020204" pitchFamily="34" charset="0"/>
              </a:rPr>
            </a:br>
            <a:r>
              <a:rPr lang="de-CH" altLang="de-DE" sz="4000" smtClean="0">
                <a:solidFill>
                  <a:srgbClr val="FFFFFF"/>
                </a:solidFill>
                <a:latin typeface="Arial" panose="020B0604020202020204" pitchFamily="34" charset="0"/>
              </a:rPr>
              <a:t>Bibelzitate: </a:t>
            </a:r>
            <a:br>
              <a:rPr lang="de-CH" altLang="de-DE" sz="4000" smtClean="0">
                <a:solidFill>
                  <a:srgbClr val="FFFFFF"/>
                </a:solidFill>
                <a:latin typeface="Arial" panose="020B0604020202020204" pitchFamily="34" charset="0"/>
              </a:rPr>
            </a:br>
            <a:r>
              <a:rPr lang="de-CH" altLang="de-DE" sz="4000" smtClean="0">
                <a:solidFill>
                  <a:srgbClr val="FFFFFF"/>
                </a:solidFill>
                <a:latin typeface="Arial" panose="020B0604020202020204" pitchFamily="34" charset="0"/>
              </a:rPr>
              <a:t>Elberfelder 1905 (leicht überarbeitet von RL)</a:t>
            </a:r>
            <a:endParaRPr lang="de-DE" altLang="de-DE" sz="4000" smtClean="0">
              <a:solidFill>
                <a:srgbClr val="FFFFFF"/>
              </a:solidFill>
              <a:latin typeface="Arial" panose="020B0604020202020204" pitchFamily="34" charset="0"/>
            </a:endParaRPr>
          </a:p>
        </p:txBody>
      </p:sp>
      <p:sp>
        <p:nvSpPr>
          <p:cNvPr id="3" name="Rectangle 1"/>
          <p:cNvSpPr txBox="1">
            <a:spLocks noChangeArrowheads="1"/>
          </p:cNvSpPr>
          <p:nvPr/>
        </p:nvSpPr>
        <p:spPr>
          <a:xfrm>
            <a:off x="457200" y="603250"/>
            <a:ext cx="8229600" cy="762000"/>
          </a:xfrm>
          <a:prstGeom prst="rect">
            <a:avLst/>
          </a:prstGeom>
        </p:spPr>
        <p:txBody>
          <a:bodyPr vert="horz" anchor="ctr">
            <a:sp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mtClean="0">
                <a:effectLst>
                  <a:outerShdw blurRad="38100" dist="38100" dir="2700000" algn="tl">
                    <a:srgbClr val="000000">
                      <a:alpha val="43137"/>
                    </a:srgbClr>
                  </a:outerShdw>
                </a:effectLst>
              </a:rPr>
              <a:t>Bildquellen und Lizenzen</a:t>
            </a:r>
            <a:endParaRPr lang="en-GB"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5532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
          <p:cNvSpPr>
            <a:spLocks noGrp="1" noChangeArrowheads="1"/>
          </p:cNvSpPr>
          <p:nvPr>
            <p:ph type="title" idx="4294967295"/>
          </p:nvPr>
        </p:nvSpPr>
        <p:spPr>
          <a:xfrm>
            <a:off x="457200" y="603250"/>
            <a:ext cx="8229600" cy="762000"/>
          </a:xfrm>
        </p:spPr>
        <p:txBody>
          <a:bodyPr>
            <a:sp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err="1" smtClean="0">
                <a:effectLst>
                  <a:outerShdw blurRad="38100" dist="38100" dir="2700000" algn="tl">
                    <a:srgbClr val="000000">
                      <a:alpha val="43137"/>
                    </a:srgbClr>
                  </a:outerShdw>
                </a:effectLst>
              </a:rPr>
              <a:t>Bildquellen</a:t>
            </a:r>
            <a:r>
              <a:rPr lang="en-GB" dirty="0" smtClean="0">
                <a:effectLst>
                  <a:outerShdw blurRad="38100" dist="38100" dir="2700000" algn="tl">
                    <a:srgbClr val="000000">
                      <a:alpha val="43137"/>
                    </a:srgbClr>
                  </a:outerShdw>
                </a:effectLst>
              </a:rPr>
              <a:t> und </a:t>
            </a:r>
            <a:r>
              <a:rPr lang="en-GB" dirty="0" err="1" smtClean="0">
                <a:effectLst>
                  <a:outerShdw blurRad="38100" dist="38100" dir="2700000" algn="tl">
                    <a:srgbClr val="000000">
                      <a:alpha val="43137"/>
                    </a:srgbClr>
                  </a:outerShdw>
                </a:effectLst>
              </a:rPr>
              <a:t>Lizenzen</a:t>
            </a:r>
            <a:endParaRPr lang="en-GB" dirty="0" smtClean="0">
              <a:effectLst>
                <a:outerShdw blurRad="38100" dist="38100" dir="2700000" algn="tl">
                  <a:srgbClr val="000000">
                    <a:alpha val="43137"/>
                  </a:srgbClr>
                </a:outerShdw>
              </a:effectLst>
            </a:endParaRPr>
          </a:p>
        </p:txBody>
      </p:sp>
      <p:sp>
        <p:nvSpPr>
          <p:cNvPr id="135171" name="Rectangle 2"/>
          <p:cNvSpPr>
            <a:spLocks noGrp="1" noChangeArrowheads="1"/>
          </p:cNvSpPr>
          <p:nvPr>
            <p:ph type="body" idx="4294967295"/>
          </p:nvPr>
        </p:nvSpPr>
        <p:spPr>
          <a:xfrm>
            <a:off x="250825" y="2332038"/>
            <a:ext cx="8686800" cy="2833687"/>
          </a:xfrm>
        </p:spPr>
        <p:txBody>
          <a:bodyPr>
            <a:spAutoFit/>
          </a:bodyPr>
          <a:lstStyle/>
          <a:p>
            <a:pPr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solidFill>
                  <a:srgbClr val="99FF33"/>
                </a:solidFill>
                <a:effectLst>
                  <a:outerShdw blurRad="38100" dist="38100" dir="2700000" algn="tl">
                    <a:srgbClr val="000000">
                      <a:alpha val="43137"/>
                    </a:srgbClr>
                  </a:outerShdw>
                </a:effectLst>
                <a:latin typeface="Arial" charset="0"/>
              </a:rPr>
              <a:t>GNU 1.2 or later </a:t>
            </a:r>
          </a:p>
          <a:p>
            <a:pPr eaLnBrk="1" hangingPunct="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smtClean="0">
              <a:solidFill>
                <a:srgbClr val="99FF33"/>
              </a:solidFill>
              <a:effectLst>
                <a:outerShdw blurRad="38100" dist="38100" dir="2700000" algn="tl">
                  <a:srgbClr val="000000">
                    <a:alpha val="43137"/>
                  </a:srgbClr>
                </a:outerShdw>
              </a:effectLst>
              <a:latin typeface="Arial" charset="0"/>
            </a:endParaRPr>
          </a:p>
          <a:p>
            <a:pPr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err="1" smtClean="0">
                <a:effectLst>
                  <a:outerShdw blurRad="38100" dist="38100" dir="2700000" algn="tl">
                    <a:srgbClr val="000000">
                      <a:alpha val="43137"/>
                    </a:srgbClr>
                  </a:outerShdw>
                </a:effectLst>
                <a:latin typeface="Arial" charset="0"/>
              </a:rPr>
              <a:t>Genaue</a:t>
            </a:r>
            <a:r>
              <a:rPr lang="en-GB" dirty="0" smtClean="0">
                <a:effectLst>
                  <a:outerShdw blurRad="38100" dist="38100" dir="2700000" algn="tl">
                    <a:srgbClr val="000000">
                      <a:alpha val="43137"/>
                    </a:srgbClr>
                  </a:outerShdw>
                </a:effectLst>
                <a:latin typeface="Arial" charset="0"/>
              </a:rPr>
              <a:t> Information </a:t>
            </a:r>
            <a:r>
              <a:rPr lang="en-GB" dirty="0" err="1" smtClean="0">
                <a:effectLst>
                  <a:outerShdw blurRad="38100" dist="38100" dir="2700000" algn="tl">
                    <a:srgbClr val="000000">
                      <a:alpha val="43137"/>
                    </a:srgbClr>
                  </a:outerShdw>
                </a:effectLst>
                <a:latin typeface="Arial" charset="0"/>
              </a:rPr>
              <a:t>zur</a:t>
            </a:r>
            <a:r>
              <a:rPr lang="en-GB" dirty="0" smtClean="0">
                <a:effectLst>
                  <a:outerShdw blurRad="38100" dist="38100" dir="2700000" algn="tl">
                    <a:srgbClr val="000000">
                      <a:alpha val="43137"/>
                    </a:srgbClr>
                  </a:outerShdw>
                </a:effectLst>
                <a:latin typeface="Arial" charset="0"/>
              </a:rPr>
              <a:t> </a:t>
            </a:r>
            <a:r>
              <a:rPr lang="en-GB" dirty="0" err="1" smtClean="0">
                <a:effectLst>
                  <a:outerShdw blurRad="38100" dist="38100" dir="2700000" algn="tl">
                    <a:srgbClr val="000000">
                      <a:alpha val="43137"/>
                    </a:srgbClr>
                  </a:outerShdw>
                </a:effectLst>
                <a:latin typeface="Arial" charset="0"/>
              </a:rPr>
              <a:t>Lizenz</a:t>
            </a:r>
            <a:r>
              <a:rPr lang="en-GB" dirty="0" smtClean="0">
                <a:effectLst>
                  <a:outerShdw blurRad="38100" dist="38100" dir="2700000" algn="tl">
                    <a:srgbClr val="000000">
                      <a:alpha val="43137"/>
                    </a:srgbClr>
                  </a:outerShdw>
                </a:effectLst>
                <a:latin typeface="Arial" charset="0"/>
              </a:rPr>
              <a:t> GNU FDL:</a:t>
            </a:r>
          </a:p>
          <a:p>
            <a:pPr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solidFill>
                  <a:srgbClr val="FFCC00"/>
                </a:solidFill>
                <a:effectLst>
                  <a:outerShdw blurRad="38100" dist="38100" dir="2700000" algn="tl">
                    <a:srgbClr val="000000">
                      <a:alpha val="43137"/>
                    </a:srgbClr>
                  </a:outerShdw>
                </a:effectLst>
                <a:latin typeface="Arial" charset="0"/>
                <a:hlinkClick r:id="rId3"/>
              </a:rPr>
              <a:t>http://en.wikipedia.org/wiki/Wikipedia:Text </a:t>
            </a:r>
            <a:r>
              <a:rPr lang="en-GB" dirty="0" err="1" smtClean="0">
                <a:solidFill>
                  <a:srgbClr val="FFCC00"/>
                </a:solidFill>
                <a:effectLst>
                  <a:outerShdw blurRad="38100" dist="38100" dir="2700000" algn="tl">
                    <a:srgbClr val="000000">
                      <a:alpha val="43137"/>
                    </a:srgbClr>
                  </a:outerShdw>
                </a:effectLst>
                <a:latin typeface="Arial" charset="0"/>
                <a:hlinkClick r:id="rId3"/>
              </a:rPr>
              <a:t>of_the_GNU_Free_Documentation_License</a:t>
            </a:r>
            <a:endParaRPr lang="en-GB" dirty="0" smtClean="0">
              <a:solidFill>
                <a:srgbClr val="FFCC00"/>
              </a:solidFill>
              <a:effectLst>
                <a:outerShdw blurRad="38100" dist="38100" dir="2700000" algn="tl">
                  <a:srgbClr val="000000">
                    <a:alpha val="43137"/>
                  </a:srgbClr>
                </a:outerShdw>
              </a:effectLst>
              <a:latin typeface="Arial" charset="0"/>
              <a:hlinkClick r:id="rId3"/>
            </a:endParaRPr>
          </a:p>
        </p:txBody>
      </p:sp>
    </p:spTree>
    <p:extLst>
      <p:ext uri="{BB962C8B-B14F-4D97-AF65-F5344CB8AC3E}">
        <p14:creationId xmlns:p14="http://schemas.microsoft.com/office/powerpoint/2010/main" val="8465049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p:txBody>
          <a:bodyPr/>
          <a:lstStyle/>
          <a:p>
            <a:pPr>
              <a:defRPr/>
            </a:pPr>
            <a:r>
              <a:rPr lang="de-CH" dirty="0" smtClean="0">
                <a:solidFill>
                  <a:schemeClr val="tx1"/>
                </a:solidFill>
                <a:effectLst>
                  <a:outerShdw blurRad="38100" dist="38100" dir="2700000" algn="tl">
                    <a:srgbClr val="000000">
                      <a:alpha val="43137"/>
                    </a:srgbClr>
                  </a:outerShdw>
                </a:effectLst>
              </a:rPr>
              <a:t>CCA </a:t>
            </a:r>
            <a:endParaRPr lang="de-DE" dirty="0" smtClean="0">
              <a:solidFill>
                <a:schemeClr val="tx1"/>
              </a:solidFill>
              <a:effectLst>
                <a:outerShdw blurRad="38100" dist="38100" dir="2700000" algn="tl">
                  <a:srgbClr val="000000">
                    <a:alpha val="43137"/>
                  </a:srgbClr>
                </a:outerShdw>
              </a:effectLst>
            </a:endParaRPr>
          </a:p>
        </p:txBody>
      </p:sp>
      <p:sp>
        <p:nvSpPr>
          <p:cNvPr id="94211" name="Rectangle 3"/>
          <p:cNvSpPr>
            <a:spLocks noGrp="1" noChangeArrowheads="1"/>
          </p:cNvSpPr>
          <p:nvPr>
            <p:ph type="body" idx="1"/>
          </p:nvPr>
        </p:nvSpPr>
        <p:spPr>
          <a:xfrm>
            <a:off x="179388" y="2060575"/>
            <a:ext cx="8964612" cy="4065588"/>
          </a:xfrm>
        </p:spPr>
        <p:txBody>
          <a:bodyPr>
            <a:normAutofit/>
          </a:bodyPr>
          <a:lstStyle/>
          <a:p>
            <a:pPr>
              <a:defRPr/>
            </a:pPr>
            <a:r>
              <a:rPr lang="de-CH" dirty="0" smtClean="0">
                <a:effectLst>
                  <a:outerShdw blurRad="38100" dist="38100" dir="2700000" algn="tl">
                    <a:srgbClr val="000000">
                      <a:alpha val="43137"/>
                    </a:srgbClr>
                  </a:outerShdw>
                </a:effectLst>
                <a:latin typeface="Arial" pitchFamily="34" charset="0"/>
              </a:rPr>
              <a:t>Genaue Information zur Lizenz Creative </a:t>
            </a:r>
            <a:r>
              <a:rPr lang="de-CH" dirty="0" err="1" smtClean="0">
                <a:effectLst>
                  <a:outerShdw blurRad="38100" dist="38100" dir="2700000" algn="tl">
                    <a:srgbClr val="000000">
                      <a:alpha val="43137"/>
                    </a:srgbClr>
                  </a:outerShdw>
                </a:effectLst>
                <a:latin typeface="Arial" pitchFamily="34" charset="0"/>
              </a:rPr>
              <a:t>Commons</a:t>
            </a:r>
            <a:r>
              <a:rPr lang="de-CH" dirty="0" smtClean="0">
                <a:effectLst>
                  <a:outerShdw blurRad="38100" dist="38100" dir="2700000" algn="tl">
                    <a:srgbClr val="000000">
                      <a:alpha val="43137"/>
                    </a:srgbClr>
                  </a:outerShdw>
                </a:effectLst>
                <a:latin typeface="Arial" pitchFamily="34" charset="0"/>
              </a:rPr>
              <a:t>:</a:t>
            </a:r>
          </a:p>
          <a:p>
            <a:pPr>
              <a:defRPr/>
            </a:pPr>
            <a:r>
              <a:rPr lang="de-DE" dirty="0" smtClean="0">
                <a:solidFill>
                  <a:schemeClr val="hlink"/>
                </a:solidFill>
                <a:effectLst>
                  <a:outerShdw blurRad="38100" dist="38100" dir="2700000" algn="tl">
                    <a:srgbClr val="000000">
                      <a:alpha val="43137"/>
                    </a:srgbClr>
                  </a:outerShdw>
                </a:effectLst>
                <a:latin typeface="Arial" pitchFamily="34" charset="0"/>
                <a:hlinkClick r:id="rId2"/>
              </a:rPr>
              <a:t>http://en.wikipedia.org/wiki/Creative_Commons</a:t>
            </a:r>
            <a:endParaRPr lang="de-DE" dirty="0" smtClean="0">
              <a:solidFill>
                <a:schemeClr val="hlink"/>
              </a:solidFill>
              <a:effectLst>
                <a:outerShdw blurRad="38100" dist="38100" dir="2700000" algn="tl">
                  <a:srgbClr val="000000">
                    <a:alpha val="43137"/>
                  </a:srgbClr>
                </a:outerShdw>
              </a:effectLst>
              <a:latin typeface="Arial" pitchFamily="34" charset="0"/>
            </a:endParaRPr>
          </a:p>
          <a:p>
            <a:pPr>
              <a:defRPr/>
            </a:pPr>
            <a:endParaRPr lang="de-DE" dirty="0" smtClean="0">
              <a:solidFill>
                <a:schemeClr val="bg1"/>
              </a:solidFill>
              <a:effectLst>
                <a:outerShdw blurRad="38100" dist="38100" dir="2700000" algn="tl">
                  <a:srgbClr val="000000">
                    <a:alpha val="43137"/>
                  </a:srgbClr>
                </a:outerShdw>
              </a:effectLst>
              <a:latin typeface="Arial" pitchFamily="34" charset="0"/>
            </a:endParaRPr>
          </a:p>
        </p:txBody>
      </p:sp>
    </p:spTree>
    <p:extLst>
      <p:ext uri="{BB962C8B-B14F-4D97-AF65-F5344CB8AC3E}">
        <p14:creationId xmlns:p14="http://schemas.microsoft.com/office/powerpoint/2010/main" val="11142056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Grp="1" noChangeArrowheads="1"/>
          </p:cNvSpPr>
          <p:nvPr>
            <p:ph type="body" idx="4294967295"/>
          </p:nvPr>
        </p:nvSpPr>
        <p:spPr>
          <a:xfrm>
            <a:off x="468313" y="549275"/>
            <a:ext cx="8229600" cy="4056495"/>
          </a:xfrm>
        </p:spPr>
        <p:txBody>
          <a:bodyPr>
            <a:spAutoFit/>
          </a:bodyPr>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effectLst>
                  <a:outerShdw blurRad="38100" dist="38100" dir="2700000" algn="tl">
                    <a:srgbClr val="000000">
                      <a:alpha val="43137"/>
                    </a:srgbClr>
                  </a:outerShdw>
                </a:effectLst>
              </a:rPr>
              <a:t>FB = </a:t>
            </a:r>
            <a:r>
              <a:rPr lang="en-GB" dirty="0" err="1" smtClean="0">
                <a:effectLst>
                  <a:outerShdw blurRad="38100" dist="38100" dir="2700000" algn="tl">
                    <a:srgbClr val="000000">
                      <a:alpha val="43137"/>
                    </a:srgbClr>
                  </a:outerShdw>
                </a:effectLst>
              </a:rPr>
              <a:t>Freies</a:t>
            </a:r>
            <a:r>
              <a:rPr lang="en-GB" dirty="0" smtClean="0">
                <a:effectLst>
                  <a:outerShdw blurRad="38100" dist="38100" dir="2700000" algn="tl">
                    <a:srgbClr val="000000">
                      <a:alpha val="43137"/>
                    </a:srgbClr>
                  </a:outerShdw>
                </a:effectLst>
              </a:rPr>
              <a:t> </a:t>
            </a:r>
            <a:r>
              <a:rPr lang="en-GB" dirty="0" err="1" smtClean="0">
                <a:effectLst>
                  <a:outerShdw blurRad="38100" dist="38100" dir="2700000" algn="tl">
                    <a:srgbClr val="000000">
                      <a:alpha val="43137"/>
                    </a:srgbClr>
                  </a:outerShdw>
                </a:effectLst>
              </a:rPr>
              <a:t>Bild</a:t>
            </a:r>
            <a:r>
              <a:rPr lang="en-GB" dirty="0" smtClean="0">
                <a:effectLst>
                  <a:outerShdw blurRad="38100" dist="38100" dir="2700000" algn="tl">
                    <a:srgbClr val="000000">
                      <a:alpha val="43137"/>
                    </a:srgbClr>
                  </a:outerShdw>
                </a:effectLst>
              </a:rPr>
              <a:t> (public domain)</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effectLst>
                  <a:outerShdw blurRad="38100" dist="38100" dir="2700000" algn="tl">
                    <a:srgbClr val="000000">
                      <a:alpha val="43137"/>
                    </a:srgbClr>
                  </a:outerShdw>
                </a:effectLst>
              </a:rPr>
              <a:t>RL = Roger </a:t>
            </a:r>
            <a:r>
              <a:rPr lang="en-GB" dirty="0" err="1" smtClean="0">
                <a:effectLst>
                  <a:outerShdw blurRad="38100" dist="38100" dir="2700000" algn="tl">
                    <a:srgbClr val="000000">
                      <a:alpha val="43137"/>
                    </a:srgbClr>
                  </a:outerShdw>
                </a:effectLst>
              </a:rPr>
              <a:t>Liebi</a:t>
            </a:r>
            <a:endParaRPr lang="en-GB" dirty="0" smtClean="0">
              <a:effectLst>
                <a:outerShdw blurRad="38100" dist="38100" dir="2700000" algn="tl">
                  <a:srgbClr val="000000">
                    <a:alpha val="43137"/>
                  </a:srgbClr>
                </a:outerShdw>
              </a:effectLst>
            </a:endParaRPr>
          </a:p>
          <a:p>
            <a:pP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smtClean="0">
              <a:effectLst>
                <a:outerShdw blurRad="38100" dist="38100" dir="2700000" algn="tl">
                  <a:srgbClr val="000000">
                    <a:alpha val="43137"/>
                  </a:srgbClr>
                </a:outerShdw>
              </a:effectLst>
            </a:endParaRP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err="1" smtClean="0">
                <a:effectLst>
                  <a:outerShdw blurRad="38100" dist="38100" dir="2700000" algn="tl">
                    <a:srgbClr val="000000">
                      <a:alpha val="43137"/>
                    </a:srgbClr>
                  </a:outerShdw>
                </a:effectLst>
              </a:rPr>
              <a:t>Bibelzitate</a:t>
            </a:r>
            <a:r>
              <a:rPr lang="en-GB" dirty="0" smtClean="0">
                <a:effectLst>
                  <a:outerShdw blurRad="38100" dist="38100" dir="2700000" algn="tl">
                    <a:srgbClr val="000000">
                      <a:alpha val="43137"/>
                    </a:srgbClr>
                  </a:outerShdw>
                </a:effectLst>
              </a:rPr>
              <a:t>: </a:t>
            </a:r>
            <a:r>
              <a:rPr lang="en-GB" dirty="0" err="1" smtClean="0">
                <a:effectLst>
                  <a:outerShdw blurRad="38100" dist="38100" dir="2700000" algn="tl">
                    <a:srgbClr val="000000">
                      <a:alpha val="43137"/>
                    </a:srgbClr>
                  </a:outerShdw>
                </a:effectLst>
              </a:rPr>
              <a:t>Elberfelder</a:t>
            </a:r>
            <a:r>
              <a:rPr lang="en-GB" dirty="0" smtClean="0">
                <a:effectLst>
                  <a:outerShdw blurRad="38100" dist="38100" dir="2700000" algn="tl">
                    <a:srgbClr val="000000">
                      <a:alpha val="43137"/>
                    </a:srgbClr>
                  </a:outerShdw>
                </a:effectLst>
              </a:rPr>
              <a:t> 1905 (</a:t>
            </a:r>
            <a:r>
              <a:rPr lang="en-GB" dirty="0" err="1" smtClean="0">
                <a:effectLst>
                  <a:outerShdw blurRad="38100" dist="38100" dir="2700000" algn="tl">
                    <a:srgbClr val="000000">
                      <a:alpha val="43137"/>
                    </a:srgbClr>
                  </a:outerShdw>
                </a:effectLst>
              </a:rPr>
              <a:t>leicht</a:t>
            </a:r>
            <a:r>
              <a:rPr lang="en-GB" dirty="0" smtClean="0">
                <a:effectLst>
                  <a:outerShdw blurRad="38100" dist="38100" dir="2700000" algn="tl">
                    <a:srgbClr val="000000">
                      <a:alpha val="43137"/>
                    </a:srgbClr>
                  </a:outerShdw>
                </a:effectLst>
              </a:rPr>
              <a:t> rev. von RL)</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mtClean="0">
                <a:effectLst>
                  <a:outerShdw blurRad="38100" dist="38100" dir="2700000" algn="tl">
                    <a:srgbClr val="000000">
                      <a:alpha val="43137"/>
                    </a:srgbClr>
                  </a:outerShdw>
                </a:effectLst>
              </a:rPr>
              <a:t>Matthias Hampel </a:t>
            </a:r>
            <a:r>
              <a:rPr lang="en-GB" dirty="0" smtClean="0">
                <a:effectLst>
                  <a:outerShdw blurRad="38100" dist="38100" dir="2700000" algn="tl">
                    <a:srgbClr val="000000">
                      <a:alpha val="43137"/>
                    </a:srgbClr>
                  </a:outerShdw>
                </a:effectLst>
                <a:sym typeface="Wingdings" panose="05000000000000000000" pitchFamily="2" charset="2"/>
              </a:rPr>
              <a:t> </a:t>
            </a:r>
            <a:r>
              <a:rPr lang="en-US" dirty="0"/>
              <a:t>Matthias </a:t>
            </a:r>
            <a:r>
              <a:rPr lang="en-US" dirty="0" smtClean="0"/>
              <a:t>Hampel</a:t>
            </a:r>
            <a:r>
              <a:rPr lang="en-US" dirty="0"/>
              <a:t>, </a:t>
            </a:r>
            <a:r>
              <a:rPr lang="en-US" dirty="0" err="1"/>
              <a:t>Kultur</a:t>
            </a:r>
            <a:r>
              <a:rPr lang="en-US" dirty="0"/>
              <a:t>- und </a:t>
            </a:r>
            <a:r>
              <a:rPr lang="en-US" dirty="0" err="1"/>
              <a:t>Begegnungszentrum</a:t>
            </a:r>
            <a:r>
              <a:rPr lang="en-US" dirty="0"/>
              <a:t> DE-Reichenbach</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smtClean="0">
              <a:effectLst>
                <a:outerShdw blurRad="38100" dist="38100" dir="2700000" algn="tl">
                  <a:srgbClr val="000000">
                    <a:alpha val="43137"/>
                  </a:srgbClr>
                </a:outerShdw>
              </a:effectLst>
            </a:endParaRPr>
          </a:p>
          <a:p>
            <a:pP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smtClean="0">
              <a:effectLst/>
            </a:endParaRPr>
          </a:p>
        </p:txBody>
      </p:sp>
    </p:spTree>
    <p:extLst>
      <p:ext uri="{BB962C8B-B14F-4D97-AF65-F5344CB8AC3E}">
        <p14:creationId xmlns:p14="http://schemas.microsoft.com/office/powerpoint/2010/main" val="7648291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3"/>
          </p:nvPr>
        </p:nvSpPr>
        <p:spPr>
          <a:xfrm>
            <a:off x="220054" y="4391820"/>
            <a:ext cx="8672426" cy="1981200"/>
          </a:xfrm>
        </p:spPr>
        <p:txBody>
          <a:bodyPr>
            <a:normAutofit fontScale="92500" lnSpcReduction="10000"/>
          </a:bodyPr>
          <a:lstStyle/>
          <a:p>
            <a:r>
              <a:rPr lang="de-DE" dirty="0" smtClean="0">
                <a:effectLst>
                  <a:outerShdw blurRad="38100" dist="38100" dir="2700000" algn="tl">
                    <a:srgbClr val="000000">
                      <a:alpha val="43137"/>
                    </a:srgbClr>
                  </a:outerShdw>
                </a:effectLst>
              </a:rPr>
              <a:t>2. Mose 12,13: </a:t>
            </a:r>
            <a:r>
              <a:rPr lang="de-DE" dirty="0" smtClean="0">
                <a:solidFill>
                  <a:srgbClr val="FFFF00"/>
                </a:solidFill>
                <a:effectLst>
                  <a:outerShdw blurRad="38100" dist="38100" dir="2700000" algn="tl">
                    <a:srgbClr val="000000">
                      <a:alpha val="43137"/>
                    </a:srgbClr>
                  </a:outerShdw>
                </a:effectLst>
              </a:rPr>
              <a:t>Und </a:t>
            </a:r>
            <a:r>
              <a:rPr lang="de-DE" dirty="0">
                <a:solidFill>
                  <a:srgbClr val="66FF33"/>
                </a:solidFill>
                <a:effectLst>
                  <a:outerShdw blurRad="38100" dist="38100" dir="2700000" algn="tl">
                    <a:srgbClr val="000000">
                      <a:alpha val="43137"/>
                    </a:srgbClr>
                  </a:outerShdw>
                </a:effectLst>
              </a:rPr>
              <a:t>das Blut </a:t>
            </a:r>
            <a:r>
              <a:rPr lang="de-DE" dirty="0">
                <a:solidFill>
                  <a:srgbClr val="FFFF00"/>
                </a:solidFill>
                <a:effectLst>
                  <a:outerShdw blurRad="38100" dist="38100" dir="2700000" algn="tl">
                    <a:srgbClr val="000000">
                      <a:alpha val="43137"/>
                    </a:srgbClr>
                  </a:outerShdw>
                </a:effectLst>
              </a:rPr>
              <a:t>soll euch zum Zeichen sein an den Häusern, worin ihr seid; und </a:t>
            </a:r>
            <a:r>
              <a:rPr lang="de-DE" dirty="0">
                <a:solidFill>
                  <a:srgbClr val="66FF33"/>
                </a:solidFill>
                <a:effectLst>
                  <a:outerShdw blurRad="38100" dist="38100" dir="2700000" algn="tl">
                    <a:srgbClr val="000000">
                      <a:alpha val="43137"/>
                    </a:srgbClr>
                  </a:outerShdw>
                </a:effectLst>
              </a:rPr>
              <a:t>sehe ich das Blut, so werde ich an euch vorübergehen</a:t>
            </a:r>
            <a:r>
              <a:rPr lang="de-DE" dirty="0">
                <a:solidFill>
                  <a:srgbClr val="FFFF00"/>
                </a:solidFill>
                <a:effectLst>
                  <a:outerShdw blurRad="38100" dist="38100" dir="2700000" algn="tl">
                    <a:srgbClr val="000000">
                      <a:alpha val="43137"/>
                    </a:srgbClr>
                  </a:outerShdw>
                </a:effectLst>
              </a:rPr>
              <a:t>; und es wird keine Plage zum Verderben unter euch sein, wenn ich das Land Ägypten schlage. </a:t>
            </a:r>
          </a:p>
        </p:txBody>
      </p:sp>
      <p:pic>
        <p:nvPicPr>
          <p:cNvPr id="14338" name="Picture 2" descr="Book of Exodus Chapter 13-2 (Bible Illustrations by Sweet Med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7585" y="544116"/>
            <a:ext cx="4819283" cy="3567674"/>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6876256" y="544116"/>
            <a:ext cx="1738178" cy="830997"/>
          </a:xfrm>
          <a:prstGeom prst="rect">
            <a:avLst/>
          </a:prstGeom>
          <a:noFill/>
        </p:spPr>
        <p:txBody>
          <a:bodyPr wrap="square" rtlCol="0">
            <a:spAutoFit/>
          </a:bodyPr>
          <a:lstStyle/>
          <a:p>
            <a:r>
              <a:rPr lang="en-US" sz="1200" dirty="0">
                <a:effectLst>
                  <a:outerShdw blurRad="38100" dist="38100" dir="2700000" algn="tl">
                    <a:srgbClr val="000000">
                      <a:alpha val="43137"/>
                    </a:srgbClr>
                  </a:outerShdw>
                </a:effectLst>
              </a:rPr>
              <a:t>Distant Shores Media/Sweet </a:t>
            </a:r>
            <a:r>
              <a:rPr lang="en-US" sz="1200" dirty="0" smtClean="0">
                <a:effectLst>
                  <a:outerShdw blurRad="38100" dist="38100" dir="2700000" algn="tl">
                    <a:srgbClr val="000000">
                      <a:alpha val="43137"/>
                    </a:srgbClr>
                  </a:outerShdw>
                </a:effectLst>
              </a:rPr>
              <a:t>Publishing</a:t>
            </a:r>
          </a:p>
          <a:p>
            <a:r>
              <a:rPr lang="en-US" sz="1200" dirty="0" smtClean="0">
                <a:effectLst>
                  <a:outerShdw blurRad="38100" dist="38100" dir="2700000" algn="tl">
                    <a:srgbClr val="000000">
                      <a:alpha val="43137"/>
                    </a:srgbClr>
                  </a:outerShdw>
                </a:effectLst>
              </a:rPr>
              <a:t>CC-BY-SA 3.0</a:t>
            </a:r>
            <a:endParaRPr lang="de-DE" sz="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3772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971550" y="381000"/>
            <a:ext cx="8172450" cy="1371600"/>
          </a:xfrm>
        </p:spPr>
        <p:txBody>
          <a:bodyPr/>
          <a:lstStyle/>
          <a:p>
            <a:pPr eaLnBrk="1" hangingPunct="1">
              <a:defRPr/>
            </a:pPr>
            <a:r>
              <a:rPr lang="de-CH" dirty="0" smtClean="0">
                <a:solidFill>
                  <a:srgbClr val="66FF33"/>
                </a:solidFill>
              </a:rPr>
              <a:t>Die 10. Plage: </a:t>
            </a:r>
            <a:br>
              <a:rPr lang="de-CH" dirty="0" smtClean="0">
                <a:solidFill>
                  <a:srgbClr val="66FF33"/>
                </a:solidFill>
              </a:rPr>
            </a:br>
            <a:r>
              <a:rPr lang="de-CH" dirty="0" smtClean="0">
                <a:solidFill>
                  <a:srgbClr val="66FF33"/>
                </a:solidFill>
              </a:rPr>
              <a:t>Tod der Erstgeborenen</a:t>
            </a:r>
          </a:p>
        </p:txBody>
      </p:sp>
      <p:sp>
        <p:nvSpPr>
          <p:cNvPr id="227331" name="Rectangle 3"/>
          <p:cNvSpPr>
            <a:spLocks noGrp="1" noChangeArrowheads="1"/>
          </p:cNvSpPr>
          <p:nvPr>
            <p:ph type="body" sz="half" idx="1"/>
          </p:nvPr>
        </p:nvSpPr>
        <p:spPr>
          <a:xfrm>
            <a:off x="-180528" y="2205038"/>
            <a:ext cx="4896991" cy="4652962"/>
          </a:xfrm>
        </p:spPr>
        <p:txBody>
          <a:bodyPr>
            <a:normAutofit/>
          </a:bodyPr>
          <a:lstStyle/>
          <a:p>
            <a:pPr eaLnBrk="1" hangingPunct="1">
              <a:lnSpc>
                <a:spcPct val="80000"/>
              </a:lnSpc>
              <a:buFont typeface="Wingdings" panose="05000000000000000000" pitchFamily="2" charset="2"/>
              <a:buNone/>
              <a:defRPr/>
            </a:pPr>
            <a:r>
              <a:rPr lang="de-DE" sz="2200" dirty="0" smtClean="0">
                <a:effectLst>
                  <a:outerShdw blurRad="38100" dist="38100" dir="2700000" algn="tl">
                    <a:srgbClr val="000000">
                      <a:alpha val="43137"/>
                    </a:srgbClr>
                  </a:outerShdw>
                </a:effectLst>
              </a:rPr>
              <a:t>	2Mo 12,29-31</a:t>
            </a:r>
            <a:r>
              <a:rPr lang="de-DE" sz="2200" dirty="0" smtClean="0">
                <a:solidFill>
                  <a:srgbClr val="FFFF00"/>
                </a:solidFill>
                <a:effectLst>
                  <a:outerShdw blurRad="38100" dist="38100" dir="2700000" algn="tl">
                    <a:srgbClr val="000000">
                      <a:alpha val="43137"/>
                    </a:srgbClr>
                  </a:outerShdw>
                </a:effectLst>
              </a:rPr>
              <a:t>   29 Und es geschah um Mitternacht, da </a:t>
            </a:r>
            <a:r>
              <a:rPr lang="de-DE" sz="2200" dirty="0" smtClean="0">
                <a:solidFill>
                  <a:srgbClr val="66FF33"/>
                </a:solidFill>
                <a:effectLst>
                  <a:outerShdw blurRad="38100" dist="38100" dir="2700000" algn="tl">
                    <a:srgbClr val="000000">
                      <a:alpha val="43137"/>
                    </a:srgbClr>
                  </a:outerShdw>
                </a:effectLst>
              </a:rPr>
              <a:t>schlug der HERR alle Erstgeburt im Land Ägypten</a:t>
            </a:r>
            <a:r>
              <a:rPr lang="de-DE" sz="2200" dirty="0" smtClean="0">
                <a:solidFill>
                  <a:srgbClr val="FFFF00"/>
                </a:solidFill>
                <a:effectLst>
                  <a:outerShdw blurRad="38100" dist="38100" dir="2700000" algn="tl">
                    <a:srgbClr val="000000">
                      <a:alpha val="43137"/>
                    </a:srgbClr>
                  </a:outerShdw>
                </a:effectLst>
              </a:rPr>
              <a:t>, von dem Erstgeborenen des Pharao, der auf seinem Thron saß, bis zum Erstgeborenen des Gefangenen, der im Kerker war, und alle Erstgeburt des Viehs.  30 ... und es entstand ein großes Geschrei in Ägypten; denn es </a:t>
            </a:r>
            <a:r>
              <a:rPr lang="de-DE" sz="2200" dirty="0" smtClean="0">
                <a:solidFill>
                  <a:srgbClr val="66FF33"/>
                </a:solidFill>
                <a:effectLst>
                  <a:outerShdw blurRad="38100" dist="38100" dir="2700000" algn="tl">
                    <a:srgbClr val="000000">
                      <a:alpha val="43137"/>
                    </a:srgbClr>
                  </a:outerShdw>
                </a:effectLst>
              </a:rPr>
              <a:t>war kein Haus, worin nicht ein Toter war</a:t>
            </a:r>
            <a:r>
              <a:rPr lang="de-DE" sz="2200" dirty="0" smtClean="0">
                <a:solidFill>
                  <a:srgbClr val="FFFF00"/>
                </a:solidFill>
                <a:effectLst>
                  <a:outerShdw blurRad="38100" dist="38100" dir="2700000" algn="tl">
                    <a:srgbClr val="000000">
                      <a:alpha val="43137"/>
                    </a:srgbClr>
                  </a:outerShdw>
                </a:effectLst>
              </a:rPr>
              <a:t>.  31 Und er rief Mose und Aaron in der Nacht und sprach: Macht euch auf, zieht weg aus der Mitte meines Volkes, ...</a:t>
            </a:r>
          </a:p>
        </p:txBody>
      </p:sp>
      <p:pic>
        <p:nvPicPr>
          <p:cNvPr id="63492" name="Picture 10"/>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4859338" y="1989138"/>
            <a:ext cx="3816350" cy="2379662"/>
          </a:xfrm>
        </p:spPr>
      </p:pic>
      <p:pic>
        <p:nvPicPr>
          <p:cNvPr id="63493" name="Picture 11"/>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4859338" y="4508500"/>
            <a:ext cx="3811587" cy="2014538"/>
          </a:xfrm>
          <a:noFill/>
          <a:extLst>
            <a:ext uri="{909E8E84-426E-40DD-AFC4-6F175D3DCCD1}">
              <a14:hiddenFill xmlns:a14="http://schemas.microsoft.com/office/drawing/2010/main">
                <a:solidFill>
                  <a:srgbClr val="FFFFFF"/>
                </a:solidFill>
              </a14:hiddenFill>
            </a:ext>
          </a:extLst>
        </p:spPr>
      </p:pic>
      <p:pic>
        <p:nvPicPr>
          <p:cNvPr id="6349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970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7"/>
          <p:cNvSpPr txBox="1"/>
          <p:nvPr/>
        </p:nvSpPr>
        <p:spPr>
          <a:xfrm>
            <a:off x="7236296" y="1747987"/>
            <a:ext cx="1563248" cy="230832"/>
          </a:xfrm>
          <a:prstGeom prst="rect">
            <a:avLst/>
          </a:prstGeom>
          <a:noFill/>
        </p:spPr>
        <p:txBody>
          <a:bodyPr wrap="none" rtlCol="0">
            <a:spAutoFit/>
          </a:bodyPr>
          <a:lstStyle/>
          <a:p>
            <a:pPr>
              <a:lnSpc>
                <a:spcPct val="90000"/>
              </a:lnSpc>
            </a:pPr>
            <a:r>
              <a:rPr lang="de-DE" sz="1000" dirty="0"/>
              <a:t>Manfred Bietak, ÖAW</a:t>
            </a:r>
          </a:p>
        </p:txBody>
      </p:sp>
    </p:spTree>
    <p:extLst>
      <p:ext uri="{BB962C8B-B14F-4D97-AF65-F5344CB8AC3E}">
        <p14:creationId xmlns:p14="http://schemas.microsoft.com/office/powerpoint/2010/main" val="3813017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solidFill>
                  <a:srgbClr val="FFC000"/>
                </a:solidFill>
              </a:rPr>
              <a:t>Erinnerung an das Passah-Fest:</a:t>
            </a:r>
            <a:br>
              <a:rPr lang="de-DE" dirty="0" smtClean="0">
                <a:solidFill>
                  <a:srgbClr val="FFC000"/>
                </a:solidFill>
              </a:rPr>
            </a:br>
            <a:r>
              <a:rPr lang="de-DE" dirty="0" smtClean="0">
                <a:solidFill>
                  <a:srgbClr val="FFC000"/>
                </a:solidFill>
              </a:rPr>
              <a:t>32 n. Chr.</a:t>
            </a:r>
            <a:endParaRPr lang="de-DE" dirty="0">
              <a:solidFill>
                <a:srgbClr val="FFC000"/>
              </a:solidFill>
            </a:endParaRPr>
          </a:p>
        </p:txBody>
      </p:sp>
      <p:pic>
        <p:nvPicPr>
          <p:cNvPr id="4" name="Picture 10" descr="Rotating_earth_%28large%2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a:xfrm>
            <a:off x="2483768" y="1772816"/>
            <a:ext cx="3810000" cy="3810000"/>
          </a:xfrm>
          <a:prstGeom prst="rect">
            <a:avLst/>
          </a:prstGeom>
          <a:noFill/>
        </p:spPr>
      </p:pic>
      <p:sp>
        <p:nvSpPr>
          <p:cNvPr id="5" name="Text Box 11"/>
          <p:cNvSpPr txBox="1">
            <a:spLocks noChangeArrowheads="1"/>
          </p:cNvSpPr>
          <p:nvPr/>
        </p:nvSpPr>
        <p:spPr bwMode="auto">
          <a:xfrm>
            <a:off x="4806037" y="5595412"/>
            <a:ext cx="1520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CH" altLang="de-DE" sz="1000" b="0" dirty="0">
                <a:latin typeface="Arial" panose="020B0604020202020204" pitchFamily="34" charset="0"/>
                <a:cs typeface="Arial" panose="020B0604020202020204" pitchFamily="34" charset="0"/>
              </a:rPr>
              <a:t>Marvel GNU 1.2 </a:t>
            </a:r>
            <a:r>
              <a:rPr lang="de-CH" altLang="de-DE" sz="1000" b="0" dirty="0" err="1">
                <a:latin typeface="Arial" panose="020B0604020202020204" pitchFamily="34" charset="0"/>
                <a:cs typeface="Arial" panose="020B0604020202020204" pitchFamily="34" charset="0"/>
              </a:rPr>
              <a:t>or</a:t>
            </a:r>
            <a:r>
              <a:rPr lang="de-CH" altLang="de-DE" sz="1000" b="0" dirty="0">
                <a:latin typeface="Arial" panose="020B0604020202020204" pitchFamily="34" charset="0"/>
                <a:cs typeface="Arial" panose="020B0604020202020204" pitchFamily="34" charset="0"/>
              </a:rPr>
              <a:t> </a:t>
            </a:r>
            <a:r>
              <a:rPr lang="de-CH" altLang="de-DE" sz="1000" b="0" dirty="0" err="1">
                <a:latin typeface="Arial" panose="020B0604020202020204" pitchFamily="34" charset="0"/>
                <a:cs typeface="Arial" panose="020B0604020202020204" pitchFamily="34" charset="0"/>
              </a:rPr>
              <a:t>later</a:t>
            </a:r>
            <a:endParaRPr lang="de-DE" altLang="de-DE" sz="10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45874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nanke">
  <a:themeElements>
    <a:clrScheme name="Anank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nank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nank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2245</Words>
  <Application>Microsoft Office PowerPoint</Application>
  <PresentationFormat>Bildschirmpräsentation (4:3)</PresentationFormat>
  <Paragraphs>242</Paragraphs>
  <Slides>64</Slides>
  <Notes>8</Notes>
  <HiddenSlides>2</HiddenSlides>
  <MMClips>0</MMClips>
  <ScaleCrop>false</ScaleCrop>
  <HeadingPairs>
    <vt:vector size="4" baseType="variant">
      <vt:variant>
        <vt:lpstr>Design</vt:lpstr>
      </vt:variant>
      <vt:variant>
        <vt:i4>1</vt:i4>
      </vt:variant>
      <vt:variant>
        <vt:lpstr>Folientitel</vt:lpstr>
      </vt:variant>
      <vt:variant>
        <vt:i4>64</vt:i4>
      </vt:variant>
    </vt:vector>
  </HeadingPairs>
  <TitlesOfParts>
    <vt:vector size="65" baseType="lpstr">
      <vt:lpstr>Ananke</vt:lpstr>
      <vt:lpstr>Das ursprüngliche Christentum  neu entdecken</vt:lpstr>
      <vt:lpstr>Erinnerung an den Auszug  aus Ägypten: 1606 v. Chr.</vt:lpstr>
      <vt:lpstr>Auszug aus Ägypten:  1606 v. Chr.</vt:lpstr>
      <vt:lpstr>PowerPoint-Präsentation</vt:lpstr>
      <vt:lpstr>PowerPoint-Präsentation</vt:lpstr>
      <vt:lpstr>PowerPoint-Präsentation</vt:lpstr>
      <vt:lpstr>PowerPoint-Präsentation</vt:lpstr>
      <vt:lpstr>Die 10. Plage:  Tod der Erstgeborenen</vt:lpstr>
      <vt:lpstr>Erinnerung an das Passah-Fest: 32 n. Chr.</vt:lpstr>
      <vt:lpstr>Passah 10. April 32 n. Chr.</vt:lpstr>
      <vt:lpstr>Passah 10. April 32 n. Chr.</vt:lpstr>
      <vt:lpstr>Im Frauenvorhof</vt:lpstr>
      <vt:lpstr>PowerPoint-Präsentation</vt:lpstr>
      <vt:lpstr>PowerPoint-Präsentation</vt:lpstr>
      <vt:lpstr>PowerPoint-Präsentation</vt:lpstr>
      <vt:lpstr>Alles bereit für das Fest!</vt:lpstr>
      <vt:lpstr>Hausputz</vt:lpstr>
      <vt:lpstr>PowerPoint-Präsentation</vt:lpstr>
      <vt:lpstr>PowerPoint-Präsentation</vt:lpstr>
      <vt:lpstr>Was?</vt:lpstr>
      <vt:lpstr>PowerPoint-Präsentation</vt:lpstr>
      <vt:lpstr>Früchte-Mus (Charoseth)</vt:lpstr>
      <vt:lpstr>PowerPoint-Präsentation</vt:lpstr>
      <vt:lpstr>1. Zeichen</vt:lpstr>
      <vt:lpstr>2. Zeichen</vt:lpstr>
      <vt:lpstr>2. Zeichen</vt:lpstr>
      <vt:lpstr>PowerPoint-Präsentation</vt:lpstr>
      <vt:lpstr>4 Kelche</vt:lpstr>
      <vt:lpstr>4 Kelche</vt:lpstr>
      <vt:lpstr>Der 1. Kelch</vt:lpstr>
      <vt:lpstr>Mazzah-Tasch und Afikoman</vt:lpstr>
      <vt:lpstr>Der 2. Kelch</vt:lpstr>
      <vt:lpstr>Passah-Frage des jüngsten Kindes</vt:lpstr>
      <vt:lpstr>PowerPoint-Präsentation</vt:lpstr>
      <vt:lpstr>Hauptmahl-zeit</vt:lpstr>
      <vt:lpstr>Seit 70 n. Chr. bis heute: ohne Lamm</vt:lpstr>
      <vt:lpstr>70 n. Chr. Untergang des Tempels</vt:lpstr>
      <vt:lpstr>PowerPoint-Präsentation</vt:lpstr>
      <vt:lpstr>PowerPoint-Präsentation</vt:lpstr>
      <vt:lpstr>PowerPoint-Präsentation</vt:lpstr>
      <vt:lpstr>Der Aphikoman</vt:lpstr>
      <vt:lpstr>Die Wiederkunft Christi </vt:lpstr>
      <vt:lpstr>Die Wiederkunft Christi </vt:lpstr>
      <vt:lpstr>Weisses Leinen (shesh)</vt:lpstr>
      <vt:lpstr>PowerPoint-Präsentation</vt:lpstr>
      <vt:lpstr>Der 3. Kelch</vt:lpstr>
      <vt:lpstr>Der 3. Kelch</vt:lpstr>
      <vt:lpstr>Der 4. Kelch</vt:lpstr>
      <vt:lpstr>Das wahre Passah-Lamm</vt:lpstr>
      <vt:lpstr>Das wahre Passah-Lamm</vt:lpstr>
      <vt:lpstr>Der 5. Kelch</vt:lpstr>
      <vt:lpstr>PowerPoint-Präsentation</vt:lpstr>
      <vt:lpstr>Pfingsten / Shavuot</vt:lpstr>
      <vt:lpstr>50 Tage nach der Gerstenernte</vt:lpstr>
      <vt:lpstr>Pfingsten / Shavuot</vt:lpstr>
      <vt:lpstr>Pfingsten / Shavuot</vt:lpstr>
      <vt:lpstr>Gesetzgebung am Sinai</vt:lpstr>
      <vt:lpstr>Gesetzgebung am Sinai</vt:lpstr>
      <vt:lpstr>Gesetzgebung am Sinai</vt:lpstr>
      <vt:lpstr>PowerPoint-Präsentation</vt:lpstr>
      <vt:lpstr>FB = Freies Bild (public domain)  Bibelzitate:  Elberfelder 1905 (leicht überarbeitet von RL)</vt:lpstr>
      <vt:lpstr>Bildquellen und Lizenzen</vt:lpstr>
      <vt:lpstr>CCA </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Messias im Passah-Fest - Die Passah-Feier: Demonstration und Erklärung</dc:title>
  <dc:creator>Roger Liebi</dc:creator>
  <cp:lastModifiedBy>Me</cp:lastModifiedBy>
  <cp:revision>133</cp:revision>
  <dcterms:created xsi:type="dcterms:W3CDTF">2012-12-27T22:16:51Z</dcterms:created>
  <dcterms:modified xsi:type="dcterms:W3CDTF">2019-04-20T06:30:44Z</dcterms:modified>
</cp:coreProperties>
</file>