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handoutMasterIdLst>
    <p:handoutMasterId r:id="rId75"/>
  </p:handoutMasterIdLst>
  <p:sldIdLst>
    <p:sldId id="256" r:id="rId2"/>
    <p:sldId id="257" r:id="rId3"/>
    <p:sldId id="351" r:id="rId4"/>
    <p:sldId id="352" r:id="rId5"/>
    <p:sldId id="356" r:id="rId6"/>
    <p:sldId id="357" r:id="rId7"/>
    <p:sldId id="319" r:id="rId8"/>
    <p:sldId id="362" r:id="rId9"/>
    <p:sldId id="265" r:id="rId10"/>
    <p:sldId id="258" r:id="rId11"/>
    <p:sldId id="359" r:id="rId12"/>
    <p:sldId id="266" r:id="rId13"/>
    <p:sldId id="271" r:id="rId14"/>
    <p:sldId id="267" r:id="rId15"/>
    <p:sldId id="355" r:id="rId16"/>
    <p:sldId id="354" r:id="rId17"/>
    <p:sldId id="259" r:id="rId18"/>
    <p:sldId id="301" r:id="rId19"/>
    <p:sldId id="315" r:id="rId20"/>
    <p:sldId id="280" r:id="rId21"/>
    <p:sldId id="281" r:id="rId22"/>
    <p:sldId id="282" r:id="rId23"/>
    <p:sldId id="283" r:id="rId24"/>
    <p:sldId id="284" r:id="rId25"/>
    <p:sldId id="285" r:id="rId26"/>
    <p:sldId id="296" r:id="rId27"/>
    <p:sldId id="297" r:id="rId28"/>
    <p:sldId id="311" r:id="rId29"/>
    <p:sldId id="313" r:id="rId30"/>
    <p:sldId id="314" r:id="rId31"/>
    <p:sldId id="312" r:id="rId32"/>
    <p:sldId id="327" r:id="rId33"/>
    <p:sldId id="363" r:id="rId34"/>
    <p:sldId id="364" r:id="rId35"/>
    <p:sldId id="365" r:id="rId36"/>
    <p:sldId id="366" r:id="rId37"/>
    <p:sldId id="300" r:id="rId38"/>
    <p:sldId id="325" r:id="rId39"/>
    <p:sldId id="328" r:id="rId40"/>
    <p:sldId id="344" r:id="rId41"/>
    <p:sldId id="302" r:id="rId42"/>
    <p:sldId id="347" r:id="rId43"/>
    <p:sldId id="367" r:id="rId44"/>
    <p:sldId id="310" r:id="rId45"/>
    <p:sldId id="345" r:id="rId46"/>
    <p:sldId id="346" r:id="rId47"/>
    <p:sldId id="368" r:id="rId48"/>
    <p:sldId id="331" r:id="rId49"/>
    <p:sldId id="360" r:id="rId50"/>
    <p:sldId id="370" r:id="rId51"/>
    <p:sldId id="349" r:id="rId52"/>
    <p:sldId id="375" r:id="rId53"/>
    <p:sldId id="376" r:id="rId54"/>
    <p:sldId id="371" r:id="rId55"/>
    <p:sldId id="372" r:id="rId56"/>
    <p:sldId id="373" r:id="rId57"/>
    <p:sldId id="374" r:id="rId58"/>
    <p:sldId id="260" r:id="rId59"/>
    <p:sldId id="318" r:id="rId60"/>
    <p:sldId id="369" r:id="rId61"/>
    <p:sldId id="261" r:id="rId62"/>
    <p:sldId id="334" r:id="rId63"/>
    <p:sldId id="262" r:id="rId64"/>
    <p:sldId id="263" r:id="rId65"/>
    <p:sldId id="264" r:id="rId66"/>
    <p:sldId id="308" r:id="rId67"/>
    <p:sldId id="309" r:id="rId68"/>
    <p:sldId id="277" r:id="rId69"/>
    <p:sldId id="278" r:id="rId70"/>
    <p:sldId id="279" r:id="rId71"/>
    <p:sldId id="361" r:id="rId72"/>
    <p:sldId id="276" r:id="rId73"/>
    <p:sldId id="274" r:id="rId7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70" y="-117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2.xml"/><Relationship Id="rId1" Type="http://schemas.openxmlformats.org/officeDocument/2006/relationships/slide" Target="slides/slide9.xml"/><Relationship Id="rId6" Type="http://schemas.openxmlformats.org/officeDocument/2006/relationships/slide" Target="slides/slide58.xml"/><Relationship Id="rId5" Type="http://schemas.openxmlformats.org/officeDocument/2006/relationships/slide" Target="slides/slide53.xml"/><Relationship Id="rId4"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256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256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p>
        </p:txBody>
      </p:sp>
      <p:sp>
        <p:nvSpPr>
          <p:cNvPr id="256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D15BDD1-8279-4322-AAD6-23317E588495}" type="slidenum">
              <a:rPr lang="de-DE"/>
              <a:pPr>
                <a:defRPr/>
              </a:pPr>
              <a:t>‹Nr.›</a:t>
            </a:fld>
            <a:endParaRPr lang="de-DE"/>
          </a:p>
        </p:txBody>
      </p:sp>
    </p:spTree>
    <p:extLst>
      <p:ext uri="{BB962C8B-B14F-4D97-AF65-F5344CB8AC3E}">
        <p14:creationId xmlns:p14="http://schemas.microsoft.com/office/powerpoint/2010/main" val="20524954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de-DE"/>
          </a:p>
        </p:txBody>
      </p:sp>
      <p:sp>
        <p:nvSpPr>
          <p:cNvPr id="19458" name="Rectangle 2"/>
          <p:cNvSpPr>
            <a:spLocks noGrp="1" noChangeArrowheads="1"/>
          </p:cNvSpPr>
          <p:nvPr>
            <p:ph type="ctrTitle"/>
          </p:nvPr>
        </p:nvSpPr>
        <p:spPr>
          <a:xfrm>
            <a:off x="685800" y="990600"/>
            <a:ext cx="7772400" cy="1371600"/>
          </a:xfrm>
        </p:spPr>
        <p:txBody>
          <a:bodyPr/>
          <a:lstStyle>
            <a:lvl1pPr>
              <a:defRPr sz="4000"/>
            </a:lvl1pPr>
          </a:lstStyle>
          <a:p>
            <a:pPr lvl="0"/>
            <a:r>
              <a:rPr lang="de-DE" noProof="0" smtClean="0"/>
              <a:t>Titelmasterformat durch Klicken bearbeiten</a:t>
            </a:r>
          </a:p>
        </p:txBody>
      </p:sp>
      <p:sp>
        <p:nvSpPr>
          <p:cNvPr id="1945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de-DE" noProof="0" smtClean="0"/>
              <a:t>Formatvorlage des Untertitelmasters durch Klicken bearbeiten</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de-DE"/>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A4A83FC-C013-4323-8022-51DD7E9FEFCA}" type="slidenum">
              <a:rPr lang="de-DE"/>
              <a:pPr>
                <a:defRPr/>
              </a:pPr>
              <a:t>‹Nr.›</a:t>
            </a:fld>
            <a:endParaRPr lang="de-DE"/>
          </a:p>
        </p:txBody>
      </p:sp>
    </p:spTree>
    <p:extLst>
      <p:ext uri="{BB962C8B-B14F-4D97-AF65-F5344CB8AC3E}">
        <p14:creationId xmlns:p14="http://schemas.microsoft.com/office/powerpoint/2010/main" val="218510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endParaRPr lang="de-DE"/>
          </a:p>
        </p:txBody>
      </p:sp>
      <p:sp>
        <p:nvSpPr>
          <p:cNvPr id="6" name="Rectangle 8"/>
          <p:cNvSpPr>
            <a:spLocks noGrp="1" noChangeArrowheads="1"/>
          </p:cNvSpPr>
          <p:nvPr>
            <p:ph type="sldNum" sz="quarter" idx="12"/>
          </p:nvPr>
        </p:nvSpPr>
        <p:spPr>
          <a:ln/>
        </p:spPr>
        <p:txBody>
          <a:bodyPr/>
          <a:lstStyle>
            <a:lvl1pPr>
              <a:defRPr/>
            </a:lvl1pPr>
          </a:lstStyle>
          <a:p>
            <a:pPr>
              <a:defRPr/>
            </a:pPr>
            <a:fld id="{E55C6C94-1D27-4382-9F38-E0D53DBB3D0F}" type="slidenum">
              <a:rPr lang="de-DE"/>
              <a:pPr>
                <a:defRPr/>
              </a:pPr>
              <a:t>‹Nr.›</a:t>
            </a:fld>
            <a:endParaRPr lang="de-DE"/>
          </a:p>
        </p:txBody>
      </p:sp>
    </p:spTree>
    <p:extLst>
      <p:ext uri="{BB962C8B-B14F-4D97-AF65-F5344CB8AC3E}">
        <p14:creationId xmlns:p14="http://schemas.microsoft.com/office/powerpoint/2010/main" val="12388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3838" y="304800"/>
            <a:ext cx="2001837"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66738" y="304800"/>
            <a:ext cx="58547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endParaRPr lang="de-DE"/>
          </a:p>
        </p:txBody>
      </p:sp>
      <p:sp>
        <p:nvSpPr>
          <p:cNvPr id="6" name="Rectangle 8"/>
          <p:cNvSpPr>
            <a:spLocks noGrp="1" noChangeArrowheads="1"/>
          </p:cNvSpPr>
          <p:nvPr>
            <p:ph type="sldNum" sz="quarter" idx="12"/>
          </p:nvPr>
        </p:nvSpPr>
        <p:spPr>
          <a:ln/>
        </p:spPr>
        <p:txBody>
          <a:bodyPr/>
          <a:lstStyle>
            <a:lvl1pPr>
              <a:defRPr/>
            </a:lvl1pPr>
          </a:lstStyle>
          <a:p>
            <a:pPr>
              <a:defRPr/>
            </a:pPr>
            <a:fld id="{643B00DC-603F-4446-B43B-71572DF0FFC0}" type="slidenum">
              <a:rPr lang="de-DE"/>
              <a:pPr>
                <a:defRPr/>
              </a:pPr>
              <a:t>‹Nr.›</a:t>
            </a:fld>
            <a:endParaRPr lang="de-DE"/>
          </a:p>
        </p:txBody>
      </p:sp>
    </p:spTree>
    <p:extLst>
      <p:ext uri="{BB962C8B-B14F-4D97-AF65-F5344CB8AC3E}">
        <p14:creationId xmlns:p14="http://schemas.microsoft.com/office/powerpoint/2010/main" val="390825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endParaRPr lang="de-DE"/>
          </a:p>
        </p:txBody>
      </p:sp>
      <p:sp>
        <p:nvSpPr>
          <p:cNvPr id="6" name="Rectangle 8"/>
          <p:cNvSpPr>
            <a:spLocks noGrp="1" noChangeArrowheads="1"/>
          </p:cNvSpPr>
          <p:nvPr>
            <p:ph type="sldNum" sz="quarter" idx="12"/>
          </p:nvPr>
        </p:nvSpPr>
        <p:spPr>
          <a:ln/>
        </p:spPr>
        <p:txBody>
          <a:bodyPr/>
          <a:lstStyle>
            <a:lvl1pPr>
              <a:defRPr/>
            </a:lvl1pPr>
          </a:lstStyle>
          <a:p>
            <a:pPr>
              <a:defRPr/>
            </a:pPr>
            <a:fld id="{C4D0B99C-81AD-4D50-A6E6-43DACF5188AC}" type="slidenum">
              <a:rPr lang="de-DE"/>
              <a:pPr>
                <a:defRPr/>
              </a:pPr>
              <a:t>‹Nr.›</a:t>
            </a:fld>
            <a:endParaRPr lang="de-DE"/>
          </a:p>
        </p:txBody>
      </p:sp>
    </p:spTree>
    <p:extLst>
      <p:ext uri="{BB962C8B-B14F-4D97-AF65-F5344CB8AC3E}">
        <p14:creationId xmlns:p14="http://schemas.microsoft.com/office/powerpoint/2010/main" val="1969726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endParaRPr lang="de-DE"/>
          </a:p>
        </p:txBody>
      </p:sp>
      <p:sp>
        <p:nvSpPr>
          <p:cNvPr id="6" name="Rectangle 8"/>
          <p:cNvSpPr>
            <a:spLocks noGrp="1" noChangeArrowheads="1"/>
          </p:cNvSpPr>
          <p:nvPr>
            <p:ph type="sldNum" sz="quarter" idx="12"/>
          </p:nvPr>
        </p:nvSpPr>
        <p:spPr>
          <a:ln/>
        </p:spPr>
        <p:txBody>
          <a:bodyPr/>
          <a:lstStyle>
            <a:lvl1pPr>
              <a:defRPr/>
            </a:lvl1pPr>
          </a:lstStyle>
          <a:p>
            <a:pPr>
              <a:defRPr/>
            </a:pPr>
            <a:fld id="{A2520768-04C2-4DF6-ADF1-D946CFB596F7}" type="slidenum">
              <a:rPr lang="de-DE"/>
              <a:pPr>
                <a:defRPr/>
              </a:pPr>
              <a:t>‹Nr.›</a:t>
            </a:fld>
            <a:endParaRPr lang="de-DE"/>
          </a:p>
        </p:txBody>
      </p:sp>
    </p:spTree>
    <p:extLst>
      <p:ext uri="{BB962C8B-B14F-4D97-AF65-F5344CB8AC3E}">
        <p14:creationId xmlns:p14="http://schemas.microsoft.com/office/powerpoint/2010/main" val="339347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endParaRPr lang="de-DE"/>
          </a:p>
        </p:txBody>
      </p:sp>
      <p:sp>
        <p:nvSpPr>
          <p:cNvPr id="7" name="Rectangle 8"/>
          <p:cNvSpPr>
            <a:spLocks noGrp="1" noChangeArrowheads="1"/>
          </p:cNvSpPr>
          <p:nvPr>
            <p:ph type="sldNum" sz="quarter" idx="12"/>
          </p:nvPr>
        </p:nvSpPr>
        <p:spPr>
          <a:ln/>
        </p:spPr>
        <p:txBody>
          <a:bodyPr/>
          <a:lstStyle>
            <a:lvl1pPr>
              <a:defRPr/>
            </a:lvl1pPr>
          </a:lstStyle>
          <a:p>
            <a:pPr>
              <a:defRPr/>
            </a:pPr>
            <a:fld id="{0AF26BCA-577E-417A-B470-465A911733AF}" type="slidenum">
              <a:rPr lang="de-DE"/>
              <a:pPr>
                <a:defRPr/>
              </a:pPr>
              <a:t>‹Nr.›</a:t>
            </a:fld>
            <a:endParaRPr lang="de-DE"/>
          </a:p>
        </p:txBody>
      </p:sp>
    </p:spTree>
    <p:extLst>
      <p:ext uri="{BB962C8B-B14F-4D97-AF65-F5344CB8AC3E}">
        <p14:creationId xmlns:p14="http://schemas.microsoft.com/office/powerpoint/2010/main" val="417048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dt" sz="half" idx="10"/>
          </p:nvPr>
        </p:nvSpPr>
        <p:spPr>
          <a:ln/>
        </p:spPr>
        <p:txBody>
          <a:bodyPr/>
          <a:lstStyle>
            <a:lvl1pPr>
              <a:defRPr/>
            </a:lvl1pPr>
          </a:lstStyle>
          <a:p>
            <a:pPr>
              <a:defRPr/>
            </a:pPr>
            <a:endParaRPr lang="de-DE"/>
          </a:p>
        </p:txBody>
      </p:sp>
      <p:sp>
        <p:nvSpPr>
          <p:cNvPr id="8" name="Rectangle 7"/>
          <p:cNvSpPr>
            <a:spLocks noGrp="1" noChangeArrowheads="1"/>
          </p:cNvSpPr>
          <p:nvPr>
            <p:ph type="ftr" sz="quarter" idx="11"/>
          </p:nvPr>
        </p:nvSpPr>
        <p:spPr>
          <a:ln/>
        </p:spPr>
        <p:txBody>
          <a:bodyPr/>
          <a:lstStyle>
            <a:lvl1pPr>
              <a:defRPr/>
            </a:lvl1pPr>
          </a:lstStyle>
          <a:p>
            <a:pPr>
              <a:defRPr/>
            </a:pPr>
            <a:endParaRPr lang="de-DE"/>
          </a:p>
        </p:txBody>
      </p:sp>
      <p:sp>
        <p:nvSpPr>
          <p:cNvPr id="9" name="Rectangle 8"/>
          <p:cNvSpPr>
            <a:spLocks noGrp="1" noChangeArrowheads="1"/>
          </p:cNvSpPr>
          <p:nvPr>
            <p:ph type="sldNum" sz="quarter" idx="12"/>
          </p:nvPr>
        </p:nvSpPr>
        <p:spPr>
          <a:ln/>
        </p:spPr>
        <p:txBody>
          <a:bodyPr/>
          <a:lstStyle>
            <a:lvl1pPr>
              <a:defRPr/>
            </a:lvl1pPr>
          </a:lstStyle>
          <a:p>
            <a:pPr>
              <a:defRPr/>
            </a:pPr>
            <a:fld id="{E29EECD6-FF72-4548-A995-2D8F75CE0B62}" type="slidenum">
              <a:rPr lang="de-DE"/>
              <a:pPr>
                <a:defRPr/>
              </a:pPr>
              <a:t>‹Nr.›</a:t>
            </a:fld>
            <a:endParaRPr lang="de-DE"/>
          </a:p>
        </p:txBody>
      </p:sp>
    </p:spTree>
    <p:extLst>
      <p:ext uri="{BB962C8B-B14F-4D97-AF65-F5344CB8AC3E}">
        <p14:creationId xmlns:p14="http://schemas.microsoft.com/office/powerpoint/2010/main" val="422999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dt" sz="half" idx="10"/>
          </p:nvPr>
        </p:nvSpPr>
        <p:spPr>
          <a:ln/>
        </p:spPr>
        <p:txBody>
          <a:bodyPr/>
          <a:lstStyle>
            <a:lvl1pPr>
              <a:defRPr/>
            </a:lvl1pPr>
          </a:lstStyle>
          <a:p>
            <a:pPr>
              <a:defRPr/>
            </a:pPr>
            <a:endParaRPr lang="de-DE"/>
          </a:p>
        </p:txBody>
      </p:sp>
      <p:sp>
        <p:nvSpPr>
          <p:cNvPr id="4" name="Rectangle 7"/>
          <p:cNvSpPr>
            <a:spLocks noGrp="1" noChangeArrowheads="1"/>
          </p:cNvSpPr>
          <p:nvPr>
            <p:ph type="ftr" sz="quarter" idx="11"/>
          </p:nvPr>
        </p:nvSpPr>
        <p:spPr>
          <a:ln/>
        </p:spPr>
        <p:txBody>
          <a:bodyPr/>
          <a:lstStyle>
            <a:lvl1pPr>
              <a:defRPr/>
            </a:lvl1pPr>
          </a:lstStyle>
          <a:p>
            <a:pPr>
              <a:defRPr/>
            </a:pPr>
            <a:endParaRPr lang="de-DE"/>
          </a:p>
        </p:txBody>
      </p:sp>
      <p:sp>
        <p:nvSpPr>
          <p:cNvPr id="5" name="Rectangle 8"/>
          <p:cNvSpPr>
            <a:spLocks noGrp="1" noChangeArrowheads="1"/>
          </p:cNvSpPr>
          <p:nvPr>
            <p:ph type="sldNum" sz="quarter" idx="12"/>
          </p:nvPr>
        </p:nvSpPr>
        <p:spPr>
          <a:ln/>
        </p:spPr>
        <p:txBody>
          <a:bodyPr/>
          <a:lstStyle>
            <a:lvl1pPr>
              <a:defRPr/>
            </a:lvl1pPr>
          </a:lstStyle>
          <a:p>
            <a:pPr>
              <a:defRPr/>
            </a:pPr>
            <a:fld id="{9DA52B4F-0CE7-4EF1-BBF5-627EA0F793B8}" type="slidenum">
              <a:rPr lang="de-DE"/>
              <a:pPr>
                <a:defRPr/>
              </a:pPr>
              <a:t>‹Nr.›</a:t>
            </a:fld>
            <a:endParaRPr lang="de-DE"/>
          </a:p>
        </p:txBody>
      </p:sp>
    </p:spTree>
    <p:extLst>
      <p:ext uri="{BB962C8B-B14F-4D97-AF65-F5344CB8AC3E}">
        <p14:creationId xmlns:p14="http://schemas.microsoft.com/office/powerpoint/2010/main" val="298997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de-DE"/>
          </a:p>
        </p:txBody>
      </p:sp>
      <p:sp>
        <p:nvSpPr>
          <p:cNvPr id="3" name="Rectangle 7"/>
          <p:cNvSpPr>
            <a:spLocks noGrp="1" noChangeArrowheads="1"/>
          </p:cNvSpPr>
          <p:nvPr>
            <p:ph type="ftr" sz="quarter" idx="11"/>
          </p:nvPr>
        </p:nvSpPr>
        <p:spPr>
          <a:ln/>
        </p:spPr>
        <p:txBody>
          <a:bodyPr/>
          <a:lstStyle>
            <a:lvl1pPr>
              <a:defRPr/>
            </a:lvl1pPr>
          </a:lstStyle>
          <a:p>
            <a:pPr>
              <a:defRPr/>
            </a:pPr>
            <a:endParaRPr lang="de-DE"/>
          </a:p>
        </p:txBody>
      </p:sp>
      <p:sp>
        <p:nvSpPr>
          <p:cNvPr id="4" name="Rectangle 8"/>
          <p:cNvSpPr>
            <a:spLocks noGrp="1" noChangeArrowheads="1"/>
          </p:cNvSpPr>
          <p:nvPr>
            <p:ph type="sldNum" sz="quarter" idx="12"/>
          </p:nvPr>
        </p:nvSpPr>
        <p:spPr>
          <a:ln/>
        </p:spPr>
        <p:txBody>
          <a:bodyPr/>
          <a:lstStyle>
            <a:lvl1pPr>
              <a:defRPr/>
            </a:lvl1pPr>
          </a:lstStyle>
          <a:p>
            <a:pPr>
              <a:defRPr/>
            </a:pPr>
            <a:fld id="{FFBF71B6-76CE-43F6-BD7C-D50EBF8F7FA3}" type="slidenum">
              <a:rPr lang="de-DE"/>
              <a:pPr>
                <a:defRPr/>
              </a:pPr>
              <a:t>‹Nr.›</a:t>
            </a:fld>
            <a:endParaRPr lang="de-DE"/>
          </a:p>
        </p:txBody>
      </p:sp>
    </p:spTree>
    <p:extLst>
      <p:ext uri="{BB962C8B-B14F-4D97-AF65-F5344CB8AC3E}">
        <p14:creationId xmlns:p14="http://schemas.microsoft.com/office/powerpoint/2010/main" val="41588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endParaRPr lang="de-DE"/>
          </a:p>
        </p:txBody>
      </p:sp>
      <p:sp>
        <p:nvSpPr>
          <p:cNvPr id="7" name="Rectangle 8"/>
          <p:cNvSpPr>
            <a:spLocks noGrp="1" noChangeArrowheads="1"/>
          </p:cNvSpPr>
          <p:nvPr>
            <p:ph type="sldNum" sz="quarter" idx="12"/>
          </p:nvPr>
        </p:nvSpPr>
        <p:spPr>
          <a:ln/>
        </p:spPr>
        <p:txBody>
          <a:bodyPr/>
          <a:lstStyle>
            <a:lvl1pPr>
              <a:defRPr/>
            </a:lvl1pPr>
          </a:lstStyle>
          <a:p>
            <a:pPr>
              <a:defRPr/>
            </a:pPr>
            <a:fld id="{F36517F6-7CDC-4294-9F8E-6114C290165D}" type="slidenum">
              <a:rPr lang="de-DE"/>
              <a:pPr>
                <a:defRPr/>
              </a:pPr>
              <a:t>‹Nr.›</a:t>
            </a:fld>
            <a:endParaRPr lang="de-DE"/>
          </a:p>
        </p:txBody>
      </p:sp>
    </p:spTree>
    <p:extLst>
      <p:ext uri="{BB962C8B-B14F-4D97-AF65-F5344CB8AC3E}">
        <p14:creationId xmlns:p14="http://schemas.microsoft.com/office/powerpoint/2010/main" val="38657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endParaRPr lang="de-DE"/>
          </a:p>
        </p:txBody>
      </p:sp>
      <p:sp>
        <p:nvSpPr>
          <p:cNvPr id="7" name="Rectangle 8"/>
          <p:cNvSpPr>
            <a:spLocks noGrp="1" noChangeArrowheads="1"/>
          </p:cNvSpPr>
          <p:nvPr>
            <p:ph type="sldNum" sz="quarter" idx="12"/>
          </p:nvPr>
        </p:nvSpPr>
        <p:spPr>
          <a:ln/>
        </p:spPr>
        <p:txBody>
          <a:bodyPr/>
          <a:lstStyle>
            <a:lvl1pPr>
              <a:defRPr/>
            </a:lvl1pPr>
          </a:lstStyle>
          <a:p>
            <a:pPr>
              <a:defRPr/>
            </a:pPr>
            <a:fld id="{7930531C-2BCE-4388-A2E8-23FA2747E9F5}" type="slidenum">
              <a:rPr lang="de-DE"/>
              <a:pPr>
                <a:defRPr/>
              </a:pPr>
              <a:t>‹Nr.›</a:t>
            </a:fld>
            <a:endParaRPr lang="de-DE"/>
          </a:p>
        </p:txBody>
      </p:sp>
    </p:spTree>
    <p:extLst>
      <p:ext uri="{BB962C8B-B14F-4D97-AF65-F5344CB8AC3E}">
        <p14:creationId xmlns:p14="http://schemas.microsoft.com/office/powerpoint/2010/main" val="413472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de-DE"/>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438"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18439"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de-DE"/>
          </a:p>
        </p:txBody>
      </p:sp>
      <p:sp>
        <p:nvSpPr>
          <p:cNvPr id="18440"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40ED2DE9-9EFB-4F30-A719-CAD7ACDBD106}"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930"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altLang="de-DE" smtClean="0"/>
              <a:t>Herzlich Willkommen</a:t>
            </a:r>
          </a:p>
        </p:txBody>
      </p:sp>
      <p:sp>
        <p:nvSpPr>
          <p:cNvPr id="3075" name="Rectangle 3"/>
          <p:cNvSpPr>
            <a:spLocks noGrp="1" noChangeArrowheads="1"/>
          </p:cNvSpPr>
          <p:nvPr>
            <p:ph type="subTitle" idx="1"/>
          </p:nvPr>
        </p:nvSpPr>
        <p:spPr>
          <a:xfrm>
            <a:off x="684213" y="2781300"/>
            <a:ext cx="7775575" cy="1600200"/>
          </a:xfrm>
        </p:spPr>
        <p:txBody>
          <a:bodyPr/>
          <a:lstStyle/>
          <a:p>
            <a:pPr eaLnBrk="1" hangingPunct="1">
              <a:lnSpc>
                <a:spcPct val="90000"/>
              </a:lnSpc>
            </a:pPr>
            <a:r>
              <a:rPr lang="de-DE" altLang="de-DE" smtClean="0"/>
              <a:t> </a:t>
            </a:r>
          </a:p>
          <a:p>
            <a:pPr eaLnBrk="1" hangingPunct="1">
              <a:lnSpc>
                <a:spcPct val="90000"/>
              </a:lnSpc>
            </a:pPr>
            <a:r>
              <a:rPr lang="de-DE" altLang="de-DE" smtClean="0"/>
              <a:t>Gebet- Schlüssel zum geistlichen Leben?!</a:t>
            </a:r>
          </a:p>
          <a:p>
            <a:pPr eaLnBrk="1" hangingPunct="1">
              <a:lnSpc>
                <a:spcPct val="90000"/>
              </a:lnSpc>
            </a:pPr>
            <a:endParaRPr lang="de-DE" altLang="de-DE" smtClean="0"/>
          </a:p>
          <a:p>
            <a:pPr eaLnBrk="1" hangingPunct="1">
              <a:lnSpc>
                <a:spcPct val="90000"/>
              </a:lnSpc>
            </a:pPr>
            <a:endParaRPr lang="de-DE" altLang="de-DE" sz="2400" smtClean="0"/>
          </a:p>
          <a:p>
            <a:pPr eaLnBrk="1" hangingPunct="1">
              <a:lnSpc>
                <a:spcPct val="90000"/>
              </a:lnSpc>
            </a:pPr>
            <a:endParaRPr lang="de-DE" altLang="de-DE" sz="2400" smtClean="0"/>
          </a:p>
          <a:p>
            <a:pPr eaLnBrk="1" hangingPunct="1">
              <a:lnSpc>
                <a:spcPct val="90000"/>
              </a:lnSpc>
            </a:pPr>
            <a:r>
              <a:rPr lang="de-DE" altLang="de-DE" sz="2400" smtClean="0"/>
              <a:t>UBS Spanien 2014</a:t>
            </a:r>
          </a:p>
        </p:txBody>
      </p:sp>
      <p:pic>
        <p:nvPicPr>
          <p:cNvPr id="3076" name="Picture 5" descr="PE0194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5138" y="3821113"/>
            <a:ext cx="291306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de-DE" altLang="de-DE" smtClean="0"/>
              <a:t>Thema: Gebet</a:t>
            </a:r>
          </a:p>
        </p:txBody>
      </p:sp>
      <p:sp>
        <p:nvSpPr>
          <p:cNvPr id="12291" name="Rectangle 3"/>
          <p:cNvSpPr>
            <a:spLocks noGrp="1" noChangeArrowheads="1"/>
          </p:cNvSpPr>
          <p:nvPr>
            <p:ph type="body" idx="1"/>
          </p:nvPr>
        </p:nvSpPr>
        <p:spPr/>
        <p:txBody>
          <a:bodyPr/>
          <a:lstStyle/>
          <a:p>
            <a:pPr eaLnBrk="1" hangingPunct="1"/>
            <a:r>
              <a:rPr lang="de-DE" altLang="de-DE" smtClean="0"/>
              <a:t>Definition:</a:t>
            </a:r>
          </a:p>
          <a:p>
            <a:pPr lvl="1" eaLnBrk="1" hangingPunct="1"/>
            <a:r>
              <a:rPr lang="de-DE" altLang="de-DE" smtClean="0"/>
              <a:t>Allgemeine Begriffserklärung</a:t>
            </a:r>
          </a:p>
          <a:p>
            <a:pPr lvl="1" eaLnBrk="1" hangingPunct="1"/>
            <a:r>
              <a:rPr lang="de-DE" altLang="de-DE" smtClean="0"/>
              <a:t>Falsche Verständnisse</a:t>
            </a:r>
          </a:p>
          <a:p>
            <a:pPr lvl="1" eaLnBrk="1" hangingPunct="1"/>
            <a:r>
              <a:rPr lang="de-DE" altLang="de-DE" smtClean="0"/>
              <a:t>Persönliche Erfahrung</a:t>
            </a:r>
          </a:p>
          <a:p>
            <a:pPr lvl="1" eaLnBrk="1" hangingPunct="1"/>
            <a:r>
              <a:rPr lang="de-DE" altLang="de-DE" smtClean="0"/>
              <a:t>Motivation</a:t>
            </a:r>
          </a:p>
        </p:txBody>
      </p:sp>
      <p:pic>
        <p:nvPicPr>
          <p:cNvPr id="12292" name="Picture 4" descr="BD077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605213"/>
            <a:ext cx="2728913"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DE" altLang="de-DE" smtClean="0"/>
              <a:t>Philip Yancey</a:t>
            </a:r>
          </a:p>
        </p:txBody>
      </p:sp>
      <p:sp>
        <p:nvSpPr>
          <p:cNvPr id="13315" name="Rectangle 3"/>
          <p:cNvSpPr>
            <a:spLocks noGrp="1" noChangeArrowheads="1"/>
          </p:cNvSpPr>
          <p:nvPr>
            <p:ph type="body" idx="1"/>
          </p:nvPr>
        </p:nvSpPr>
        <p:spPr/>
        <p:txBody>
          <a:bodyPr/>
          <a:lstStyle/>
          <a:p>
            <a:r>
              <a:rPr lang="de-DE" altLang="de-DE" smtClean="0"/>
              <a:t>Beten bedeutet, dass meine ganze Welt neu ausgerichtet wird. Ich bete, weil ich die Welt (und damit auch mich) durch die Augen Gottes sehen möchte. Im Gebet ändere ich meine Blickrichtung, weg von meinem Egoismus…. Beten ist: die Wirklichkeit aus Gottes Perspektive zu sehen.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pPr eaLnBrk="1" hangingPunct="1"/>
            <a:r>
              <a:rPr lang="de-DE" altLang="de-DE" smtClean="0"/>
              <a:t>Gebet ist: Online mit Gott</a:t>
            </a:r>
          </a:p>
        </p:txBody>
      </p:sp>
      <p:sp>
        <p:nvSpPr>
          <p:cNvPr id="14339" name="Rectangle 1027"/>
          <p:cNvSpPr>
            <a:spLocks noGrp="1" noChangeArrowheads="1"/>
          </p:cNvSpPr>
          <p:nvPr>
            <p:ph type="body" idx="1"/>
          </p:nvPr>
        </p:nvSpPr>
        <p:spPr>
          <a:xfrm>
            <a:off x="566738" y="2041525"/>
            <a:ext cx="8001000" cy="4267200"/>
          </a:xfrm>
        </p:spPr>
        <p:txBody>
          <a:bodyPr/>
          <a:lstStyle/>
          <a:p>
            <a:pPr eaLnBrk="1" hangingPunct="1">
              <a:lnSpc>
                <a:spcPct val="80000"/>
              </a:lnSpc>
            </a:pPr>
            <a:r>
              <a:rPr lang="de-DE" altLang="de-DE" sz="1900" smtClean="0"/>
              <a:t>Einen Kontakt zwischen Himmel und Erde 		herstellen</a:t>
            </a:r>
          </a:p>
          <a:p>
            <a:pPr eaLnBrk="1" hangingPunct="1">
              <a:lnSpc>
                <a:spcPct val="80000"/>
              </a:lnSpc>
            </a:pPr>
            <a:r>
              <a:rPr lang="de-DE" altLang="de-DE" sz="1900" smtClean="0"/>
              <a:t>Gott Gelegenheit geben, zu uns zu reden</a:t>
            </a:r>
          </a:p>
          <a:p>
            <a:pPr eaLnBrk="1" hangingPunct="1">
              <a:lnSpc>
                <a:spcPct val="80000"/>
              </a:lnSpc>
            </a:pPr>
            <a:r>
              <a:rPr lang="de-DE" altLang="de-DE" sz="1900" smtClean="0"/>
              <a:t>Sauerstoff für die Seele</a:t>
            </a:r>
          </a:p>
          <a:p>
            <a:pPr eaLnBrk="1" hangingPunct="1">
              <a:lnSpc>
                <a:spcPct val="80000"/>
              </a:lnSpc>
            </a:pPr>
            <a:r>
              <a:rPr lang="de-DE" altLang="de-DE" sz="1900" smtClean="0"/>
              <a:t>Mit Gott zusammenarbeiten</a:t>
            </a:r>
          </a:p>
          <a:p>
            <a:pPr eaLnBrk="1" hangingPunct="1">
              <a:lnSpc>
                <a:spcPct val="80000"/>
              </a:lnSpc>
            </a:pPr>
            <a:r>
              <a:rPr lang="de-DE" altLang="de-DE" sz="1900" smtClean="0"/>
              <a:t>Eine Investition in die Ewigkeit</a:t>
            </a:r>
          </a:p>
          <a:p>
            <a:pPr eaLnBrk="1" hangingPunct="1">
              <a:lnSpc>
                <a:spcPct val="80000"/>
              </a:lnSpc>
            </a:pPr>
            <a:r>
              <a:rPr lang="de-DE" altLang="de-DE" sz="1900" smtClean="0"/>
              <a:t>Ein Ausdruck unseres Wunsches, uns Gott unterzuordnen</a:t>
            </a:r>
          </a:p>
          <a:p>
            <a:pPr eaLnBrk="1" hangingPunct="1">
              <a:lnSpc>
                <a:spcPct val="80000"/>
              </a:lnSpc>
            </a:pPr>
            <a:r>
              <a:rPr lang="de-DE" altLang="de-DE" sz="1900" smtClean="0"/>
              <a:t>Gott zeigen, dass man alleine, ohne seine Hilfe, seine Stärke und sein Eingreifen, nicht zurechtkommen will und kann</a:t>
            </a:r>
          </a:p>
          <a:p>
            <a:pPr eaLnBrk="1" hangingPunct="1">
              <a:lnSpc>
                <a:spcPct val="80000"/>
              </a:lnSpc>
              <a:buFont typeface="Wingdings" pitchFamily="2" charset="2"/>
              <a:buNone/>
            </a:pPr>
            <a:endParaRPr lang="de-DE" altLang="de-DE" sz="1900" smtClean="0"/>
          </a:p>
          <a:p>
            <a:pPr eaLnBrk="1" hangingPunct="1">
              <a:lnSpc>
                <a:spcPct val="80000"/>
              </a:lnSpc>
              <a:buFont typeface="Wingdings" pitchFamily="2" charset="2"/>
              <a:buNone/>
            </a:pPr>
            <a:r>
              <a:rPr lang="de-DE" altLang="de-DE" sz="1900" smtClean="0"/>
              <a:t>Halten wir fest, dass das Gebet eine willentliche Haltung ist, die Gott gegenüber unseren Wunsch ausdrückt, dass wir uns ihm mit Körper, Seele und Geist unterordnen wollen.</a:t>
            </a:r>
          </a:p>
        </p:txBody>
      </p:sp>
      <p:pic>
        <p:nvPicPr>
          <p:cNvPr id="14340" name="Picture 1028" descr="busi1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1306513"/>
            <a:ext cx="23622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de-DE" altLang="de-DE" smtClean="0"/>
              <a:t>Gebet ist ...</a:t>
            </a:r>
          </a:p>
        </p:txBody>
      </p:sp>
      <p:sp>
        <p:nvSpPr>
          <p:cNvPr id="15363" name="Rectangle 3"/>
          <p:cNvSpPr>
            <a:spLocks noGrp="1" noChangeArrowheads="1"/>
          </p:cNvSpPr>
          <p:nvPr>
            <p:ph type="body" idx="1"/>
          </p:nvPr>
        </p:nvSpPr>
        <p:spPr/>
        <p:txBody>
          <a:bodyPr/>
          <a:lstStyle/>
          <a:p>
            <a:pPr eaLnBrk="1" hangingPunct="1">
              <a:lnSpc>
                <a:spcPct val="90000"/>
              </a:lnSpc>
            </a:pPr>
            <a:r>
              <a:rPr lang="de-DE" altLang="de-DE" smtClean="0"/>
              <a:t>...kein Feuerlöscher</a:t>
            </a:r>
          </a:p>
          <a:p>
            <a:pPr eaLnBrk="1" hangingPunct="1">
              <a:lnSpc>
                <a:spcPct val="90000"/>
              </a:lnSpc>
            </a:pPr>
            <a:r>
              <a:rPr lang="de-DE" altLang="de-DE" smtClean="0"/>
              <a:t>...kein Automat</a:t>
            </a:r>
          </a:p>
          <a:p>
            <a:pPr eaLnBrk="1" hangingPunct="1">
              <a:lnSpc>
                <a:spcPct val="90000"/>
              </a:lnSpc>
            </a:pPr>
            <a:r>
              <a:rPr lang="de-DE" altLang="de-DE" smtClean="0"/>
              <a:t>...keine Beruhigungspille</a:t>
            </a:r>
          </a:p>
          <a:p>
            <a:pPr eaLnBrk="1" hangingPunct="1">
              <a:lnSpc>
                <a:spcPct val="90000"/>
              </a:lnSpc>
            </a:pPr>
            <a:r>
              <a:rPr lang="de-DE" altLang="de-DE" smtClean="0"/>
              <a:t>...keine fromme Selbstdarstellung</a:t>
            </a:r>
          </a:p>
          <a:p>
            <a:pPr eaLnBrk="1" hangingPunct="1">
              <a:lnSpc>
                <a:spcPct val="90000"/>
              </a:lnSpc>
            </a:pPr>
            <a:r>
              <a:rPr lang="de-DE" altLang="de-DE" smtClean="0"/>
              <a:t>...kein Selbstzweck</a:t>
            </a:r>
          </a:p>
          <a:p>
            <a:pPr eaLnBrk="1" hangingPunct="1">
              <a:lnSpc>
                <a:spcPct val="90000"/>
              </a:lnSpc>
            </a:pPr>
            <a:endParaRPr lang="de-DE" altLang="de-DE" smtClean="0"/>
          </a:p>
          <a:p>
            <a:pPr eaLnBrk="1" hangingPunct="1">
              <a:lnSpc>
                <a:spcPct val="90000"/>
              </a:lnSpc>
              <a:buFont typeface="Wingdings" pitchFamily="2" charset="2"/>
              <a:buNone/>
            </a:pPr>
            <a:r>
              <a:rPr lang="de-DE" altLang="de-DE" smtClean="0"/>
              <a:t>SONDERN mit Gott reden und auf Ihn hören.</a:t>
            </a:r>
          </a:p>
        </p:txBody>
      </p:sp>
      <p:pic>
        <p:nvPicPr>
          <p:cNvPr id="15364" name="Picture 4" descr="IN0059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1000"/>
            <a:ext cx="3744913"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altLang="de-DE" smtClean="0"/>
              <a:t>Gebet</a:t>
            </a:r>
          </a:p>
        </p:txBody>
      </p:sp>
      <p:sp>
        <p:nvSpPr>
          <p:cNvPr id="16387" name="Rectangle 3"/>
          <p:cNvSpPr>
            <a:spLocks noGrp="1" noChangeArrowheads="1"/>
          </p:cNvSpPr>
          <p:nvPr>
            <p:ph type="body" idx="1"/>
          </p:nvPr>
        </p:nvSpPr>
        <p:spPr>
          <a:xfrm>
            <a:off x="566738" y="2057400"/>
            <a:ext cx="8001000" cy="4267200"/>
          </a:xfrm>
        </p:spPr>
        <p:txBody>
          <a:bodyPr/>
          <a:lstStyle/>
          <a:p>
            <a:pPr eaLnBrk="1" hangingPunct="1">
              <a:lnSpc>
                <a:spcPct val="80000"/>
              </a:lnSpc>
            </a:pPr>
            <a:r>
              <a:rPr lang="de-DE" altLang="de-DE" sz="2100" b="1" u="sng" smtClean="0"/>
              <a:t>G</a:t>
            </a:r>
            <a:r>
              <a:rPr lang="de-DE" altLang="de-DE" sz="2100" smtClean="0"/>
              <a:t>	ottkonzentriert- Vergessen wir nie, dass wir das 	Vorrecht haben, mit dem Schöpfer zu sprechen  	Offb 1:8</a:t>
            </a:r>
          </a:p>
          <a:p>
            <a:pPr eaLnBrk="1" hangingPunct="1">
              <a:lnSpc>
                <a:spcPct val="80000"/>
              </a:lnSpc>
            </a:pPr>
            <a:r>
              <a:rPr lang="de-DE" altLang="de-DE" sz="2100" b="1" u="sng" smtClean="0"/>
              <a:t>E</a:t>
            </a:r>
            <a:r>
              <a:rPr lang="de-DE" altLang="de-DE" sz="2100" smtClean="0"/>
              <a:t> 	wig – Beten heißt, in ewige Werte zu investieren  	Offb 8: 1-5</a:t>
            </a:r>
          </a:p>
          <a:p>
            <a:pPr eaLnBrk="1" hangingPunct="1">
              <a:lnSpc>
                <a:spcPct val="80000"/>
              </a:lnSpc>
            </a:pPr>
            <a:r>
              <a:rPr lang="de-DE" altLang="de-DE" sz="2100" b="1" u="sng" smtClean="0"/>
              <a:t>B</a:t>
            </a:r>
            <a:r>
              <a:rPr lang="de-DE" altLang="de-DE" sz="2100" smtClean="0"/>
              <a:t> 	armherzig – Die Not der verlorenen Welt darf uns 	nicht gleichgültig lassen, sondern soll uns ins 	Gebet treiben  Lk 10:2</a:t>
            </a:r>
          </a:p>
          <a:p>
            <a:pPr eaLnBrk="1" hangingPunct="1">
              <a:lnSpc>
                <a:spcPct val="80000"/>
              </a:lnSpc>
            </a:pPr>
            <a:r>
              <a:rPr lang="de-DE" altLang="de-DE" sz="2100" b="1" u="sng" smtClean="0"/>
              <a:t>E</a:t>
            </a:r>
            <a:r>
              <a:rPr lang="de-DE" altLang="de-DE" sz="2100" smtClean="0"/>
              <a:t> 	rneuernd – Beten heißt, seine Gedanken zu 	verändern und zu reinigen. Die Gedanken Gottes 	aufnehmen  Jer 33: 2</a:t>
            </a:r>
          </a:p>
          <a:p>
            <a:pPr eaLnBrk="1" hangingPunct="1">
              <a:lnSpc>
                <a:spcPct val="80000"/>
              </a:lnSpc>
            </a:pPr>
            <a:r>
              <a:rPr lang="de-DE" altLang="de-DE" sz="2100" b="1" u="sng" smtClean="0"/>
              <a:t>T</a:t>
            </a:r>
            <a:r>
              <a:rPr lang="de-DE" altLang="de-DE" sz="2100" smtClean="0"/>
              <a:t> 	reu – Gebet ist eines der wichtigsten Zeichen 	unserer Treue gegenüber Gott und den Menschen 	1.Samuel 12: 23 f</a:t>
            </a:r>
          </a:p>
        </p:txBody>
      </p:sp>
      <p:pic>
        <p:nvPicPr>
          <p:cNvPr id="16388" name="Picture 4" descr="BD0563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25438"/>
            <a:ext cx="20574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smtClean="0"/>
              <a:t>Zitat von Aiden Wilson Tozer </a:t>
            </a:r>
            <a:r>
              <a:rPr lang="de-DE" altLang="de-DE" sz="2400" smtClean="0"/>
              <a:t>(1897-1963) US Pastor und Buchautor</a:t>
            </a:r>
          </a:p>
        </p:txBody>
      </p:sp>
      <p:sp>
        <p:nvSpPr>
          <p:cNvPr id="17411" name="Inhaltsplatzhalter 2"/>
          <p:cNvSpPr>
            <a:spLocks noGrp="1"/>
          </p:cNvSpPr>
          <p:nvPr>
            <p:ph idx="1"/>
          </p:nvPr>
        </p:nvSpPr>
        <p:spPr>
          <a:xfrm>
            <a:off x="566738" y="1970088"/>
            <a:ext cx="8001000" cy="4267200"/>
          </a:xfrm>
        </p:spPr>
        <p:txBody>
          <a:bodyPr/>
          <a:lstStyle/>
          <a:p>
            <a:r>
              <a:rPr lang="de-DE" altLang="de-DE" i="1" smtClean="0"/>
              <a:t>„Unsere Reinheit, unsere Kraft, unsere Frömmigkeit und unsere Heiligkeit werden immer nur so stark sein wie unser Gebet.“</a:t>
            </a:r>
          </a:p>
        </p:txBody>
      </p:sp>
      <p:pic>
        <p:nvPicPr>
          <p:cNvPr id="17412" name="Picture 3" descr="C:\Temporäre Internetdateien\Content.IE5\FT8WZP9J\MP9001778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3573463"/>
            <a:ext cx="1657350"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de-DE" altLang="de-DE" sz="3600" smtClean="0"/>
              <a:t>Zitat von Leonard Ravenhill </a:t>
            </a:r>
            <a:br>
              <a:rPr lang="de-DE" altLang="de-DE" sz="3600" smtClean="0"/>
            </a:br>
            <a:r>
              <a:rPr lang="de-DE" altLang="de-DE" sz="2400" smtClean="0"/>
              <a:t>(1907-1999)  englischer Evangelist</a:t>
            </a:r>
          </a:p>
        </p:txBody>
      </p:sp>
      <p:sp>
        <p:nvSpPr>
          <p:cNvPr id="18435" name="Inhaltsplatzhalter 3"/>
          <p:cNvSpPr>
            <a:spLocks noGrp="1"/>
          </p:cNvSpPr>
          <p:nvPr>
            <p:ph idx="1"/>
          </p:nvPr>
        </p:nvSpPr>
        <p:spPr>
          <a:xfrm>
            <a:off x="900113" y="2133600"/>
            <a:ext cx="8001000" cy="4267200"/>
          </a:xfrm>
        </p:spPr>
        <p:txBody>
          <a:bodyPr/>
          <a:lstStyle/>
          <a:p>
            <a:r>
              <a:rPr lang="de-DE" altLang="de-DE" i="1" smtClean="0"/>
              <a:t>„Predigen berührt Menschen;          Beten berührt Gott!“</a:t>
            </a:r>
          </a:p>
        </p:txBody>
      </p:sp>
      <p:pic>
        <p:nvPicPr>
          <p:cNvPr id="18436" name="Picture 4" descr="C:\Temporäre Internetdateien\Content.IE5\MN4GKNL2\MP9004392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644900"/>
            <a:ext cx="266541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de-DE" altLang="de-DE" smtClean="0"/>
              <a:t>Thema: Gebet</a:t>
            </a:r>
          </a:p>
        </p:txBody>
      </p:sp>
      <p:sp>
        <p:nvSpPr>
          <p:cNvPr id="19459" name="Rectangle 3"/>
          <p:cNvSpPr>
            <a:spLocks noGrp="1" noChangeArrowheads="1"/>
          </p:cNvSpPr>
          <p:nvPr>
            <p:ph type="body" idx="1"/>
          </p:nvPr>
        </p:nvSpPr>
        <p:spPr/>
        <p:txBody>
          <a:bodyPr/>
          <a:lstStyle/>
          <a:p>
            <a:pPr eaLnBrk="1" hangingPunct="1"/>
            <a:r>
              <a:rPr lang="de-DE" altLang="de-DE" smtClean="0"/>
              <a:t>Arten des Gebets:</a:t>
            </a:r>
          </a:p>
          <a:p>
            <a:pPr lvl="1" eaLnBrk="1" hangingPunct="1"/>
            <a:r>
              <a:rPr lang="de-DE" altLang="de-DE" smtClean="0"/>
              <a:t>Anbetung</a:t>
            </a:r>
          </a:p>
          <a:p>
            <a:pPr lvl="1" eaLnBrk="1" hangingPunct="1"/>
            <a:r>
              <a:rPr lang="de-DE" altLang="de-DE" smtClean="0"/>
              <a:t>Bekenntnis</a:t>
            </a:r>
          </a:p>
          <a:p>
            <a:pPr lvl="1" eaLnBrk="1" hangingPunct="1"/>
            <a:r>
              <a:rPr lang="de-DE" altLang="de-DE" smtClean="0"/>
              <a:t>Danksagung</a:t>
            </a:r>
          </a:p>
          <a:p>
            <a:pPr lvl="1" eaLnBrk="1" hangingPunct="1"/>
            <a:r>
              <a:rPr lang="de-DE" altLang="de-DE" smtClean="0"/>
              <a:t>Fürbitte/Bittgebet</a:t>
            </a:r>
          </a:p>
        </p:txBody>
      </p:sp>
      <p:pic>
        <p:nvPicPr>
          <p:cNvPr id="19460" name="Picture 4" descr="BS0034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743200"/>
            <a:ext cx="3021013"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de-DE" altLang="de-DE" smtClean="0"/>
              <a:t>Workshop</a:t>
            </a:r>
          </a:p>
        </p:txBody>
      </p:sp>
      <p:sp>
        <p:nvSpPr>
          <p:cNvPr id="20483" name="Rectangle 3"/>
          <p:cNvSpPr>
            <a:spLocks noGrp="1" noChangeArrowheads="1"/>
          </p:cNvSpPr>
          <p:nvPr>
            <p:ph type="body" idx="1"/>
          </p:nvPr>
        </p:nvSpPr>
        <p:spPr>
          <a:xfrm>
            <a:off x="566738" y="1989138"/>
            <a:ext cx="8001000" cy="4267200"/>
          </a:xfrm>
        </p:spPr>
        <p:txBody>
          <a:bodyPr/>
          <a:lstStyle/>
          <a:p>
            <a:pPr eaLnBrk="1" hangingPunct="1"/>
            <a:r>
              <a:rPr lang="de-DE" altLang="de-DE" smtClean="0"/>
              <a:t>Anbetung ist für mich ....</a:t>
            </a:r>
          </a:p>
        </p:txBody>
      </p:sp>
      <p:pic>
        <p:nvPicPr>
          <p:cNvPr id="20484" name="Picture 5" descr="j04329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63" y="2781300"/>
            <a:ext cx="48958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e-DE" altLang="de-DE" smtClean="0"/>
              <a:t>Zitate Gideon Jakob (Leiter Cifi)</a:t>
            </a:r>
          </a:p>
        </p:txBody>
      </p:sp>
      <p:sp>
        <p:nvSpPr>
          <p:cNvPr id="21507" name="Inhaltsplatzhalter 2"/>
          <p:cNvSpPr>
            <a:spLocks noGrp="1"/>
          </p:cNvSpPr>
          <p:nvPr>
            <p:ph idx="1"/>
          </p:nvPr>
        </p:nvSpPr>
        <p:spPr>
          <a:xfrm>
            <a:off x="611188" y="1989138"/>
            <a:ext cx="8001000" cy="4267200"/>
          </a:xfrm>
        </p:spPr>
        <p:txBody>
          <a:bodyPr/>
          <a:lstStyle/>
          <a:p>
            <a:r>
              <a:rPr lang="de-DE" altLang="de-DE" i="1" smtClean="0"/>
              <a:t>„Anbetung ist die Reaktion auf eine Offenbarung, die aus der Intimität mit Gott kommt.“</a:t>
            </a:r>
          </a:p>
          <a:p>
            <a:endParaRPr lang="de-DE" altLang="de-DE" i="1" smtClean="0"/>
          </a:p>
          <a:p>
            <a:r>
              <a:rPr lang="de-DE" altLang="de-DE" i="1" smtClean="0"/>
              <a:t>„Anbetung hat mit persönlicher Leidenschaft für Gott zu tun.“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de-DE" altLang="de-DE" smtClean="0"/>
              <a:t>Themenüberblick</a:t>
            </a:r>
          </a:p>
        </p:txBody>
      </p:sp>
      <p:sp>
        <p:nvSpPr>
          <p:cNvPr id="4099" name="Rectangle 3"/>
          <p:cNvSpPr>
            <a:spLocks noGrp="1" noChangeArrowheads="1"/>
          </p:cNvSpPr>
          <p:nvPr>
            <p:ph type="body" idx="1"/>
          </p:nvPr>
        </p:nvSpPr>
        <p:spPr/>
        <p:txBody>
          <a:bodyPr/>
          <a:lstStyle/>
          <a:p>
            <a:pPr eaLnBrk="1" hangingPunct="1"/>
            <a:r>
              <a:rPr lang="de-DE" altLang="de-DE" smtClean="0"/>
              <a:t>Definition</a:t>
            </a:r>
          </a:p>
          <a:p>
            <a:pPr eaLnBrk="1" hangingPunct="1"/>
            <a:r>
              <a:rPr lang="de-DE" altLang="de-DE" smtClean="0"/>
              <a:t>Arten des Gebets</a:t>
            </a:r>
          </a:p>
          <a:p>
            <a:pPr eaLnBrk="1" hangingPunct="1"/>
            <a:r>
              <a:rPr lang="de-DE" altLang="de-DE" smtClean="0"/>
              <a:t>Notwendigkeit des Gebets</a:t>
            </a:r>
          </a:p>
          <a:p>
            <a:pPr eaLnBrk="1" hangingPunct="1"/>
            <a:r>
              <a:rPr lang="de-DE" altLang="de-DE" smtClean="0"/>
              <a:t>Hindernisse des Gebets</a:t>
            </a:r>
          </a:p>
          <a:p>
            <a:pPr eaLnBrk="1" hangingPunct="1"/>
            <a:r>
              <a:rPr lang="de-DE" altLang="de-DE" smtClean="0"/>
              <a:t>Methode des Gebets</a:t>
            </a:r>
          </a:p>
          <a:p>
            <a:pPr eaLnBrk="1" hangingPunct="1"/>
            <a:r>
              <a:rPr lang="de-DE" altLang="de-DE" smtClean="0"/>
              <a:t>Grundsätze für erhörliches Gebet</a:t>
            </a:r>
          </a:p>
          <a:p>
            <a:pPr eaLnBrk="1" hangingPunct="1"/>
            <a:r>
              <a:rPr lang="de-DE" altLang="de-DE" smtClean="0"/>
              <a:t>Gebete der Bibel</a:t>
            </a:r>
          </a:p>
        </p:txBody>
      </p:sp>
      <p:pic>
        <p:nvPicPr>
          <p:cNvPr id="4100" name="Picture 4" descr="PE0351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325" y="990600"/>
            <a:ext cx="288607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de-DE" altLang="de-DE" smtClean="0"/>
              <a:t>Anbetung - proskyneo</a:t>
            </a:r>
          </a:p>
        </p:txBody>
      </p:sp>
      <p:sp>
        <p:nvSpPr>
          <p:cNvPr id="22531" name="Rectangle 3"/>
          <p:cNvSpPr>
            <a:spLocks noGrp="1" noChangeArrowheads="1"/>
          </p:cNvSpPr>
          <p:nvPr>
            <p:ph type="body" idx="1"/>
          </p:nvPr>
        </p:nvSpPr>
        <p:spPr/>
        <p:txBody>
          <a:bodyPr/>
          <a:lstStyle/>
          <a:p>
            <a:pPr eaLnBrk="1" hangingPunct="1"/>
            <a:r>
              <a:rPr lang="de-DE" altLang="de-DE" smtClean="0"/>
              <a:t>Niederbeugen</a:t>
            </a:r>
          </a:p>
          <a:p>
            <a:pPr eaLnBrk="1" hangingPunct="1"/>
            <a:r>
              <a:rPr lang="de-DE" altLang="de-DE" smtClean="0"/>
              <a:t>Sogar niederwerfen</a:t>
            </a:r>
          </a:p>
          <a:p>
            <a:pPr eaLnBrk="1" hangingPunct="1"/>
            <a:r>
              <a:rPr lang="de-DE" altLang="de-DE" smtClean="0"/>
              <a:t>Einem Höhergestellten Ehre erweisen</a:t>
            </a:r>
          </a:p>
          <a:p>
            <a:pPr eaLnBrk="1" hangingPunct="1"/>
            <a:endParaRPr lang="de-DE" altLang="de-DE" smtClean="0"/>
          </a:p>
          <a:p>
            <a:pPr eaLnBrk="1" hangingPunct="1"/>
            <a:r>
              <a:rPr lang="de-DE" altLang="de-DE" smtClean="0"/>
              <a:t>Der Ursprung kommt von „anhündeln“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de-DE" altLang="de-DE" smtClean="0"/>
              <a:t>Anbetung</a:t>
            </a:r>
          </a:p>
        </p:txBody>
      </p:sp>
      <p:sp>
        <p:nvSpPr>
          <p:cNvPr id="23555" name="Rectangle 3"/>
          <p:cNvSpPr>
            <a:spLocks noGrp="1" noChangeArrowheads="1"/>
          </p:cNvSpPr>
          <p:nvPr>
            <p:ph type="body" idx="1"/>
          </p:nvPr>
        </p:nvSpPr>
        <p:spPr/>
        <p:txBody>
          <a:bodyPr/>
          <a:lstStyle/>
          <a:p>
            <a:pPr eaLnBrk="1" hangingPunct="1">
              <a:lnSpc>
                <a:spcPct val="90000"/>
              </a:lnSpc>
            </a:pPr>
            <a:r>
              <a:rPr lang="de-DE" altLang="de-DE" sz="2400" smtClean="0"/>
              <a:t>Gott ist würdig angebetet zu werden Off 4</a:t>
            </a:r>
          </a:p>
          <a:p>
            <a:pPr eaLnBrk="1" hangingPunct="1">
              <a:lnSpc>
                <a:spcPct val="90000"/>
              </a:lnSpc>
            </a:pPr>
            <a:r>
              <a:rPr lang="de-DE" altLang="de-DE" sz="2400" smtClean="0"/>
              <a:t>Wir sind erlöst, um anzubeten Eph 1: 12</a:t>
            </a:r>
          </a:p>
          <a:p>
            <a:pPr eaLnBrk="1" hangingPunct="1">
              <a:lnSpc>
                <a:spcPct val="90000"/>
              </a:lnSpc>
            </a:pPr>
            <a:r>
              <a:rPr lang="de-DE" altLang="de-DE" sz="2400" smtClean="0"/>
              <a:t>Gott sucht Anbeter  Joh 4: 23</a:t>
            </a:r>
          </a:p>
          <a:p>
            <a:pPr eaLnBrk="1" hangingPunct="1">
              <a:lnSpc>
                <a:spcPct val="90000"/>
              </a:lnSpc>
            </a:pPr>
            <a:r>
              <a:rPr lang="de-DE" altLang="de-DE" sz="2400" smtClean="0"/>
              <a:t>Anbetung ist die Bestimmung unseres Lebens  2 Kor 5: 15 / Joh 17</a:t>
            </a:r>
          </a:p>
          <a:p>
            <a:pPr eaLnBrk="1" hangingPunct="1">
              <a:lnSpc>
                <a:spcPct val="90000"/>
              </a:lnSpc>
            </a:pPr>
            <a:r>
              <a:rPr lang="de-DE" altLang="de-DE" sz="2400" smtClean="0"/>
              <a:t>Wir sollen allein Gott anbeten 2. Mo 34: 14</a:t>
            </a:r>
          </a:p>
          <a:p>
            <a:pPr eaLnBrk="1" hangingPunct="1">
              <a:lnSpc>
                <a:spcPct val="90000"/>
              </a:lnSpc>
            </a:pPr>
            <a:r>
              <a:rPr lang="de-DE" altLang="de-DE" sz="2400" smtClean="0"/>
              <a:t>Frucht verherrlicht Gott  Joh 15: 8</a:t>
            </a:r>
          </a:p>
          <a:p>
            <a:pPr eaLnBrk="1" hangingPunct="1">
              <a:lnSpc>
                <a:spcPct val="90000"/>
              </a:lnSpc>
            </a:pPr>
            <a:r>
              <a:rPr lang="de-DE" altLang="de-DE" sz="2400" smtClean="0"/>
              <a:t>Richtiges Verhalten ehrt Gott  1 Petr 4: 11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de-DE" altLang="de-DE" smtClean="0"/>
              <a:t>Anbetung : Begriffsklärung</a:t>
            </a:r>
          </a:p>
        </p:txBody>
      </p:sp>
      <p:sp>
        <p:nvSpPr>
          <p:cNvPr id="24579" name="Rectangle 3"/>
          <p:cNvSpPr>
            <a:spLocks noGrp="1" noChangeArrowheads="1"/>
          </p:cNvSpPr>
          <p:nvPr>
            <p:ph type="body" idx="1"/>
          </p:nvPr>
        </p:nvSpPr>
        <p:spPr/>
        <p:txBody>
          <a:bodyPr/>
          <a:lstStyle/>
          <a:p>
            <a:pPr eaLnBrk="1" hangingPunct="1">
              <a:lnSpc>
                <a:spcPct val="90000"/>
              </a:lnSpc>
            </a:pPr>
            <a:r>
              <a:rPr lang="de-DE" altLang="de-DE" sz="2400" smtClean="0"/>
              <a:t>Sich Niederbeugen, sogar Niederwerfen, um einem Höhergestellten Ehre zu erweisen.</a:t>
            </a:r>
          </a:p>
          <a:p>
            <a:pPr eaLnBrk="1" hangingPunct="1">
              <a:lnSpc>
                <a:spcPct val="90000"/>
              </a:lnSpc>
            </a:pPr>
            <a:endParaRPr lang="de-DE" altLang="de-DE" sz="2400" smtClean="0"/>
          </a:p>
          <a:p>
            <a:pPr eaLnBrk="1" hangingPunct="1">
              <a:lnSpc>
                <a:spcPct val="90000"/>
              </a:lnSpc>
            </a:pPr>
            <a:r>
              <a:rPr lang="de-DE" altLang="de-DE" sz="2400" smtClean="0"/>
              <a:t>„ die direkte Anerkennung Gottes in seinem Wesen, seinen Eigenschaften, seinen Wegen und seinen Ansprüchen“ W.E. Vine</a:t>
            </a:r>
          </a:p>
          <a:p>
            <a:pPr eaLnBrk="1" hangingPunct="1">
              <a:lnSpc>
                <a:spcPct val="90000"/>
              </a:lnSpc>
            </a:pPr>
            <a:endParaRPr lang="de-DE" altLang="de-DE" sz="2400" smtClean="0"/>
          </a:p>
          <a:p>
            <a:pPr eaLnBrk="1" hangingPunct="1">
              <a:lnSpc>
                <a:spcPct val="90000"/>
              </a:lnSpc>
            </a:pPr>
            <a:r>
              <a:rPr lang="de-DE" altLang="de-DE" sz="2400" smtClean="0"/>
              <a:t>Gott zu ehren, für das, was er ist oder wie er ist.  (dazu muss man es kennen)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de-DE" altLang="de-DE" smtClean="0"/>
              <a:t>Falsche Anbetung</a:t>
            </a:r>
          </a:p>
        </p:txBody>
      </p:sp>
      <p:sp>
        <p:nvSpPr>
          <p:cNvPr id="25603" name="Rectangle 3"/>
          <p:cNvSpPr>
            <a:spLocks noGrp="1" noChangeArrowheads="1"/>
          </p:cNvSpPr>
          <p:nvPr>
            <p:ph type="body" idx="1"/>
          </p:nvPr>
        </p:nvSpPr>
        <p:spPr/>
        <p:txBody>
          <a:bodyPr/>
          <a:lstStyle/>
          <a:p>
            <a:pPr eaLnBrk="1" hangingPunct="1">
              <a:lnSpc>
                <a:spcPct val="90000"/>
              </a:lnSpc>
            </a:pPr>
            <a:r>
              <a:rPr lang="de-DE" altLang="de-DE" sz="2600" smtClean="0"/>
              <a:t>2 Mose 32: Das goldene Kalb</a:t>
            </a:r>
          </a:p>
          <a:p>
            <a:pPr eaLnBrk="1" hangingPunct="1">
              <a:lnSpc>
                <a:spcPct val="90000"/>
              </a:lnSpc>
            </a:pPr>
            <a:r>
              <a:rPr lang="de-DE" altLang="de-DE" sz="2600" smtClean="0"/>
              <a:t>1 Könige 18: 450 Baalspriester</a:t>
            </a:r>
          </a:p>
          <a:p>
            <a:pPr eaLnBrk="1" hangingPunct="1">
              <a:lnSpc>
                <a:spcPct val="90000"/>
              </a:lnSpc>
            </a:pPr>
            <a:r>
              <a:rPr lang="de-DE" altLang="de-DE" sz="2600" smtClean="0"/>
              <a:t>Götzendienst allgemein </a:t>
            </a:r>
          </a:p>
          <a:p>
            <a:pPr eaLnBrk="1" hangingPunct="1">
              <a:lnSpc>
                <a:spcPct val="90000"/>
              </a:lnSpc>
            </a:pPr>
            <a:r>
              <a:rPr lang="de-DE" altLang="de-DE" sz="2600" smtClean="0"/>
              <a:t>Daniel 3. Das Bild anbeten</a:t>
            </a:r>
          </a:p>
          <a:p>
            <a:pPr eaLnBrk="1" hangingPunct="1">
              <a:lnSpc>
                <a:spcPct val="90000"/>
              </a:lnSpc>
            </a:pPr>
            <a:r>
              <a:rPr lang="de-DE" altLang="de-DE" sz="2600" smtClean="0"/>
              <a:t>Lukas 4: 6-8  Satan fordert Anbetung</a:t>
            </a:r>
          </a:p>
          <a:p>
            <a:pPr eaLnBrk="1" hangingPunct="1">
              <a:lnSpc>
                <a:spcPct val="90000"/>
              </a:lnSpc>
            </a:pPr>
            <a:r>
              <a:rPr lang="de-DE" altLang="de-DE" sz="2600" smtClean="0"/>
              <a:t>Mt 18: 26   Der „Schalksknecht“</a:t>
            </a:r>
          </a:p>
          <a:p>
            <a:pPr eaLnBrk="1" hangingPunct="1">
              <a:lnSpc>
                <a:spcPct val="90000"/>
              </a:lnSpc>
            </a:pPr>
            <a:r>
              <a:rPr lang="de-DE" altLang="de-DE" sz="2600" smtClean="0"/>
              <a:t>Apg 10. Kornelius betet Petrus an</a:t>
            </a:r>
          </a:p>
          <a:p>
            <a:pPr eaLnBrk="1" hangingPunct="1">
              <a:lnSpc>
                <a:spcPct val="90000"/>
              </a:lnSpc>
            </a:pPr>
            <a:r>
              <a:rPr lang="de-DE" altLang="de-DE" sz="2600" smtClean="0"/>
              <a:t>Offb 9: 20  Anbetung von Dämonen</a:t>
            </a:r>
          </a:p>
          <a:p>
            <a:pPr eaLnBrk="1" hangingPunct="1">
              <a:lnSpc>
                <a:spcPct val="90000"/>
              </a:lnSpc>
            </a:pPr>
            <a:r>
              <a:rPr lang="de-DE" altLang="de-DE" sz="2600" smtClean="0"/>
              <a:t>Offb 13: Anbetung der 2 Tiere</a:t>
            </a:r>
          </a:p>
          <a:p>
            <a:pPr eaLnBrk="1" hangingPunct="1">
              <a:lnSpc>
                <a:spcPct val="90000"/>
              </a:lnSpc>
            </a:pPr>
            <a:endParaRPr lang="de-DE" altLang="de-DE" sz="26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de-DE" altLang="de-DE" smtClean="0"/>
              <a:t>Anbetung im AT (Auswahl)</a:t>
            </a:r>
          </a:p>
        </p:txBody>
      </p:sp>
      <p:sp>
        <p:nvSpPr>
          <p:cNvPr id="26627" name="Rectangle 3"/>
          <p:cNvSpPr>
            <a:spLocks noGrp="1" noChangeArrowheads="1"/>
          </p:cNvSpPr>
          <p:nvPr>
            <p:ph type="body" idx="1"/>
          </p:nvPr>
        </p:nvSpPr>
        <p:spPr>
          <a:xfrm>
            <a:off x="566738" y="1970088"/>
            <a:ext cx="8253412" cy="4267200"/>
          </a:xfrm>
        </p:spPr>
        <p:txBody>
          <a:bodyPr/>
          <a:lstStyle/>
          <a:p>
            <a:pPr eaLnBrk="1" hangingPunct="1">
              <a:lnSpc>
                <a:spcPct val="90000"/>
              </a:lnSpc>
            </a:pPr>
            <a:r>
              <a:rPr lang="de-DE" altLang="de-DE" sz="2400" smtClean="0"/>
              <a:t>1 Mose 22: 5   	Abraham – Opferung  Isaak</a:t>
            </a:r>
          </a:p>
          <a:p>
            <a:pPr eaLnBrk="1" hangingPunct="1">
              <a:lnSpc>
                <a:spcPct val="90000"/>
              </a:lnSpc>
            </a:pPr>
            <a:r>
              <a:rPr lang="de-DE" altLang="de-DE" sz="2400" smtClean="0"/>
              <a:t>Hiob 1: 20+21		Hiob in Not</a:t>
            </a:r>
          </a:p>
          <a:p>
            <a:pPr eaLnBrk="1" hangingPunct="1">
              <a:lnSpc>
                <a:spcPct val="90000"/>
              </a:lnSpc>
            </a:pPr>
            <a:r>
              <a:rPr lang="de-DE" altLang="de-DE" sz="2400" smtClean="0"/>
              <a:t>2 Mose 4: 31		Das Volk Israel</a:t>
            </a:r>
          </a:p>
          <a:p>
            <a:pPr eaLnBrk="1" hangingPunct="1">
              <a:lnSpc>
                <a:spcPct val="90000"/>
              </a:lnSpc>
            </a:pPr>
            <a:r>
              <a:rPr lang="de-DE" altLang="de-DE" sz="2400" smtClean="0"/>
              <a:t>2 Mose 12: 27		Das 1. Passah</a:t>
            </a:r>
          </a:p>
          <a:p>
            <a:pPr eaLnBrk="1" hangingPunct="1">
              <a:lnSpc>
                <a:spcPct val="90000"/>
              </a:lnSpc>
            </a:pPr>
            <a:r>
              <a:rPr lang="de-DE" altLang="de-DE" sz="2400" smtClean="0"/>
              <a:t>2 Mose 34: 5-9	Gesetzgebung</a:t>
            </a:r>
          </a:p>
          <a:p>
            <a:pPr eaLnBrk="1" hangingPunct="1">
              <a:lnSpc>
                <a:spcPct val="90000"/>
              </a:lnSpc>
            </a:pPr>
            <a:endParaRPr lang="de-DE" altLang="de-DE" sz="2400" smtClean="0"/>
          </a:p>
          <a:p>
            <a:pPr eaLnBrk="1" hangingPunct="1">
              <a:lnSpc>
                <a:spcPct val="90000"/>
              </a:lnSpc>
            </a:pPr>
            <a:r>
              <a:rPr lang="de-DE" altLang="de-DE" sz="2400" smtClean="0"/>
              <a:t>Weitere Stellen: Neh 9: 1ff /  2 Chr 29: 27-31 / 1. Sam 1: 3  u.v.a.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de-DE" altLang="de-DE" smtClean="0"/>
              <a:t>Anbetung im NT</a:t>
            </a:r>
          </a:p>
        </p:txBody>
      </p:sp>
      <p:sp>
        <p:nvSpPr>
          <p:cNvPr id="27651" name="Rectangle 3"/>
          <p:cNvSpPr>
            <a:spLocks noGrp="1" noChangeArrowheads="1"/>
          </p:cNvSpPr>
          <p:nvPr>
            <p:ph type="body" idx="1"/>
          </p:nvPr>
        </p:nvSpPr>
        <p:spPr/>
        <p:txBody>
          <a:bodyPr/>
          <a:lstStyle/>
          <a:p>
            <a:pPr eaLnBrk="1" hangingPunct="1"/>
            <a:r>
              <a:rPr lang="de-DE" altLang="de-DE" sz="2400" smtClean="0"/>
              <a:t>Proskyneo – 55 x im NT</a:t>
            </a:r>
          </a:p>
          <a:p>
            <a:pPr lvl="1" eaLnBrk="1" hangingPunct="1"/>
            <a:r>
              <a:rPr lang="de-DE" altLang="de-DE" sz="2400" smtClean="0"/>
              <a:t>Sich niederwerfen und den Boden oder die Füße küssen</a:t>
            </a:r>
          </a:p>
          <a:p>
            <a:pPr eaLnBrk="1" hangingPunct="1"/>
            <a:r>
              <a:rPr lang="de-DE" altLang="de-DE" sz="2400" smtClean="0"/>
              <a:t>Mt 2: 2.11	Die Weisen aus dem Osten</a:t>
            </a:r>
          </a:p>
          <a:p>
            <a:pPr eaLnBrk="1" hangingPunct="1"/>
            <a:r>
              <a:rPr lang="de-DE" altLang="de-DE" sz="2400" smtClean="0"/>
              <a:t>Mt 14:33	Die Jünger im Schiff</a:t>
            </a:r>
          </a:p>
          <a:p>
            <a:pPr eaLnBrk="1" hangingPunct="1"/>
            <a:r>
              <a:rPr lang="de-DE" altLang="de-DE" sz="2400" smtClean="0"/>
              <a:t>Lk 24: 52	Jünger bei der Himmelfahrt</a:t>
            </a:r>
          </a:p>
          <a:p>
            <a:pPr eaLnBrk="1" hangingPunct="1"/>
            <a:r>
              <a:rPr lang="de-DE" altLang="de-DE" sz="2400" smtClean="0"/>
              <a:t>Offb 4: 10	Die Ältesten vor dem Thron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de-DE" altLang="de-DE" smtClean="0"/>
              <a:t>Schlüsselstelle Joh 4: 19-26</a:t>
            </a:r>
          </a:p>
        </p:txBody>
      </p:sp>
      <p:sp>
        <p:nvSpPr>
          <p:cNvPr id="28675" name="Rectangle 3"/>
          <p:cNvSpPr>
            <a:spLocks noGrp="1" noChangeArrowheads="1"/>
          </p:cNvSpPr>
          <p:nvPr>
            <p:ph type="body" idx="1"/>
          </p:nvPr>
        </p:nvSpPr>
        <p:spPr/>
        <p:txBody>
          <a:bodyPr/>
          <a:lstStyle/>
          <a:p>
            <a:pPr eaLnBrk="1" hangingPunct="1"/>
            <a:r>
              <a:rPr lang="de-DE" altLang="de-DE" sz="2600" smtClean="0"/>
              <a:t>..“die wahren Anbeter den Vater anbeten werden </a:t>
            </a:r>
            <a:r>
              <a:rPr lang="de-DE" altLang="de-DE" sz="2600" u="sng" smtClean="0"/>
              <a:t>im Geist und in der Wahrheit</a:t>
            </a:r>
            <a:r>
              <a:rPr lang="de-DE" altLang="de-DE" sz="2600" smtClean="0"/>
              <a:t>...“</a:t>
            </a:r>
          </a:p>
          <a:p>
            <a:pPr lvl="1" eaLnBrk="1" hangingPunct="1"/>
            <a:r>
              <a:rPr lang="de-DE" altLang="de-DE" sz="2200" smtClean="0"/>
              <a:t>Juden und Samariter hatten einen festen Ort des Gebets – 5 Mose 12: 5</a:t>
            </a:r>
          </a:p>
          <a:p>
            <a:pPr lvl="1" eaLnBrk="1" hangingPunct="1"/>
            <a:r>
              <a:rPr lang="de-DE" altLang="de-DE" sz="2200" smtClean="0"/>
              <a:t>Der Berg Garizim (Samariter)- in Sichtweise </a:t>
            </a:r>
          </a:p>
          <a:p>
            <a:pPr lvl="1" eaLnBrk="1" hangingPunct="1"/>
            <a:r>
              <a:rPr lang="de-DE" altLang="de-DE" sz="2200" smtClean="0"/>
              <a:t>Anbetungsstätte der Samariter bis 200 J zuvor</a:t>
            </a:r>
          </a:p>
          <a:p>
            <a:pPr lvl="1" eaLnBrk="1" hangingPunct="1"/>
            <a:r>
              <a:rPr lang="de-DE" altLang="de-DE" sz="2200" smtClean="0"/>
              <a:t>Im Geist = </a:t>
            </a:r>
            <a:r>
              <a:rPr lang="de-DE" altLang="de-DE" sz="2200" u="sng" smtClean="0"/>
              <a:t>menschliche Geist.</a:t>
            </a:r>
            <a:r>
              <a:rPr lang="de-DE" altLang="de-DE" sz="2200" smtClean="0"/>
              <a:t> Es geht nicht um Ort oder Ritual, sondern um die rechte Herzenshaltung (z.B. Position von J.MacArthur)</a:t>
            </a:r>
          </a:p>
          <a:p>
            <a:pPr lvl="1" eaLnBrk="1" hangingPunct="1"/>
            <a:r>
              <a:rPr lang="de-DE" altLang="de-DE" sz="2200" smtClean="0"/>
              <a:t>In Wahrheit = in Überseinstimmung mit dem geoffenbarten Wort Gottes. Joh 17: 17/ Tit 1: 16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altLang="de-DE" smtClean="0"/>
              <a:t>Voraussetzung zur Anbetung</a:t>
            </a:r>
          </a:p>
        </p:txBody>
      </p:sp>
      <p:sp>
        <p:nvSpPr>
          <p:cNvPr id="29699" name="Rectangle 3"/>
          <p:cNvSpPr>
            <a:spLocks noGrp="1" noChangeArrowheads="1"/>
          </p:cNvSpPr>
          <p:nvPr>
            <p:ph type="body" idx="1"/>
          </p:nvPr>
        </p:nvSpPr>
        <p:spPr>
          <a:xfrm>
            <a:off x="301625" y="1771650"/>
            <a:ext cx="8540750" cy="5257800"/>
          </a:xfrm>
        </p:spPr>
        <p:txBody>
          <a:bodyPr/>
          <a:lstStyle/>
          <a:p>
            <a:pPr eaLnBrk="1" hangingPunct="1">
              <a:lnSpc>
                <a:spcPct val="90000"/>
              </a:lnSpc>
            </a:pPr>
            <a:r>
              <a:rPr lang="de-DE" altLang="de-DE" sz="2100" smtClean="0"/>
              <a:t>Jesus anerkennen – lebendige Beziehung Hos 6. 6</a:t>
            </a:r>
          </a:p>
          <a:p>
            <a:pPr eaLnBrk="1" hangingPunct="1">
              <a:lnSpc>
                <a:spcPct val="90000"/>
              </a:lnSpc>
            </a:pPr>
            <a:r>
              <a:rPr lang="de-DE" altLang="de-DE" sz="2100" smtClean="0"/>
              <a:t>Geistlicher Durst  Ps 42: 2 f /  Ps 63: 2 / Joh 6: 68f</a:t>
            </a:r>
          </a:p>
          <a:p>
            <a:pPr eaLnBrk="1" hangingPunct="1">
              <a:lnSpc>
                <a:spcPct val="90000"/>
              </a:lnSpc>
            </a:pPr>
            <a:r>
              <a:rPr lang="de-DE" altLang="de-DE" sz="2100" smtClean="0"/>
              <a:t>Gegenseitige Annahme/Gemeinschaft    Römer 15: 6</a:t>
            </a:r>
          </a:p>
          <a:p>
            <a:pPr eaLnBrk="1" hangingPunct="1">
              <a:lnSpc>
                <a:spcPct val="90000"/>
              </a:lnSpc>
            </a:pPr>
            <a:r>
              <a:rPr lang="de-DE" altLang="de-DE" sz="2100" smtClean="0"/>
              <a:t>Bereinigte Schuld  Ps 66: 18 / Ps 24: 3+4 / Mt 5: 23 f</a:t>
            </a:r>
          </a:p>
          <a:p>
            <a:pPr eaLnBrk="1" hangingPunct="1">
              <a:lnSpc>
                <a:spcPct val="90000"/>
              </a:lnSpc>
            </a:pPr>
            <a:r>
              <a:rPr lang="de-DE" altLang="de-DE" sz="2100" smtClean="0"/>
              <a:t>Mit „Herz“ beten –    Pred 5: 1 ff / Mt 15:8 / Röm 8:27</a:t>
            </a:r>
          </a:p>
          <a:p>
            <a:pPr eaLnBrk="1" hangingPunct="1">
              <a:lnSpc>
                <a:spcPct val="90000"/>
              </a:lnSpc>
            </a:pPr>
            <a:r>
              <a:rPr lang="de-DE" altLang="de-DE" sz="2100" smtClean="0"/>
              <a:t>Echtheit ist entscheidend  1 Kor 4: 20</a:t>
            </a:r>
          </a:p>
          <a:p>
            <a:pPr eaLnBrk="1" hangingPunct="1">
              <a:lnSpc>
                <a:spcPct val="90000"/>
              </a:lnSpc>
            </a:pPr>
            <a:r>
              <a:rPr lang="de-DE" altLang="de-DE" sz="2100" smtClean="0"/>
              <a:t>Die Anbetung hat Gott zum Zentrum und soll Gott ehren und nicht den Anbeter glücklich machen</a:t>
            </a:r>
          </a:p>
          <a:p>
            <a:pPr eaLnBrk="1" hangingPunct="1">
              <a:lnSpc>
                <a:spcPct val="90000"/>
              </a:lnSpc>
            </a:pPr>
            <a:r>
              <a:rPr lang="de-DE" altLang="de-DE" sz="2100" smtClean="0"/>
              <a:t>Im Geist anbeten Röm 8:15+26</a:t>
            </a:r>
          </a:p>
          <a:p>
            <a:pPr eaLnBrk="1" hangingPunct="1">
              <a:lnSpc>
                <a:spcPct val="90000"/>
              </a:lnSpc>
            </a:pPr>
            <a:r>
              <a:rPr lang="de-DE" altLang="de-DE" sz="2100" smtClean="0"/>
              <a:t>Wer wirklich und richtig vor Gott steht, dessen Anbetung wird angenommen.</a:t>
            </a:r>
          </a:p>
          <a:p>
            <a:pPr eaLnBrk="1" hangingPunct="1">
              <a:lnSpc>
                <a:spcPct val="90000"/>
              </a:lnSpc>
            </a:pPr>
            <a:r>
              <a:rPr lang="de-DE" altLang="de-DE" sz="2100" smtClean="0"/>
              <a:t>Anbetung geschieht nicht durch eine bestimmte Technik, sondern aus dem Leben mit Gott.</a:t>
            </a:r>
          </a:p>
          <a:p>
            <a:pPr eaLnBrk="1" hangingPunct="1">
              <a:lnSpc>
                <a:spcPct val="90000"/>
              </a:lnSpc>
            </a:pPr>
            <a:endParaRPr lang="de-DE" altLang="de-DE" sz="21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altLang="de-DE" smtClean="0"/>
              <a:t>Eigenschaften Gottes</a:t>
            </a:r>
          </a:p>
        </p:txBody>
      </p:sp>
      <p:sp>
        <p:nvSpPr>
          <p:cNvPr id="3" name="Inhaltsplatzhalter 2"/>
          <p:cNvSpPr>
            <a:spLocks noGrp="1"/>
          </p:cNvSpPr>
          <p:nvPr>
            <p:ph idx="1"/>
          </p:nvPr>
        </p:nvSpPr>
        <p:spPr>
          <a:xfrm>
            <a:off x="566738" y="1465263"/>
            <a:ext cx="8001000" cy="4267200"/>
          </a:xfrm>
        </p:spPr>
        <p:txBody>
          <a:bodyPr/>
          <a:lstStyle/>
          <a:p>
            <a:pPr marL="0" indent="0">
              <a:buFont typeface="Wingdings" pitchFamily="2" charset="2"/>
              <a:buNone/>
              <a:defRPr/>
            </a:pPr>
            <a:r>
              <a:rPr lang="de-DE" sz="1400" dirty="0"/>
              <a:t> </a:t>
            </a:r>
          </a:p>
          <a:p>
            <a:pPr>
              <a:defRPr/>
            </a:pPr>
            <a:r>
              <a:rPr lang="de-DE" sz="1400" b="1" dirty="0"/>
              <a:t>allgegenwärtig 	Jeremia 23,24</a:t>
            </a:r>
            <a:endParaRPr lang="de-DE" sz="1400" dirty="0"/>
          </a:p>
          <a:p>
            <a:pPr>
              <a:defRPr/>
            </a:pPr>
            <a:r>
              <a:rPr lang="de-DE" sz="1400" dirty="0"/>
              <a:t>Bin ich es nicht, der Himmel und Erde erfüllt? spricht der HERR</a:t>
            </a:r>
            <a:r>
              <a:rPr lang="de-DE" sz="1400" dirty="0" smtClean="0"/>
              <a:t>.</a:t>
            </a:r>
            <a:r>
              <a:rPr lang="de-DE" sz="1400" dirty="0"/>
              <a:t> </a:t>
            </a:r>
          </a:p>
          <a:p>
            <a:pPr>
              <a:defRPr/>
            </a:pPr>
            <a:r>
              <a:rPr lang="de-DE" sz="1400" b="1" dirty="0"/>
              <a:t>allmächtig 		Psalm 135,6</a:t>
            </a:r>
            <a:endParaRPr lang="de-DE" sz="1400" dirty="0"/>
          </a:p>
          <a:p>
            <a:pPr>
              <a:defRPr/>
            </a:pPr>
            <a:r>
              <a:rPr lang="de-DE" sz="1400" dirty="0"/>
              <a:t>Alles, was er will, das tut er im Himmel und auf Erden, im Meer und in allen Tiefen; </a:t>
            </a:r>
          </a:p>
          <a:p>
            <a:pPr>
              <a:defRPr/>
            </a:pPr>
            <a:r>
              <a:rPr lang="de-DE" sz="1400" b="1" dirty="0"/>
              <a:t>allschaffend 		Römer 11,36</a:t>
            </a:r>
            <a:endParaRPr lang="de-DE" sz="1400" dirty="0"/>
          </a:p>
          <a:p>
            <a:pPr>
              <a:defRPr/>
            </a:pPr>
            <a:r>
              <a:rPr lang="de-DE" sz="1400" dirty="0"/>
              <a:t>Denn von ihm und durch ihn und zu ihm sind alle Dinge. Ihm sei Ehre in Ewigkeit. </a:t>
            </a:r>
          </a:p>
          <a:p>
            <a:pPr>
              <a:defRPr/>
            </a:pPr>
            <a:r>
              <a:rPr lang="de-DE" sz="1400" b="1" dirty="0"/>
              <a:t>allwissend 		Hebräer 4,13</a:t>
            </a:r>
            <a:endParaRPr lang="de-DE" sz="1400" dirty="0"/>
          </a:p>
          <a:p>
            <a:pPr>
              <a:defRPr/>
            </a:pPr>
            <a:r>
              <a:rPr lang="de-DE" sz="1400" dirty="0"/>
              <a:t>Und kein Geschöpf ist vor ihm verborgen, sondern es ist alles bloß und aufgedeckt vor den Augen Gottes, dem wir Rechenschaft geben müssen</a:t>
            </a:r>
            <a:r>
              <a:rPr lang="de-DE" sz="1400" dirty="0" smtClean="0"/>
              <a:t>.</a:t>
            </a:r>
            <a:endParaRPr lang="de-DE" sz="1400" dirty="0"/>
          </a:p>
          <a:p>
            <a:pPr>
              <a:defRPr/>
            </a:pPr>
            <a:r>
              <a:rPr lang="de-DE" sz="1400" b="1" dirty="0"/>
              <a:t>barmherzig 		Psalm 103,8.13</a:t>
            </a:r>
            <a:endParaRPr lang="de-DE" sz="1400" dirty="0"/>
          </a:p>
          <a:p>
            <a:pPr>
              <a:defRPr/>
            </a:pPr>
            <a:r>
              <a:rPr lang="de-DE" sz="1400" dirty="0"/>
              <a:t>Barmherzig und gnädig ist der Herr, geduldig und von großer Güte. Wie sich ein Vater über Kinder erbarmt, so erbarmt sich der Herr über die, die ihn fürchten</a:t>
            </a:r>
            <a:r>
              <a:rPr lang="de-DE" sz="1400" dirty="0" smtClean="0"/>
              <a:t>.</a:t>
            </a:r>
            <a:endParaRPr lang="de-DE" sz="1400" dirty="0"/>
          </a:p>
          <a:p>
            <a:pPr>
              <a:defRPr/>
            </a:pPr>
            <a:r>
              <a:rPr lang="de-DE" sz="1400" b="1" dirty="0"/>
              <a:t>eifernd 		5. Mose 4,24</a:t>
            </a:r>
            <a:endParaRPr lang="de-DE" sz="1400" dirty="0"/>
          </a:p>
          <a:p>
            <a:pPr>
              <a:defRPr/>
            </a:pPr>
            <a:r>
              <a:rPr lang="de-DE" sz="1400" dirty="0"/>
              <a:t>Denn der Herr, dein Gott, ist ein verzehrendes Feuer und ein eifernder Gott</a:t>
            </a:r>
            <a:r>
              <a:rPr lang="de-DE" sz="1400" dirty="0" smtClean="0"/>
              <a:t>.</a:t>
            </a:r>
          </a:p>
          <a:p>
            <a:pPr>
              <a:defRPr/>
            </a:pPr>
            <a:r>
              <a:rPr lang="de-DE" sz="1400" b="1" dirty="0" smtClean="0"/>
              <a:t>erhaben 		Psalm 99,2</a:t>
            </a:r>
            <a:endParaRPr lang="de-DE" sz="1400" dirty="0" smtClean="0"/>
          </a:p>
          <a:p>
            <a:pPr>
              <a:defRPr/>
            </a:pPr>
            <a:r>
              <a:rPr lang="de-DE" sz="1400" dirty="0" smtClean="0"/>
              <a:t>Der Herr ist groß in Zion und erhaben über alle Völker.</a:t>
            </a:r>
          </a:p>
          <a:p>
            <a:pPr>
              <a:defRPr/>
            </a:pPr>
            <a:r>
              <a:rPr lang="de-DE" sz="1400" dirty="0" smtClean="0"/>
              <a:t> </a:t>
            </a:r>
          </a:p>
          <a:p>
            <a:pPr>
              <a:defRPr/>
            </a:pPr>
            <a:endParaRPr lang="de-DE"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e-DE" altLang="de-DE" smtClean="0"/>
              <a:t>Namen Gottes</a:t>
            </a:r>
          </a:p>
        </p:txBody>
      </p:sp>
      <p:sp>
        <p:nvSpPr>
          <p:cNvPr id="31747" name="Inhaltsplatzhalter 2"/>
          <p:cNvSpPr>
            <a:spLocks noGrp="1"/>
          </p:cNvSpPr>
          <p:nvPr>
            <p:ph idx="1"/>
          </p:nvPr>
        </p:nvSpPr>
        <p:spPr/>
        <p:txBody>
          <a:bodyPr/>
          <a:lstStyle/>
          <a:p>
            <a:r>
              <a:rPr lang="de-DE" altLang="de-DE" sz="2000" smtClean="0"/>
              <a:t>Adonai  - 		Der Herr  (ca. 400x im AT)</a:t>
            </a:r>
          </a:p>
          <a:p>
            <a:r>
              <a:rPr lang="de-DE" altLang="de-DE" sz="2000" smtClean="0"/>
              <a:t>El Bethel- 		Gott des Gotteshauses 1 Mose 31: 13</a:t>
            </a:r>
          </a:p>
          <a:p>
            <a:r>
              <a:rPr lang="de-DE" altLang="de-DE" sz="2000" smtClean="0"/>
              <a:t>El Chai – 		Der lebendige Gott  Ps 42: 3</a:t>
            </a:r>
          </a:p>
          <a:p>
            <a:r>
              <a:rPr lang="de-DE" altLang="de-DE" sz="2000" smtClean="0"/>
              <a:t>El Elim- 		Gott der Götter  5 Mo 10: 17</a:t>
            </a:r>
          </a:p>
          <a:p>
            <a:r>
              <a:rPr lang="de-DE" altLang="de-DE" sz="2000" smtClean="0"/>
              <a:t>El Eljon – 		der höchste Gott  1Mo 14: 18</a:t>
            </a:r>
          </a:p>
          <a:p>
            <a:r>
              <a:rPr lang="de-DE" altLang="de-DE" sz="2000" smtClean="0"/>
              <a:t>El Hakabod – 	Gott der Ehre Ps 29: 3</a:t>
            </a:r>
          </a:p>
          <a:p>
            <a:r>
              <a:rPr lang="de-DE" altLang="de-DE" sz="2000" smtClean="0"/>
              <a:t>El Hanääman- 	Der treue Gott  5 Mose 7:9</a:t>
            </a:r>
          </a:p>
          <a:p>
            <a:r>
              <a:rPr lang="de-DE" altLang="de-DE" sz="2000" smtClean="0"/>
              <a:t>El Nekamot- 	Gott der Rache</a:t>
            </a:r>
          </a:p>
          <a:p>
            <a:r>
              <a:rPr lang="de-DE" altLang="de-DE" sz="2000" smtClean="0"/>
              <a:t>El Olam – 		Gott der Ewigkeit 1 Mo 21. 33</a:t>
            </a:r>
          </a:p>
          <a:p>
            <a:r>
              <a:rPr lang="de-DE" altLang="de-DE" sz="2000" smtClean="0"/>
              <a:t>El Roi - 		Der Gott, der mich sieht 1Mo 16: 13</a:t>
            </a:r>
          </a:p>
          <a:p>
            <a:r>
              <a:rPr lang="de-DE" altLang="de-DE" sz="2000" smtClean="0"/>
              <a:t>El Shaddai-	Der Allmächtige 4 Mose 16: 22</a:t>
            </a:r>
          </a:p>
          <a:p>
            <a:r>
              <a:rPr lang="de-DE" altLang="de-DE" sz="140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de-DE" altLang="de-DE" smtClean="0"/>
              <a:t>Ole Hallesby</a:t>
            </a:r>
          </a:p>
        </p:txBody>
      </p:sp>
      <p:sp>
        <p:nvSpPr>
          <p:cNvPr id="5123" name="Rectangle 3"/>
          <p:cNvSpPr>
            <a:spLocks noGrp="1" noChangeArrowheads="1"/>
          </p:cNvSpPr>
          <p:nvPr>
            <p:ph type="body" idx="1"/>
          </p:nvPr>
        </p:nvSpPr>
        <p:spPr/>
        <p:txBody>
          <a:bodyPr/>
          <a:lstStyle/>
          <a:p>
            <a:pPr>
              <a:lnSpc>
                <a:spcPct val="90000"/>
              </a:lnSpc>
            </a:pPr>
            <a:r>
              <a:rPr lang="de-DE" altLang="de-DE" sz="2600" smtClean="0"/>
              <a:t>„Beten bedeutet nichts anderes, als sich in die Sonne der Gnade legen, die Not seiner Seele und seines Leibes in diesem heiligen Licht ausbreiten, das mit seinen Wunder tuenden Kräften alle Bakterien der Sünde entkräftet. Ein Beter zu sein heißt, in einer Lichtkur sich befinden und Jesu wundertätige Kraft Tag und Nacht auf unsere Not einwirken lassen. Christ sein bedeutet in Wahrheit, einen Platz an der Sonne bekommen haben.“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de-DE" altLang="de-DE" smtClean="0"/>
              <a:t>Bilder für Gott</a:t>
            </a:r>
          </a:p>
        </p:txBody>
      </p:sp>
      <p:sp>
        <p:nvSpPr>
          <p:cNvPr id="32771" name="Inhaltsplatzhalter 2"/>
          <p:cNvSpPr>
            <a:spLocks noGrp="1"/>
          </p:cNvSpPr>
          <p:nvPr>
            <p:ph idx="1"/>
          </p:nvPr>
        </p:nvSpPr>
        <p:spPr/>
        <p:txBody>
          <a:bodyPr/>
          <a:lstStyle/>
          <a:p>
            <a:r>
              <a:rPr lang="de-DE" altLang="de-DE" sz="2000" smtClean="0"/>
              <a:t>Arzt		2 Mose 15: 26</a:t>
            </a:r>
          </a:p>
          <a:p>
            <a:r>
              <a:rPr lang="de-DE" altLang="de-DE" sz="2000" smtClean="0"/>
              <a:t>Burg		Psalm 18: 3</a:t>
            </a:r>
          </a:p>
          <a:p>
            <a:r>
              <a:rPr lang="de-DE" altLang="de-DE" sz="2000" smtClean="0"/>
              <a:t>Erlöser		Ps 78: 35</a:t>
            </a:r>
          </a:p>
          <a:p>
            <a:r>
              <a:rPr lang="de-DE" altLang="de-DE" sz="2000" smtClean="0"/>
              <a:t>Erretter		Ps 40:18</a:t>
            </a:r>
          </a:p>
          <a:p>
            <a:r>
              <a:rPr lang="de-DE" altLang="de-DE" sz="2000" smtClean="0"/>
              <a:t>Fels		Ps 31:3</a:t>
            </a:r>
          </a:p>
          <a:p>
            <a:r>
              <a:rPr lang="de-DE" altLang="de-DE" sz="2000" smtClean="0"/>
              <a:t>Feuer		Hebr 12: 29</a:t>
            </a:r>
          </a:p>
          <a:p>
            <a:r>
              <a:rPr lang="de-DE" altLang="de-DE" sz="2000" smtClean="0"/>
              <a:t>Geist		Joh 4: 24</a:t>
            </a:r>
          </a:p>
          <a:p>
            <a:r>
              <a:rPr lang="de-DE" altLang="de-DE" sz="2000" smtClean="0"/>
              <a:t>Heiland		Jes 43: 11</a:t>
            </a:r>
          </a:p>
          <a:p>
            <a:r>
              <a:rPr lang="de-DE" altLang="de-DE" sz="2000" smtClean="0"/>
              <a:t>Hilfe		Ps 115: 9-11</a:t>
            </a:r>
          </a:p>
          <a:p>
            <a:r>
              <a:rPr lang="de-DE" altLang="de-DE" sz="2000" smtClean="0"/>
              <a:t>Hirte		Ps 23: 1</a:t>
            </a:r>
          </a:p>
          <a:p>
            <a:r>
              <a:rPr lang="de-DE" altLang="de-DE" sz="2000" smtClean="0"/>
              <a:t>Hort		Ps 18: 3</a:t>
            </a:r>
          </a:p>
          <a:p>
            <a:r>
              <a:rPr lang="de-DE" altLang="de-DE" sz="2000" smtClean="0"/>
              <a:t>König		Ps 29:10   </a:t>
            </a:r>
          </a:p>
          <a:p>
            <a:r>
              <a:rPr lang="de-DE" altLang="de-DE" sz="2000" smtClean="0"/>
              <a:t>…</a:t>
            </a:r>
          </a:p>
        </p:txBody>
      </p:sp>
      <p:pic>
        <p:nvPicPr>
          <p:cNvPr id="32772" name="Picture 4" descr="C:\Temporäre Internetdateien\Content.IE5\GX6SWL5L\MP9004387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2349500"/>
            <a:ext cx="25717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feld 3"/>
          <p:cNvSpPr txBox="1">
            <a:spLocks noChangeArrowheads="1"/>
          </p:cNvSpPr>
          <p:nvPr/>
        </p:nvSpPr>
        <p:spPr bwMode="auto">
          <a:xfrm>
            <a:off x="6248400" y="3081338"/>
            <a:ext cx="206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de-DE" altLang="de-DE" sz="4000">
                <a:latin typeface="Amienne" pitchFamily="82" charset="0"/>
              </a:rPr>
              <a:t>Gott ist…..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de-DE" altLang="de-DE" smtClean="0"/>
              <a:t>Namen/Titel Jesu   (Auswahl)</a:t>
            </a:r>
          </a:p>
        </p:txBody>
      </p:sp>
      <p:sp>
        <p:nvSpPr>
          <p:cNvPr id="33795" name="Inhaltsplatzhalter 2"/>
          <p:cNvSpPr>
            <a:spLocks noGrp="1"/>
          </p:cNvSpPr>
          <p:nvPr>
            <p:ph idx="1"/>
          </p:nvPr>
        </p:nvSpPr>
        <p:spPr/>
        <p:txBody>
          <a:bodyPr/>
          <a:lstStyle/>
          <a:p>
            <a:r>
              <a:rPr lang="de-DE" altLang="de-DE" sz="1400" smtClean="0"/>
              <a:t>01. A und O (= Anfang und Ende, Offenbarung 1,8)</a:t>
            </a:r>
          </a:p>
          <a:p>
            <a:r>
              <a:rPr lang="de-DE" altLang="de-DE" sz="1400" smtClean="0"/>
              <a:t>02. Arzt (Matthäus 9,12)</a:t>
            </a:r>
          </a:p>
          <a:p>
            <a:r>
              <a:rPr lang="de-DE" altLang="de-DE" sz="1400" smtClean="0"/>
              <a:t>03. Bräutigam (Johannes 3,29)</a:t>
            </a:r>
          </a:p>
          <a:p>
            <a:r>
              <a:rPr lang="de-DE" altLang="de-DE" sz="1400" smtClean="0"/>
              <a:t>04. Brot des Lebens (Johannes 6,35)</a:t>
            </a:r>
          </a:p>
          <a:p>
            <a:r>
              <a:rPr lang="de-DE" altLang="de-DE" sz="1400" smtClean="0"/>
              <a:t>05. Bruder (Hebräer 2,11)</a:t>
            </a:r>
          </a:p>
          <a:p>
            <a:r>
              <a:rPr lang="de-DE" altLang="de-DE" sz="1400" smtClean="0"/>
              <a:t>06. Ebenbild Gottes (Kolosser 1,15)</a:t>
            </a:r>
          </a:p>
          <a:p>
            <a:r>
              <a:rPr lang="de-DE" altLang="de-DE" sz="1400" smtClean="0"/>
              <a:t>07. Eckstein (Epheser 2,20)</a:t>
            </a:r>
          </a:p>
          <a:p>
            <a:r>
              <a:rPr lang="de-DE" altLang="de-DE" sz="1400" smtClean="0"/>
              <a:t>08. Erstgeborener der Schöpfung (Kolosser 1,15)</a:t>
            </a:r>
          </a:p>
          <a:p>
            <a:r>
              <a:rPr lang="de-DE" altLang="de-DE" sz="1400" smtClean="0"/>
              <a:t>09. Erstgeborener von den Toten (Offenbarung 1,5)</a:t>
            </a:r>
          </a:p>
          <a:p>
            <a:r>
              <a:rPr lang="de-DE" altLang="de-DE" sz="1400" smtClean="0"/>
              <a:t>10. Freund (Johannes 15,15)</a:t>
            </a:r>
          </a:p>
          <a:p>
            <a:r>
              <a:rPr lang="de-DE" altLang="de-DE" sz="1400" smtClean="0"/>
              <a:t>11. Fürst des Lebens (Apostelgeschichte 3,15)</a:t>
            </a:r>
          </a:p>
          <a:p>
            <a:r>
              <a:rPr lang="de-DE" altLang="de-DE" sz="1400" smtClean="0"/>
              <a:t>12. der Gerechte (1. Petrus 3,18)</a:t>
            </a:r>
          </a:p>
          <a:p>
            <a:r>
              <a:rPr lang="de-DE" altLang="de-DE" sz="1400" smtClean="0"/>
              <a:t>13. Haupt der Gemeinde</a:t>
            </a:r>
          </a:p>
          <a:p>
            <a:r>
              <a:rPr lang="de-DE" altLang="de-DE" sz="1400" smtClean="0"/>
              <a:t>14. der Heilige Gottes (Johannes 6,69)</a:t>
            </a:r>
          </a:p>
          <a:p>
            <a:r>
              <a:rPr lang="de-DE" altLang="de-DE" sz="1400" smtClean="0"/>
              <a:t>15. der Herr (2. Korinther 4,5)</a:t>
            </a:r>
          </a:p>
          <a:p>
            <a:r>
              <a:rPr lang="de-DE" altLang="de-DE" sz="1400" smtClean="0"/>
              <a:t>16. der gute Hirte (Johannes 10,11)</a:t>
            </a:r>
          </a:p>
          <a:p>
            <a:endParaRPr lang="de-DE" altLang="de-DE"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de-DE" altLang="de-DE" smtClean="0"/>
              <a:t>Der Kern des Evangeliums</a:t>
            </a:r>
          </a:p>
        </p:txBody>
      </p:sp>
      <p:sp>
        <p:nvSpPr>
          <p:cNvPr id="34819" name="Rectangle 3"/>
          <p:cNvSpPr>
            <a:spLocks noGrp="1" noChangeArrowheads="1"/>
          </p:cNvSpPr>
          <p:nvPr>
            <p:ph type="body" idx="1"/>
          </p:nvPr>
        </p:nvSpPr>
        <p:spPr/>
        <p:txBody>
          <a:bodyPr/>
          <a:lstStyle/>
          <a:p>
            <a:r>
              <a:rPr lang="de-DE" altLang="de-DE" b="1" smtClean="0"/>
              <a:t>In mir selbst bin ich sündiger, als ich jemals gedacht habe.</a:t>
            </a:r>
          </a:p>
          <a:p>
            <a:pPr lvl="1"/>
            <a:r>
              <a:rPr lang="de-DE" altLang="de-DE" smtClean="0"/>
              <a:t>Wo entdeckst du deine persönlichen Abgründe?</a:t>
            </a:r>
          </a:p>
          <a:p>
            <a:r>
              <a:rPr lang="de-DE" altLang="de-DE" b="1" smtClean="0"/>
              <a:t>In Christus bin ich geliebter, als ich jemals hätte hoffen können.</a:t>
            </a:r>
          </a:p>
          <a:p>
            <a:pPr lvl="1"/>
            <a:r>
              <a:rPr lang="de-DE" altLang="de-DE" smtClean="0"/>
              <a:t>Kannst du diese Liebe wirklich annehmen?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de-DE" altLang="de-DE" smtClean="0"/>
              <a:t>GUTEN MORGEN</a:t>
            </a:r>
          </a:p>
        </p:txBody>
      </p:sp>
      <p:sp>
        <p:nvSpPr>
          <p:cNvPr id="35843" name="Inhaltsplatzhalter 2"/>
          <p:cNvSpPr>
            <a:spLocks noGrp="1"/>
          </p:cNvSpPr>
          <p:nvPr>
            <p:ph idx="1"/>
          </p:nvPr>
        </p:nvSpPr>
        <p:spPr/>
        <p:txBody>
          <a:bodyPr/>
          <a:lstStyle/>
          <a:p>
            <a:r>
              <a:rPr lang="de-DE" altLang="de-DE" smtClean="0"/>
              <a:t>Fortsetzung Gebet</a:t>
            </a:r>
          </a:p>
        </p:txBody>
      </p:sp>
      <p:pic>
        <p:nvPicPr>
          <p:cNvPr id="35844" name="Picture 2" descr="C:\Temporäre Internetdateien\Content.IE5\W044P71S\MP9004095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2463800"/>
            <a:ext cx="4117975"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de-DE" altLang="de-DE" smtClean="0"/>
              <a:t>Gary L. Thomas</a:t>
            </a:r>
          </a:p>
        </p:txBody>
      </p:sp>
      <p:sp>
        <p:nvSpPr>
          <p:cNvPr id="36867" name="Rectangle 3"/>
          <p:cNvSpPr>
            <a:spLocks noGrp="1" noChangeArrowheads="1"/>
          </p:cNvSpPr>
          <p:nvPr>
            <p:ph type="body" idx="1"/>
          </p:nvPr>
        </p:nvSpPr>
        <p:spPr/>
        <p:txBody>
          <a:bodyPr/>
          <a:lstStyle/>
          <a:p>
            <a:pPr>
              <a:lnSpc>
                <a:spcPct val="90000"/>
              </a:lnSpc>
            </a:pPr>
            <a:r>
              <a:rPr lang="de-DE" altLang="de-DE" smtClean="0"/>
              <a:t>Wahre Anbetung ist ein Akt des Willens, bei dem wir unsere Treue, unser Lob und unseren Dank zu Gott bringen.</a:t>
            </a:r>
          </a:p>
          <a:p>
            <a:pPr>
              <a:lnSpc>
                <a:spcPct val="90000"/>
              </a:lnSpc>
            </a:pPr>
            <a:r>
              <a:rPr lang="de-DE" altLang="de-DE" smtClean="0"/>
              <a:t>Wenn wir uns beim Beten gut fühlen, heißt das noch lange nicht, dass wir unseren Willen losgelassen und in angemessener Weise dargebracht haben.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de-DE" altLang="de-DE" smtClean="0"/>
              <a:t>Wahre Anbetung</a:t>
            </a:r>
          </a:p>
        </p:txBody>
      </p:sp>
      <p:sp>
        <p:nvSpPr>
          <p:cNvPr id="37891" name="Rectangle 3"/>
          <p:cNvSpPr>
            <a:spLocks noGrp="1" noChangeArrowheads="1"/>
          </p:cNvSpPr>
          <p:nvPr>
            <p:ph type="body" idx="1"/>
          </p:nvPr>
        </p:nvSpPr>
        <p:spPr>
          <a:xfrm>
            <a:off x="468313" y="1778000"/>
            <a:ext cx="8229600" cy="4530725"/>
          </a:xfrm>
        </p:spPr>
        <p:txBody>
          <a:bodyPr/>
          <a:lstStyle/>
          <a:p>
            <a:pPr eaLnBrk="1" hangingPunct="1"/>
            <a:r>
              <a:rPr lang="de-DE" altLang="de-DE" sz="2400" smtClean="0"/>
              <a:t>Beinhaltet Demut  Ps 99: 5</a:t>
            </a:r>
          </a:p>
          <a:p>
            <a:pPr lvl="1" eaLnBrk="1" hangingPunct="1"/>
            <a:r>
              <a:rPr lang="de-DE" altLang="de-DE" sz="2400" smtClean="0"/>
              <a:t> Rechte Stellung vor Gott erkennen Jak 4: 4-6</a:t>
            </a:r>
          </a:p>
          <a:p>
            <a:pPr eaLnBrk="1" hangingPunct="1"/>
            <a:r>
              <a:rPr lang="de-DE" altLang="de-DE" sz="2400" smtClean="0"/>
              <a:t>Ist ein Ausdruck innerer Freude Ps 95 : 1 f</a:t>
            </a:r>
          </a:p>
          <a:p>
            <a:pPr lvl="1" eaLnBrk="1" hangingPunct="1"/>
            <a:r>
              <a:rPr lang="de-DE" altLang="de-DE" sz="2400" smtClean="0"/>
              <a:t> Lukas 6:45 / Mt 23:28 / </a:t>
            </a:r>
          </a:p>
          <a:p>
            <a:pPr eaLnBrk="1" hangingPunct="1"/>
            <a:r>
              <a:rPr lang="de-DE" altLang="de-DE" sz="2400" smtClean="0"/>
              <a:t>Ist von Ehrfurcht geprägt Ps 111: 9 f/ Jes 6</a:t>
            </a:r>
          </a:p>
          <a:p>
            <a:pPr lvl="1" eaLnBrk="1" hangingPunct="1"/>
            <a:r>
              <a:rPr lang="de-DE" altLang="de-DE" sz="2400" smtClean="0"/>
              <a:t> Jak 4: 7-10</a:t>
            </a:r>
          </a:p>
          <a:p>
            <a:pPr eaLnBrk="1" hangingPunct="1"/>
            <a:r>
              <a:rPr lang="de-DE" altLang="de-DE" sz="2400" smtClean="0"/>
              <a:t>Kommt aus dem Herzen  Ps 45: 2</a:t>
            </a:r>
          </a:p>
          <a:p>
            <a:pPr lvl="1" eaLnBrk="1" hangingPunct="1"/>
            <a:r>
              <a:rPr lang="de-DE" altLang="de-DE" sz="2400" smtClean="0"/>
              <a:t> Matthäus 15: 8-20</a:t>
            </a:r>
          </a:p>
        </p:txBody>
      </p:sp>
      <p:sp>
        <p:nvSpPr>
          <p:cNvPr id="37892" name="Text Box 5"/>
          <p:cNvSpPr txBox="1">
            <a:spLocks noChangeArrowheads="1"/>
          </p:cNvSpPr>
          <p:nvPr/>
        </p:nvSpPr>
        <p:spPr bwMode="auto">
          <a:xfrm>
            <a:off x="468313" y="5516563"/>
            <a:ext cx="741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de-DE" altLang="de-DE" sz="2000" b="1">
                <a:latin typeface="Arial" charset="0"/>
              </a:rPr>
              <a:t>Herr, tue meine Lippen auf, dass mein Mund deinen Ruhm verkündige.     - Ps 51.17-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de-DE" altLang="de-DE" smtClean="0"/>
              <a:t>Formen der Anbetung</a:t>
            </a:r>
          </a:p>
        </p:txBody>
      </p:sp>
      <p:sp>
        <p:nvSpPr>
          <p:cNvPr id="38915" name="Rectangle 3"/>
          <p:cNvSpPr>
            <a:spLocks noGrp="1" noChangeArrowheads="1"/>
          </p:cNvSpPr>
          <p:nvPr>
            <p:ph type="body" idx="1"/>
          </p:nvPr>
        </p:nvSpPr>
        <p:spPr/>
        <p:txBody>
          <a:bodyPr/>
          <a:lstStyle/>
          <a:p>
            <a:pPr eaLnBrk="1" hangingPunct="1">
              <a:lnSpc>
                <a:spcPct val="90000"/>
              </a:lnSpc>
            </a:pPr>
            <a:r>
              <a:rPr lang="de-DE" altLang="de-DE" smtClean="0"/>
              <a:t>Persönliche Anbetung 					1 Mo 24: 26 / Mt 6: 6 ff</a:t>
            </a:r>
          </a:p>
          <a:p>
            <a:pPr lvl="1" eaLnBrk="1" hangingPunct="1">
              <a:lnSpc>
                <a:spcPct val="90000"/>
              </a:lnSpc>
            </a:pPr>
            <a:r>
              <a:rPr lang="de-DE" altLang="de-DE" smtClean="0"/>
              <a:t>Persönliche, völlige Unterwerfung meiner Gedanken, Gefühle, Wünsche und Vorstellungen unter die Herrschaft Gottes.</a:t>
            </a:r>
          </a:p>
          <a:p>
            <a:pPr eaLnBrk="1" hangingPunct="1">
              <a:lnSpc>
                <a:spcPct val="90000"/>
              </a:lnSpc>
            </a:pPr>
            <a:r>
              <a:rPr lang="de-DE" altLang="de-DE" smtClean="0"/>
              <a:t>Gemeinsame Anbetung  Hebr 13: 15 f</a:t>
            </a:r>
          </a:p>
          <a:p>
            <a:pPr lvl="1" eaLnBrk="1" hangingPunct="1">
              <a:lnSpc>
                <a:spcPct val="90000"/>
              </a:lnSpc>
            </a:pPr>
            <a:r>
              <a:rPr lang="de-DE" altLang="de-DE" smtClean="0"/>
              <a:t>Nur wenn Menschen zusammenkommen, die Anbeter sind, kann es in der Gemeinschaft zur wahren Anbetung kommen; sonst verkommt es eher zu einer frommen Heuchelei.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de-DE" altLang="de-DE" smtClean="0"/>
              <a:t>Fragen zur Umsetzung:</a:t>
            </a:r>
          </a:p>
        </p:txBody>
      </p:sp>
      <p:sp>
        <p:nvSpPr>
          <p:cNvPr id="39939" name="Rectangle 3"/>
          <p:cNvSpPr>
            <a:spLocks noGrp="1" noChangeArrowheads="1"/>
          </p:cNvSpPr>
          <p:nvPr>
            <p:ph type="body" idx="1"/>
          </p:nvPr>
        </p:nvSpPr>
        <p:spPr/>
        <p:txBody>
          <a:bodyPr/>
          <a:lstStyle/>
          <a:p>
            <a:pPr eaLnBrk="1" hangingPunct="1"/>
            <a:r>
              <a:rPr lang="de-DE" altLang="de-DE" sz="2800" smtClean="0"/>
              <a:t>Welche Elemente sind uns bei der Anbetung/Lobpreis wichtig?</a:t>
            </a:r>
          </a:p>
          <a:p>
            <a:pPr lvl="1" eaLnBrk="1" hangingPunct="1"/>
            <a:r>
              <a:rPr lang="de-DE" altLang="de-DE" smtClean="0"/>
              <a:t>.....</a:t>
            </a:r>
          </a:p>
          <a:p>
            <a:pPr eaLnBrk="1" hangingPunct="1"/>
            <a:r>
              <a:rPr lang="de-DE" altLang="de-DE" sz="2800" smtClean="0"/>
              <a:t>Wie können wir diese in unseren Zusammenkünften fördern?</a:t>
            </a:r>
          </a:p>
          <a:p>
            <a:pPr lvl="1" eaLnBrk="1" hangingPunct="1"/>
            <a:r>
              <a:rPr lang="de-DE" altLang="de-DE" sz="2800" smtClean="0"/>
              <a:t>.....</a:t>
            </a:r>
            <a:endParaRPr lang="de-DE" altLang="de-DE" smtClean="0"/>
          </a:p>
          <a:p>
            <a:pPr eaLnBrk="1" hangingPunct="1"/>
            <a:r>
              <a:rPr lang="de-DE" altLang="de-DE" sz="2800" smtClean="0"/>
              <a:t>Was bedeutet es für dich, einen Lebensstil der Anbetung zu führen?</a:t>
            </a:r>
          </a:p>
          <a:p>
            <a:pPr lvl="1" eaLnBrk="1" hangingPunct="1"/>
            <a:r>
              <a:rPr lang="de-DE" altLang="de-DE" smtClean="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311775" y="2544763"/>
            <a:ext cx="2836863"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3"/>
          <p:cNvSpPr>
            <a:spLocks noGrp="1" noChangeArrowheads="1"/>
          </p:cNvSpPr>
          <p:nvPr>
            <p:ph type="title"/>
          </p:nvPr>
        </p:nvSpPr>
        <p:spPr/>
        <p:txBody>
          <a:bodyPr/>
          <a:lstStyle/>
          <a:p>
            <a:r>
              <a:rPr lang="de-DE" altLang="de-DE" sz="3400" smtClean="0"/>
              <a:t>…nicht leere Worte aneinander reihen</a:t>
            </a:r>
          </a:p>
        </p:txBody>
      </p:sp>
      <p:sp>
        <p:nvSpPr>
          <p:cNvPr id="38916" name="Rectangle 4"/>
          <p:cNvSpPr>
            <a:spLocks noGrp="1" noChangeArrowheads="1"/>
          </p:cNvSpPr>
          <p:nvPr>
            <p:ph type="body" idx="1"/>
          </p:nvPr>
        </p:nvSpPr>
        <p:spPr>
          <a:xfrm>
            <a:off x="755650" y="2041525"/>
            <a:ext cx="8001000" cy="4267200"/>
          </a:xfrm>
        </p:spPr>
        <p:txBody>
          <a:bodyPr/>
          <a:lstStyle/>
          <a:p>
            <a:pPr>
              <a:defRPr/>
            </a:pPr>
            <a:r>
              <a:rPr lang="de-DE" altLang="de-DE" dirty="0" smtClean="0"/>
              <a:t>„Kopf ab zum Gebet?“</a:t>
            </a:r>
          </a:p>
          <a:p>
            <a:pPr marL="0" indent="0">
              <a:buFont typeface="Wingdings" pitchFamily="2" charset="2"/>
              <a:buNone/>
              <a:defRPr/>
            </a:pPr>
            <a:endParaRPr lang="de-DE" altLang="de-DE"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de-DE" altLang="de-DE" smtClean="0"/>
              <a:t>Zitate zum Thema Gebet</a:t>
            </a:r>
          </a:p>
        </p:txBody>
      </p:sp>
      <p:sp>
        <p:nvSpPr>
          <p:cNvPr id="41987" name="Rectangle 3"/>
          <p:cNvSpPr>
            <a:spLocks noGrp="1" noChangeArrowheads="1"/>
          </p:cNvSpPr>
          <p:nvPr>
            <p:ph type="body" idx="1"/>
          </p:nvPr>
        </p:nvSpPr>
        <p:spPr/>
        <p:txBody>
          <a:bodyPr/>
          <a:lstStyle/>
          <a:p>
            <a:r>
              <a:rPr lang="de-DE" altLang="de-DE" sz="2600" smtClean="0"/>
              <a:t>Wer aufrecht gehen will, muss lernen täglich zu knien.</a:t>
            </a:r>
          </a:p>
          <a:p>
            <a:r>
              <a:rPr lang="de-DE" altLang="de-DE" sz="2600" smtClean="0"/>
              <a:t>Gebet wird an seiner Tiefe gemessen, nicht an seiner Länge.</a:t>
            </a:r>
          </a:p>
          <a:p>
            <a:r>
              <a:rPr lang="de-DE" altLang="de-DE" sz="2600" smtClean="0"/>
              <a:t>Gebet heißt, um Regen zu bitten. Glauben heißt, einen Regenschirm mitzunehmen.</a:t>
            </a:r>
          </a:p>
          <a:p>
            <a:r>
              <a:rPr lang="de-DE" altLang="de-DE" sz="2600" smtClean="0"/>
              <a:t>Es mag schwierig sein auf den Herrn zu warten. Aber es ist schlimmer, sich wünschen zu müssen, man hätte es getan.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de-DE" altLang="de-DE" smtClean="0"/>
              <a:t>Richard Foster:	</a:t>
            </a:r>
          </a:p>
        </p:txBody>
      </p:sp>
      <p:sp>
        <p:nvSpPr>
          <p:cNvPr id="6147" name="Rectangle 3"/>
          <p:cNvSpPr>
            <a:spLocks noGrp="1" noChangeArrowheads="1"/>
          </p:cNvSpPr>
          <p:nvPr>
            <p:ph type="body" idx="1"/>
          </p:nvPr>
        </p:nvSpPr>
        <p:spPr/>
        <p:txBody>
          <a:bodyPr/>
          <a:lstStyle/>
          <a:p>
            <a:r>
              <a:rPr lang="de-DE" altLang="de-DE" sz="2600" smtClean="0"/>
              <a:t>„Beten heißt: sich verändern. Das Gebet ist der Weg, den Gott am häufigsten benutzt, um uns zu verwandeln. Wenn wir nicht bereit sind, uns zu verändern, wird das Beten in unserem Leben keinen wesentlichen Raum einnehmen. Je näher wir dem Herzen Gottes kommen, desto klarer sehen wir unsere Bedürftigkeit und desto mehr wünschen wir uns, Jesus ähnlicher zu werden.“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de-DE" altLang="de-DE" smtClean="0"/>
              <a:t>Thema: Gebet</a:t>
            </a:r>
          </a:p>
        </p:txBody>
      </p:sp>
      <p:sp>
        <p:nvSpPr>
          <p:cNvPr id="43011" name="Rectangle 3"/>
          <p:cNvSpPr>
            <a:spLocks noGrp="1" noChangeArrowheads="1"/>
          </p:cNvSpPr>
          <p:nvPr>
            <p:ph type="body" idx="1"/>
          </p:nvPr>
        </p:nvSpPr>
        <p:spPr/>
        <p:txBody>
          <a:bodyPr/>
          <a:lstStyle/>
          <a:p>
            <a:r>
              <a:rPr lang="de-DE" altLang="de-DE" smtClean="0"/>
              <a:t>Arten des Gebets:</a:t>
            </a:r>
          </a:p>
          <a:p>
            <a:pPr lvl="1"/>
            <a:r>
              <a:rPr lang="de-DE" altLang="de-DE" smtClean="0"/>
              <a:t>Anbetung</a:t>
            </a:r>
          </a:p>
          <a:p>
            <a:pPr lvl="1"/>
            <a:r>
              <a:rPr lang="de-DE" altLang="de-DE" b="1" i="1" u="sng" smtClean="0"/>
              <a:t>Bekenntnis</a:t>
            </a:r>
          </a:p>
          <a:p>
            <a:pPr lvl="1"/>
            <a:r>
              <a:rPr lang="de-DE" altLang="de-DE" smtClean="0"/>
              <a:t>Danksagung</a:t>
            </a:r>
          </a:p>
          <a:p>
            <a:pPr lvl="1"/>
            <a:r>
              <a:rPr lang="de-DE" altLang="de-DE" smtClean="0"/>
              <a:t>Fürbitte/Bittgebet</a:t>
            </a:r>
          </a:p>
        </p:txBody>
      </p:sp>
      <p:pic>
        <p:nvPicPr>
          <p:cNvPr id="43012" name="Picture 4" descr="BS0034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743200"/>
            <a:ext cx="3021013"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de-DE" altLang="de-DE" smtClean="0"/>
              <a:t>Bekenntnis</a:t>
            </a:r>
          </a:p>
        </p:txBody>
      </p:sp>
      <p:sp>
        <p:nvSpPr>
          <p:cNvPr id="44035" name="Rectangle 3"/>
          <p:cNvSpPr>
            <a:spLocks noGrp="1" noChangeArrowheads="1"/>
          </p:cNvSpPr>
          <p:nvPr>
            <p:ph type="body" idx="1"/>
          </p:nvPr>
        </p:nvSpPr>
        <p:spPr>
          <a:xfrm>
            <a:off x="566738" y="1898650"/>
            <a:ext cx="8001000" cy="4267200"/>
          </a:xfrm>
        </p:spPr>
        <p:txBody>
          <a:bodyPr/>
          <a:lstStyle/>
          <a:p>
            <a:pPr eaLnBrk="1" hangingPunct="1"/>
            <a:r>
              <a:rPr lang="de-DE" altLang="de-DE" smtClean="0"/>
              <a:t>Zu einem „echten“ 			Bekenntnis 					gehört für mich 				......</a:t>
            </a:r>
          </a:p>
        </p:txBody>
      </p:sp>
      <p:pic>
        <p:nvPicPr>
          <p:cNvPr id="44036" name="Picture 5" descr="j04318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04813"/>
            <a:ext cx="40513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pPr eaLnBrk="1" hangingPunct="1"/>
            <a:r>
              <a:rPr lang="de-DE" altLang="de-DE" smtClean="0"/>
              <a:t>Bekenntnis als Prozess</a:t>
            </a:r>
          </a:p>
        </p:txBody>
      </p:sp>
      <p:sp>
        <p:nvSpPr>
          <p:cNvPr id="45059" name="Rectangle 1027"/>
          <p:cNvSpPr>
            <a:spLocks noGrp="1" noChangeArrowheads="1"/>
          </p:cNvSpPr>
          <p:nvPr>
            <p:ph type="body" idx="1"/>
          </p:nvPr>
        </p:nvSpPr>
        <p:spPr/>
        <p:txBody>
          <a:bodyPr/>
          <a:lstStyle/>
          <a:p>
            <a:pPr eaLnBrk="1" hangingPunct="1"/>
            <a:r>
              <a:rPr lang="de-DE" altLang="de-DE" smtClean="0"/>
              <a:t>Vorbereitung</a:t>
            </a:r>
          </a:p>
          <a:p>
            <a:pPr eaLnBrk="1" hangingPunct="1"/>
            <a:r>
              <a:rPr lang="de-DE" altLang="de-DE" smtClean="0"/>
              <a:t>Selbstprüfung</a:t>
            </a:r>
          </a:p>
          <a:p>
            <a:pPr eaLnBrk="1" hangingPunct="1"/>
            <a:r>
              <a:rPr lang="de-DE" altLang="de-DE" smtClean="0"/>
              <a:t>Wahrnehmung</a:t>
            </a:r>
          </a:p>
          <a:p>
            <a:pPr eaLnBrk="1" hangingPunct="1"/>
            <a:r>
              <a:rPr lang="de-DE" altLang="de-DE" smtClean="0"/>
              <a:t>Reue</a:t>
            </a:r>
          </a:p>
          <a:p>
            <a:pPr eaLnBrk="1" hangingPunct="1"/>
            <a:r>
              <a:rPr lang="de-DE" altLang="de-DE" smtClean="0"/>
              <a:t>Ein neues Versprechen</a:t>
            </a:r>
          </a:p>
          <a:p>
            <a:pPr eaLnBrk="1" hangingPunct="1"/>
            <a:r>
              <a:rPr lang="de-DE" altLang="de-DE" smtClean="0"/>
              <a:t>Heilende Gnade</a:t>
            </a:r>
          </a:p>
        </p:txBody>
      </p:sp>
      <p:pic>
        <p:nvPicPr>
          <p:cNvPr id="45060" name="Picture 1028" descr="HH0174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3400425"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feld 1"/>
          <p:cNvSpPr txBox="1">
            <a:spLocks noChangeArrowheads="1"/>
          </p:cNvSpPr>
          <p:nvPr/>
        </p:nvSpPr>
        <p:spPr bwMode="auto">
          <a:xfrm>
            <a:off x="827088" y="5724525"/>
            <a:ext cx="8066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de-DE" altLang="de-DE" sz="1800"/>
              <a:t>Beichte kann hilfreich sein, um Vergebung persönlich zu erfahren.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r>
              <a:rPr lang="de-DE" altLang="de-DE" smtClean="0"/>
              <a:t>Fortsetzung: Gebet</a:t>
            </a:r>
          </a:p>
        </p:txBody>
      </p:sp>
      <p:sp>
        <p:nvSpPr>
          <p:cNvPr id="46083" name="Inhaltsplatzhalter 2"/>
          <p:cNvSpPr>
            <a:spLocks noGrp="1"/>
          </p:cNvSpPr>
          <p:nvPr>
            <p:ph idx="1"/>
          </p:nvPr>
        </p:nvSpPr>
        <p:spPr/>
        <p:txBody>
          <a:bodyPr/>
          <a:lstStyle/>
          <a:p>
            <a:r>
              <a:rPr lang="de-DE" altLang="de-DE" smtClean="0"/>
              <a:t>„ Vernimm mein Gebet, denn es kommt aus dem aufrichten Herzen!“ Psalm 17: 1</a:t>
            </a:r>
          </a:p>
        </p:txBody>
      </p:sp>
      <p:pic>
        <p:nvPicPr>
          <p:cNvPr id="46084" name="Picture 2" descr="C:\Temporäre Internetdateien\Content.IE5\GX6SWL5L\MP9002891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2852738"/>
            <a:ext cx="20780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de-DE" altLang="de-DE" smtClean="0"/>
              <a:t>Zitat Evelyn Underhill</a:t>
            </a:r>
          </a:p>
        </p:txBody>
      </p:sp>
      <p:sp>
        <p:nvSpPr>
          <p:cNvPr id="47107" name="Inhaltsplatzhalter 2"/>
          <p:cNvSpPr>
            <a:spLocks noGrp="1"/>
          </p:cNvSpPr>
          <p:nvPr>
            <p:ph idx="1"/>
          </p:nvPr>
        </p:nvSpPr>
        <p:spPr>
          <a:xfrm>
            <a:off x="566738" y="1700213"/>
            <a:ext cx="8001000" cy="4267200"/>
          </a:xfrm>
        </p:spPr>
        <p:txBody>
          <a:bodyPr/>
          <a:lstStyle/>
          <a:p>
            <a:r>
              <a:rPr lang="de-DE" altLang="de-DE" sz="2400" i="1" smtClean="0"/>
              <a:t>„Die Vergebung Gottes zu empfangen, verlangt von uns ein Höchstmaß an Mut. Gott vergibt nicht so, wie man mit einem Schwamm über eine Schiefertafel wischt. Seine Vergebung ist ein ernster und oft schmerzvoller Prozess: die irregeleiteten Vorlieben unserer Seele müssen in die rechten Bahnen gelenkt werden, was falsch ist, muss in Ordnung gebracht, das Verdorbene gereinigt und das Sündhafte abgewaschen werden.“</a:t>
            </a:r>
          </a:p>
        </p:txBody>
      </p:sp>
      <p:sp>
        <p:nvSpPr>
          <p:cNvPr id="47108" name="Textfeld 3"/>
          <p:cNvSpPr txBox="1">
            <a:spLocks noChangeArrowheads="1"/>
          </p:cNvSpPr>
          <p:nvPr/>
        </p:nvSpPr>
        <p:spPr bwMode="auto">
          <a:xfrm>
            <a:off x="827088" y="6308725"/>
            <a:ext cx="8569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de-DE" altLang="de-DE" sz="1800"/>
              <a:t>Buchtipp: Foster/Smith.</a:t>
            </a:r>
            <a:r>
              <a:rPr lang="de-DE" altLang="de-DE" sz="1800" i="1"/>
              <a:t> Dass Gott mich wirklich liebt.</a:t>
            </a:r>
            <a:r>
              <a:rPr lang="de-DE" altLang="de-DE" sz="1800"/>
              <a:t> Edition 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de-DE" altLang="de-DE" smtClean="0"/>
              <a:t>Dank/ Danksagung</a:t>
            </a:r>
          </a:p>
        </p:txBody>
      </p:sp>
      <p:sp>
        <p:nvSpPr>
          <p:cNvPr id="48131" name="Rectangle 3"/>
          <p:cNvSpPr>
            <a:spLocks noGrp="1" noChangeArrowheads="1"/>
          </p:cNvSpPr>
          <p:nvPr>
            <p:ph type="body" idx="1"/>
          </p:nvPr>
        </p:nvSpPr>
        <p:spPr/>
        <p:txBody>
          <a:bodyPr/>
          <a:lstStyle/>
          <a:p>
            <a:r>
              <a:rPr lang="de-DE" altLang="de-DE" smtClean="0"/>
              <a:t>Dankbar sein-  „gr. eucharisteo“</a:t>
            </a:r>
          </a:p>
          <a:p>
            <a:r>
              <a:rPr lang="de-DE" altLang="de-DE" smtClean="0"/>
              <a:t>Danksagung-   „gr. eucharistia“</a:t>
            </a:r>
          </a:p>
          <a:p>
            <a:r>
              <a:rPr lang="de-DE" altLang="de-DE" smtClean="0"/>
              <a:t>„Eu“- gut  - „charis“ – Gnade</a:t>
            </a:r>
          </a:p>
          <a:p>
            <a:pPr lvl="1"/>
            <a:r>
              <a:rPr lang="de-DE" altLang="de-DE" smtClean="0"/>
              <a:t>gute Antwort durch diejenigen, die keine Gnade verdient haben.</a:t>
            </a:r>
          </a:p>
          <a:p>
            <a:pPr lvl="1"/>
            <a:r>
              <a:rPr lang="de-DE" altLang="de-DE" smtClean="0"/>
              <a:t>„Eucharestie“ – Dank für das Opfer Jesu</a:t>
            </a:r>
          </a:p>
          <a:p>
            <a:r>
              <a:rPr lang="de-DE" altLang="de-DE" smtClean="0"/>
              <a:t>Zt. Fr. v. Bodelschwingh (1831-1910)</a:t>
            </a:r>
          </a:p>
          <a:p>
            <a:pPr lvl="1"/>
            <a:r>
              <a:rPr lang="de-DE" altLang="de-DE" smtClean="0"/>
              <a:t>„Das Reifwerden eines Christen ist im Tiefsten ein Dankbarwerden“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de-DE" altLang="de-DE" smtClean="0"/>
              <a:t>Dank / Danksagung</a:t>
            </a:r>
          </a:p>
        </p:txBody>
      </p:sp>
      <p:sp>
        <p:nvSpPr>
          <p:cNvPr id="49155" name="Rectangle 3"/>
          <p:cNvSpPr>
            <a:spLocks noGrp="1" noChangeArrowheads="1"/>
          </p:cNvSpPr>
          <p:nvPr>
            <p:ph type="body" idx="1"/>
          </p:nvPr>
        </p:nvSpPr>
        <p:spPr/>
        <p:txBody>
          <a:bodyPr/>
          <a:lstStyle/>
          <a:p>
            <a:pPr>
              <a:lnSpc>
                <a:spcPct val="90000"/>
              </a:lnSpc>
            </a:pPr>
            <a:r>
              <a:rPr lang="de-DE" altLang="de-DE" smtClean="0"/>
              <a:t>„Fehlende Dankbarkeit ist wahrscheinlich eine der hartnäckigsten Sünden unserer Zeit“</a:t>
            </a:r>
          </a:p>
          <a:p>
            <a:pPr>
              <a:lnSpc>
                <a:spcPct val="90000"/>
              </a:lnSpc>
            </a:pPr>
            <a:endParaRPr lang="de-DE" altLang="de-DE" smtClean="0"/>
          </a:p>
          <a:p>
            <a:pPr>
              <a:lnSpc>
                <a:spcPct val="90000"/>
              </a:lnSpc>
            </a:pPr>
            <a:r>
              <a:rPr lang="de-DE" altLang="de-DE" smtClean="0"/>
              <a:t>Danksagung blickt zurück als Anerkennung bereits empfangener Wohltaten Gottes.</a:t>
            </a:r>
          </a:p>
          <a:p>
            <a:pPr>
              <a:lnSpc>
                <a:spcPct val="90000"/>
              </a:lnSpc>
            </a:pPr>
            <a:endParaRPr lang="de-DE" altLang="de-DE" smtClean="0"/>
          </a:p>
          <a:p>
            <a:pPr>
              <a:lnSpc>
                <a:spcPct val="90000"/>
              </a:lnSpc>
            </a:pPr>
            <a:r>
              <a:rPr lang="de-DE" altLang="de-DE" smtClean="0"/>
              <a:t>Dank ist das Bekenntnis zum GEBER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r>
              <a:rPr lang="de-DE" altLang="de-DE" smtClean="0"/>
              <a:t>DANK</a:t>
            </a:r>
          </a:p>
        </p:txBody>
      </p:sp>
      <p:sp>
        <p:nvSpPr>
          <p:cNvPr id="50179" name="Inhaltsplatzhalter 2"/>
          <p:cNvSpPr>
            <a:spLocks noGrp="1"/>
          </p:cNvSpPr>
          <p:nvPr>
            <p:ph idx="1"/>
          </p:nvPr>
        </p:nvSpPr>
        <p:spPr/>
        <p:txBody>
          <a:bodyPr/>
          <a:lstStyle/>
          <a:p>
            <a:r>
              <a:rPr lang="de-DE" altLang="de-DE" smtClean="0"/>
              <a:t>„Nun danket alle Gott…mit Herzen, Mund und Händen….“</a:t>
            </a:r>
          </a:p>
          <a:p>
            <a:pPr lvl="1"/>
            <a:r>
              <a:rPr lang="de-DE" altLang="de-DE" smtClean="0"/>
              <a:t>Wie kann unsere Dankbarkeit also zum Ausdruck gebracht werden?</a:t>
            </a:r>
          </a:p>
          <a:p>
            <a:pPr lvl="1"/>
            <a:endParaRPr lang="de-DE" altLang="de-DE" smtClean="0"/>
          </a:p>
          <a:p>
            <a:r>
              <a:rPr lang="de-DE" altLang="de-DE" smtClean="0"/>
              <a:t>Zitat von Francis Bacon:</a:t>
            </a:r>
          </a:p>
          <a:p>
            <a:pPr lvl="1"/>
            <a:r>
              <a:rPr lang="de-DE" altLang="de-DE" smtClean="0"/>
              <a:t>Nicht die Glücklichen sind dankbar,       Es sind die Dankbaren, die glücklich sind.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DE" altLang="de-DE" smtClean="0"/>
              <a:t>Bitte /Fürbitte</a:t>
            </a:r>
          </a:p>
        </p:txBody>
      </p:sp>
      <p:sp>
        <p:nvSpPr>
          <p:cNvPr id="51203" name="Rectangle 3"/>
          <p:cNvSpPr>
            <a:spLocks noGrp="1" noChangeArrowheads="1"/>
          </p:cNvSpPr>
          <p:nvPr>
            <p:ph type="body" idx="1"/>
          </p:nvPr>
        </p:nvSpPr>
        <p:spPr/>
        <p:txBody>
          <a:bodyPr/>
          <a:lstStyle/>
          <a:p>
            <a:r>
              <a:rPr lang="de-DE" altLang="de-DE" smtClean="0"/>
              <a:t>„Eine Gemeinde, die nicht mehr betet, ist immer eine kraftlose Gemeinde, danach wird sie zu einer kranken Gemeinde, und bald ist sie eine sterbende Gemeinde.“</a:t>
            </a:r>
          </a:p>
          <a:p>
            <a:endParaRPr lang="de-DE" altLang="de-DE" smtClean="0"/>
          </a:p>
          <a:p>
            <a:pPr lvl="1"/>
            <a:r>
              <a:rPr lang="de-DE" altLang="de-DE" smtClean="0"/>
              <a:t>F. Vogel. </a:t>
            </a:r>
            <a:r>
              <a:rPr lang="de-DE" altLang="de-DE" i="1" smtClean="0"/>
              <a:t>Gemeinsam Gott bestürmen</a:t>
            </a:r>
            <a:r>
              <a:rPr lang="de-DE" altLang="de-DE" smtClean="0"/>
              <a:t>. Hänssler Verlag. Holzgerlingen. 2001</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de-DE" altLang="de-DE" smtClean="0"/>
              <a:t>Und jetzt?</a:t>
            </a:r>
          </a:p>
        </p:txBody>
      </p:sp>
      <p:sp>
        <p:nvSpPr>
          <p:cNvPr id="52227" name="Rectangle 3"/>
          <p:cNvSpPr>
            <a:spLocks noGrp="1" noChangeArrowheads="1"/>
          </p:cNvSpPr>
          <p:nvPr>
            <p:ph type="body" idx="1"/>
          </p:nvPr>
        </p:nvSpPr>
        <p:spPr/>
        <p:txBody>
          <a:bodyPr/>
          <a:lstStyle/>
          <a:p>
            <a:pPr>
              <a:lnSpc>
                <a:spcPct val="80000"/>
              </a:lnSpc>
            </a:pPr>
            <a:r>
              <a:rPr lang="de-DE" altLang="de-DE" sz="2600" smtClean="0"/>
              <a:t>Wie fördern wir Anbetung, die in die wirkliche Begegnung mit Gott führt?</a:t>
            </a:r>
          </a:p>
          <a:p>
            <a:pPr>
              <a:lnSpc>
                <a:spcPct val="80000"/>
              </a:lnSpc>
            </a:pPr>
            <a:r>
              <a:rPr lang="de-DE" altLang="de-DE" sz="2600" smtClean="0"/>
              <a:t>Wie fördern wir Bekenntnis, das zur echten Vergebung und Befreiung der Leute und einem veränderten Lebensstil führt?</a:t>
            </a:r>
          </a:p>
          <a:p>
            <a:pPr>
              <a:lnSpc>
                <a:spcPct val="80000"/>
              </a:lnSpc>
            </a:pPr>
            <a:r>
              <a:rPr lang="de-DE" altLang="de-DE" sz="2600" smtClean="0"/>
              <a:t>Wie fördern wir den Dank, der dem Geber die Ehre gibt und und unsere geistliche Grundeinstellung erneuert?</a:t>
            </a:r>
          </a:p>
          <a:p>
            <a:pPr>
              <a:lnSpc>
                <a:spcPct val="80000"/>
              </a:lnSpc>
            </a:pPr>
            <a:r>
              <a:rPr lang="de-DE" altLang="de-DE" sz="2600" smtClean="0"/>
              <a:t>Wie fördern wir die Fürbitte, dass wir wirklich einander Lasten tragen und es nicht zu einer frommen Pflichterfüllung wird?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de-DE" altLang="de-DE" smtClean="0"/>
              <a:t>Gebet- Teil 2</a:t>
            </a:r>
          </a:p>
        </p:txBody>
      </p:sp>
      <p:sp>
        <p:nvSpPr>
          <p:cNvPr id="7171" name="Inhaltsplatzhalter 2"/>
          <p:cNvSpPr>
            <a:spLocks noGrp="1"/>
          </p:cNvSpPr>
          <p:nvPr>
            <p:ph idx="1"/>
          </p:nvPr>
        </p:nvSpPr>
        <p:spPr>
          <a:xfrm>
            <a:off x="533400" y="1843088"/>
            <a:ext cx="8001000" cy="4267200"/>
          </a:xfrm>
        </p:spPr>
        <p:txBody>
          <a:bodyPr/>
          <a:lstStyle/>
          <a:p>
            <a:r>
              <a:rPr lang="de-DE" altLang="de-DE" smtClean="0"/>
              <a:t>GUTEN MORGEN!</a:t>
            </a:r>
          </a:p>
          <a:p>
            <a:r>
              <a:rPr lang="de-DE" altLang="de-DE" smtClean="0"/>
              <a:t>O Gott, höre meine Stimme….</a:t>
            </a:r>
          </a:p>
        </p:txBody>
      </p:sp>
      <p:pic>
        <p:nvPicPr>
          <p:cNvPr id="7172" name="Picture 3" descr="C:\Temporäre Internetdateien\Content.IE5\W044P71S\MP9004096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4076700"/>
            <a:ext cx="309721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C:\Temporäre Internetdateien\Content.IE5\MN4GKNL2\MP9004094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214688"/>
            <a:ext cx="19589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altLang="de-DE" smtClean="0"/>
              <a:t>Fortsetzung: Gebet</a:t>
            </a:r>
          </a:p>
        </p:txBody>
      </p:sp>
      <p:pic>
        <p:nvPicPr>
          <p:cNvPr id="53251"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22438" y="1752600"/>
            <a:ext cx="5689600" cy="42672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de-DE" altLang="de-DE" smtClean="0"/>
              <a:t>Weitere Zitate:</a:t>
            </a:r>
          </a:p>
        </p:txBody>
      </p:sp>
      <p:sp>
        <p:nvSpPr>
          <p:cNvPr id="54275" name="Rectangle 3"/>
          <p:cNvSpPr>
            <a:spLocks noGrp="1" noChangeArrowheads="1"/>
          </p:cNvSpPr>
          <p:nvPr>
            <p:ph type="body" idx="1"/>
          </p:nvPr>
        </p:nvSpPr>
        <p:spPr/>
        <p:txBody>
          <a:bodyPr/>
          <a:lstStyle/>
          <a:p>
            <a:r>
              <a:rPr lang="de-DE" altLang="de-DE" smtClean="0"/>
              <a:t>Nichts wird mehr diskutiert und weniger praktiziert als das Gebet.</a:t>
            </a:r>
          </a:p>
          <a:p>
            <a:r>
              <a:rPr lang="de-DE" altLang="de-DE" smtClean="0"/>
              <a:t>Gott erhört viele Gebet nicht, weil er Besseres für uns hat.</a:t>
            </a:r>
          </a:p>
          <a:p>
            <a:r>
              <a:rPr lang="de-DE" altLang="de-DE" smtClean="0"/>
              <a:t>Wenn unsere Probleme zu klein sind, um darüber zu beten, dann sind sie auch zu klein, um sich darüber zu sorgen.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de-DE" altLang="de-DE" sz="3400" smtClean="0"/>
              <a:t>Mögliche Gestaltung einer Gebetszeit</a:t>
            </a:r>
          </a:p>
        </p:txBody>
      </p:sp>
      <p:sp>
        <p:nvSpPr>
          <p:cNvPr id="55299" name="Rectangle 3"/>
          <p:cNvSpPr>
            <a:spLocks noGrp="1" noChangeArrowheads="1"/>
          </p:cNvSpPr>
          <p:nvPr>
            <p:ph type="body" idx="1"/>
          </p:nvPr>
        </p:nvSpPr>
        <p:spPr>
          <a:xfrm>
            <a:off x="566738" y="1628775"/>
            <a:ext cx="8001000" cy="5229225"/>
          </a:xfrm>
        </p:spPr>
        <p:txBody>
          <a:bodyPr/>
          <a:lstStyle/>
          <a:p>
            <a:pPr>
              <a:lnSpc>
                <a:spcPct val="90000"/>
              </a:lnSpc>
            </a:pPr>
            <a:r>
              <a:rPr lang="de-DE" altLang="de-DE" sz="2100" smtClean="0"/>
              <a:t>Aufblick</a:t>
            </a:r>
          </a:p>
          <a:p>
            <a:pPr lvl="1">
              <a:lnSpc>
                <a:spcPct val="90000"/>
              </a:lnSpc>
            </a:pPr>
            <a:r>
              <a:rPr lang="de-DE" altLang="de-DE" sz="2000" smtClean="0"/>
              <a:t>Anbetung Gottes, Dank für seine Gaben und Segnungen, egal, wie das Gefühl ist. Ich bekenne ihn neu als meinen Herrn, als meinen Vater, Freund und Erlöser. Ich zähle auf, was ich gerade Gutes aus Gottes Hand empfange.</a:t>
            </a:r>
          </a:p>
          <a:p>
            <a:pPr>
              <a:lnSpc>
                <a:spcPct val="90000"/>
              </a:lnSpc>
            </a:pPr>
            <a:r>
              <a:rPr lang="de-DE" altLang="de-DE" sz="2100" smtClean="0"/>
              <a:t>Einblick</a:t>
            </a:r>
          </a:p>
          <a:p>
            <a:pPr lvl="1">
              <a:lnSpc>
                <a:spcPct val="90000"/>
              </a:lnSpc>
            </a:pPr>
            <a:r>
              <a:rPr lang="de-DE" altLang="de-DE" sz="2000" smtClean="0"/>
              <a:t>Ich bringe Gott mein Versagen, meine Zweifel, meine Sünden. Ich kehre um und bitte um Vergebung und Erneuerung, breite meine Schwachpunkte vor Gott aus und bitte ihn, mir seine Gnade zu schenken und mich zu verändern.</a:t>
            </a:r>
          </a:p>
          <a:p>
            <a:pPr>
              <a:lnSpc>
                <a:spcPct val="90000"/>
              </a:lnSpc>
            </a:pPr>
            <a:r>
              <a:rPr lang="de-DE" altLang="de-DE" sz="2100" smtClean="0"/>
              <a:t>Ausblick</a:t>
            </a:r>
          </a:p>
          <a:p>
            <a:pPr lvl="1">
              <a:lnSpc>
                <a:spcPct val="90000"/>
              </a:lnSpc>
            </a:pPr>
            <a:r>
              <a:rPr lang="de-DE" altLang="de-DE" sz="2000" smtClean="0"/>
              <a:t>Anliegen und Bitten. (Partner, Familie, Freunde…) Breite meinen Tag vor Gott aus und bitte ihn, mich zu leiten, mir Impulse zu geben und Weisheit für Entscheidungen zu geben.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de-DE" altLang="de-DE" smtClean="0"/>
              <a:t>Eine Stunde beten (Vorschlag)</a:t>
            </a:r>
          </a:p>
        </p:txBody>
      </p:sp>
      <p:sp>
        <p:nvSpPr>
          <p:cNvPr id="56323" name="Rectangle 3"/>
          <p:cNvSpPr>
            <a:spLocks noGrp="1" noChangeArrowheads="1"/>
          </p:cNvSpPr>
          <p:nvPr>
            <p:ph type="body" idx="1"/>
          </p:nvPr>
        </p:nvSpPr>
        <p:spPr/>
        <p:txBody>
          <a:bodyPr/>
          <a:lstStyle/>
          <a:p>
            <a:pPr eaLnBrk="1" hangingPunct="1">
              <a:lnSpc>
                <a:spcPct val="90000"/>
              </a:lnSpc>
            </a:pPr>
            <a:r>
              <a:rPr lang="de-DE" altLang="de-DE" sz="2100" smtClean="0"/>
              <a:t>Anbetung: Gottes Größe schauen		Ps 63: 2-4</a:t>
            </a:r>
          </a:p>
          <a:p>
            <a:pPr eaLnBrk="1" hangingPunct="1">
              <a:lnSpc>
                <a:spcPct val="90000"/>
              </a:lnSpc>
            </a:pPr>
            <a:r>
              <a:rPr lang="de-DE" altLang="de-DE" sz="2100" smtClean="0"/>
              <a:t>Warten: In Gottes Gegenwart stehen		Ps 37: 7</a:t>
            </a:r>
          </a:p>
          <a:p>
            <a:pPr eaLnBrk="1" hangingPunct="1">
              <a:lnSpc>
                <a:spcPct val="90000"/>
              </a:lnSpc>
            </a:pPr>
            <a:r>
              <a:rPr lang="de-DE" altLang="de-DE" sz="2100" smtClean="0"/>
              <a:t>Umkehr: Bekenntnis und Vergebung	 	Ps 32: 1-5</a:t>
            </a:r>
          </a:p>
          <a:p>
            <a:pPr eaLnBrk="1" hangingPunct="1">
              <a:lnSpc>
                <a:spcPct val="90000"/>
              </a:lnSpc>
            </a:pPr>
            <a:r>
              <a:rPr lang="de-DE" altLang="de-DE" sz="2100" smtClean="0"/>
              <a:t>Gottes Wort: Einen Text lesen			Ps 19: 8 ff</a:t>
            </a:r>
          </a:p>
          <a:p>
            <a:pPr eaLnBrk="1" hangingPunct="1">
              <a:lnSpc>
                <a:spcPct val="90000"/>
              </a:lnSpc>
            </a:pPr>
            <a:r>
              <a:rPr lang="de-DE" altLang="de-DE" sz="2100" smtClean="0"/>
              <a:t>Geistlicher Kampf: Waffenrüstung		Eph 6: 10</a:t>
            </a:r>
          </a:p>
          <a:p>
            <a:pPr eaLnBrk="1" hangingPunct="1">
              <a:lnSpc>
                <a:spcPct val="90000"/>
              </a:lnSpc>
            </a:pPr>
            <a:r>
              <a:rPr lang="de-DE" altLang="de-DE" sz="2100" smtClean="0"/>
              <a:t>Fürbitte: für andere beten			1 Tim 2:1 </a:t>
            </a:r>
          </a:p>
          <a:p>
            <a:pPr eaLnBrk="1" hangingPunct="1">
              <a:lnSpc>
                <a:spcPct val="90000"/>
              </a:lnSpc>
            </a:pPr>
            <a:r>
              <a:rPr lang="de-DE" altLang="de-DE" sz="2100" smtClean="0"/>
              <a:t>Danksagung: konkrete Dinge benennen	Ps 105</a:t>
            </a:r>
          </a:p>
          <a:p>
            <a:pPr eaLnBrk="1" hangingPunct="1">
              <a:lnSpc>
                <a:spcPct val="90000"/>
              </a:lnSpc>
            </a:pPr>
            <a:r>
              <a:rPr lang="de-DE" altLang="de-DE" sz="2100" smtClean="0"/>
              <a:t>Bitte: Einige Anliegen formulieren		Ps 37: 3-4</a:t>
            </a:r>
          </a:p>
          <a:p>
            <a:pPr eaLnBrk="1" hangingPunct="1">
              <a:lnSpc>
                <a:spcPct val="90000"/>
              </a:lnSpc>
            </a:pPr>
            <a:r>
              <a:rPr lang="de-DE" altLang="de-DE" sz="2100" smtClean="0"/>
              <a:t>Loben: Lieder singen oder lesen		Ps 100</a:t>
            </a:r>
          </a:p>
          <a:p>
            <a:pPr eaLnBrk="1" hangingPunct="1">
              <a:lnSpc>
                <a:spcPct val="90000"/>
              </a:lnSpc>
            </a:pPr>
            <a:r>
              <a:rPr lang="de-DE" altLang="de-DE" sz="2100" smtClean="0"/>
              <a:t>Nachsinnen: Bibelvers lernen			Ps 119:11</a:t>
            </a:r>
          </a:p>
          <a:p>
            <a:pPr eaLnBrk="1" hangingPunct="1">
              <a:lnSpc>
                <a:spcPct val="90000"/>
              </a:lnSpc>
            </a:pPr>
            <a:r>
              <a:rPr lang="de-DE" altLang="de-DE" sz="2100" smtClean="0"/>
              <a:t>Hören: Gottes Reden vernehmen		Apg 8:29</a:t>
            </a:r>
          </a:p>
          <a:p>
            <a:pPr eaLnBrk="1" hangingPunct="1">
              <a:lnSpc>
                <a:spcPct val="90000"/>
              </a:lnSpc>
            </a:pPr>
            <a:r>
              <a:rPr lang="de-DE" altLang="de-DE" sz="2100" smtClean="0"/>
              <a:t>Anbetung: Gottes Wesen bestaunen		Röm 8:32</a:t>
            </a:r>
          </a:p>
          <a:p>
            <a:pPr eaLnBrk="1" hangingPunct="1">
              <a:lnSpc>
                <a:spcPct val="90000"/>
              </a:lnSpc>
            </a:pPr>
            <a:endParaRPr lang="de-DE" altLang="de-DE" sz="21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de-DE" altLang="de-DE" smtClean="0"/>
              <a:t>Möglichkeiten zum Gebet</a:t>
            </a:r>
          </a:p>
        </p:txBody>
      </p:sp>
      <p:sp>
        <p:nvSpPr>
          <p:cNvPr id="57347" name="Rectangle 3"/>
          <p:cNvSpPr>
            <a:spLocks noGrp="1" noChangeArrowheads="1"/>
          </p:cNvSpPr>
          <p:nvPr>
            <p:ph type="body" idx="1"/>
          </p:nvPr>
        </p:nvSpPr>
        <p:spPr/>
        <p:txBody>
          <a:bodyPr/>
          <a:lstStyle/>
          <a:p>
            <a:pPr eaLnBrk="1" hangingPunct="1">
              <a:lnSpc>
                <a:spcPct val="90000"/>
              </a:lnSpc>
            </a:pPr>
            <a:r>
              <a:rPr lang="de-DE" altLang="de-DE" smtClean="0"/>
              <a:t>Gebetsfrühstück</a:t>
            </a:r>
          </a:p>
          <a:p>
            <a:pPr eaLnBrk="1" hangingPunct="1">
              <a:lnSpc>
                <a:spcPct val="90000"/>
              </a:lnSpc>
            </a:pPr>
            <a:r>
              <a:rPr lang="de-DE" altLang="de-DE" smtClean="0"/>
              <a:t>Pausengebet</a:t>
            </a:r>
          </a:p>
          <a:p>
            <a:pPr eaLnBrk="1" hangingPunct="1">
              <a:lnSpc>
                <a:spcPct val="90000"/>
              </a:lnSpc>
            </a:pPr>
            <a:r>
              <a:rPr lang="de-DE" altLang="de-DE" smtClean="0"/>
              <a:t>Spaziergang</a:t>
            </a:r>
          </a:p>
          <a:p>
            <a:pPr eaLnBrk="1" hangingPunct="1">
              <a:lnSpc>
                <a:spcPct val="90000"/>
              </a:lnSpc>
            </a:pPr>
            <a:r>
              <a:rPr lang="de-DE" altLang="de-DE" smtClean="0"/>
              <a:t>Gebetskette</a:t>
            </a:r>
          </a:p>
          <a:p>
            <a:pPr eaLnBrk="1" hangingPunct="1">
              <a:lnSpc>
                <a:spcPct val="90000"/>
              </a:lnSpc>
            </a:pPr>
            <a:r>
              <a:rPr lang="de-DE" altLang="de-DE" smtClean="0"/>
              <a:t>S- Bahn Gebet</a:t>
            </a:r>
          </a:p>
          <a:p>
            <a:pPr eaLnBrk="1" hangingPunct="1">
              <a:lnSpc>
                <a:spcPct val="90000"/>
              </a:lnSpc>
            </a:pPr>
            <a:r>
              <a:rPr lang="de-DE" altLang="de-DE" smtClean="0"/>
              <a:t>Tagesschau-Gebet</a:t>
            </a:r>
          </a:p>
          <a:p>
            <a:pPr eaLnBrk="1" hangingPunct="1">
              <a:lnSpc>
                <a:spcPct val="90000"/>
              </a:lnSpc>
            </a:pPr>
            <a:r>
              <a:rPr lang="de-DE" altLang="de-DE" smtClean="0"/>
              <a:t>Gebetsnacht</a:t>
            </a:r>
          </a:p>
          <a:p>
            <a:pPr eaLnBrk="1" hangingPunct="1">
              <a:lnSpc>
                <a:spcPct val="90000"/>
              </a:lnSpc>
            </a:pPr>
            <a:r>
              <a:rPr lang="de-DE" altLang="de-DE" smtClean="0"/>
              <a:t>Missionsgebet</a:t>
            </a:r>
          </a:p>
        </p:txBody>
      </p:sp>
      <p:pic>
        <p:nvPicPr>
          <p:cNvPr id="57348" name="Picture 4" descr="PE0351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09800"/>
            <a:ext cx="3176588"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de-DE" altLang="de-DE" smtClean="0"/>
              <a:t>Ein Gebetstrio:</a:t>
            </a:r>
          </a:p>
        </p:txBody>
      </p:sp>
      <p:sp>
        <p:nvSpPr>
          <p:cNvPr id="58371" name="Rectangle 3"/>
          <p:cNvSpPr>
            <a:spLocks noGrp="1" noChangeArrowheads="1"/>
          </p:cNvSpPr>
          <p:nvPr>
            <p:ph type="body" idx="1"/>
          </p:nvPr>
        </p:nvSpPr>
        <p:spPr/>
        <p:txBody>
          <a:bodyPr/>
          <a:lstStyle/>
          <a:p>
            <a:pPr eaLnBrk="1" hangingPunct="1"/>
            <a:r>
              <a:rPr lang="de-DE" altLang="de-DE" smtClean="0"/>
              <a:t>3 Menschen treffen sich verbindlich zum Beten</a:t>
            </a:r>
          </a:p>
          <a:p>
            <a:pPr eaLnBrk="1" hangingPunct="1"/>
            <a:r>
              <a:rPr lang="de-DE" altLang="de-DE" smtClean="0"/>
              <a:t>½ Stunde /Woche</a:t>
            </a:r>
          </a:p>
          <a:p>
            <a:pPr eaLnBrk="1" hangingPunct="1"/>
            <a:r>
              <a:rPr lang="de-DE" altLang="de-DE" smtClean="0"/>
              <a:t>Inhalt:</a:t>
            </a:r>
          </a:p>
          <a:p>
            <a:pPr lvl="1" eaLnBrk="1" hangingPunct="1"/>
            <a:r>
              <a:rPr lang="de-DE" altLang="de-DE" smtClean="0"/>
              <a:t>Eigenes Umfeld</a:t>
            </a:r>
          </a:p>
          <a:p>
            <a:pPr lvl="1" eaLnBrk="1" hangingPunct="1"/>
            <a:r>
              <a:rPr lang="de-DE" altLang="de-DE" smtClean="0"/>
              <a:t>3 Freunde</a:t>
            </a:r>
          </a:p>
          <a:p>
            <a:pPr lvl="1" eaLnBrk="1" hangingPunct="1"/>
            <a:r>
              <a:rPr lang="de-DE" altLang="de-DE" smtClean="0"/>
              <a:t>Weltmission</a:t>
            </a:r>
          </a:p>
          <a:p>
            <a:pPr lvl="1" eaLnBrk="1" hangingPunct="1"/>
            <a:endParaRPr lang="de-DE" altLang="de-DE" smtClean="0"/>
          </a:p>
        </p:txBody>
      </p:sp>
      <p:sp>
        <p:nvSpPr>
          <p:cNvPr id="58372" name="Oval 4"/>
          <p:cNvSpPr>
            <a:spLocks noChangeArrowheads="1"/>
          </p:cNvSpPr>
          <p:nvPr/>
        </p:nvSpPr>
        <p:spPr bwMode="auto">
          <a:xfrm>
            <a:off x="5219700" y="3284538"/>
            <a:ext cx="2484438" cy="23764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de-DE" altLang="de-DE" sz="1800"/>
          </a:p>
        </p:txBody>
      </p:sp>
      <p:sp>
        <p:nvSpPr>
          <p:cNvPr id="58373" name="Oval 5"/>
          <p:cNvSpPr>
            <a:spLocks noChangeArrowheads="1"/>
          </p:cNvSpPr>
          <p:nvPr/>
        </p:nvSpPr>
        <p:spPr bwMode="auto">
          <a:xfrm>
            <a:off x="5651500" y="3644900"/>
            <a:ext cx="2016125" cy="187166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de-DE" altLang="de-DE" sz="1800"/>
          </a:p>
        </p:txBody>
      </p:sp>
      <p:sp>
        <p:nvSpPr>
          <p:cNvPr id="58374" name="Oval 6"/>
          <p:cNvSpPr>
            <a:spLocks noChangeArrowheads="1"/>
          </p:cNvSpPr>
          <p:nvPr/>
        </p:nvSpPr>
        <p:spPr bwMode="auto">
          <a:xfrm>
            <a:off x="6300788" y="4005263"/>
            <a:ext cx="1295400" cy="1152525"/>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de-DE" altLang="de-DE" sz="1800"/>
          </a:p>
        </p:txBody>
      </p:sp>
      <p:sp>
        <p:nvSpPr>
          <p:cNvPr id="58375" name="Line 7"/>
          <p:cNvSpPr>
            <a:spLocks noChangeShapeType="1"/>
          </p:cNvSpPr>
          <p:nvPr/>
        </p:nvSpPr>
        <p:spPr bwMode="auto">
          <a:xfrm>
            <a:off x="4356100" y="4076700"/>
            <a:ext cx="259238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8376" name="Line 8"/>
          <p:cNvSpPr>
            <a:spLocks noChangeShapeType="1"/>
          </p:cNvSpPr>
          <p:nvPr/>
        </p:nvSpPr>
        <p:spPr bwMode="auto">
          <a:xfrm>
            <a:off x="3635375" y="4508500"/>
            <a:ext cx="230505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8377" name="Line 9"/>
          <p:cNvSpPr>
            <a:spLocks noChangeShapeType="1"/>
          </p:cNvSpPr>
          <p:nvPr/>
        </p:nvSpPr>
        <p:spPr bwMode="auto">
          <a:xfrm flipV="1">
            <a:off x="3851275" y="4941888"/>
            <a:ext cx="165735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de-DE" altLang="de-DE" smtClean="0"/>
              <a:t>Gebetstrio-Ablauf</a:t>
            </a:r>
          </a:p>
        </p:txBody>
      </p:sp>
      <p:sp>
        <p:nvSpPr>
          <p:cNvPr id="59395" name="Rectangle 3"/>
          <p:cNvSpPr>
            <a:spLocks noGrp="1" noChangeArrowheads="1"/>
          </p:cNvSpPr>
          <p:nvPr>
            <p:ph type="body" idx="1"/>
          </p:nvPr>
        </p:nvSpPr>
        <p:spPr/>
        <p:txBody>
          <a:bodyPr/>
          <a:lstStyle/>
          <a:p>
            <a:pPr eaLnBrk="1" hangingPunct="1">
              <a:lnSpc>
                <a:spcPct val="90000"/>
              </a:lnSpc>
            </a:pPr>
            <a:r>
              <a:rPr lang="de-DE" altLang="de-DE" smtClean="0"/>
              <a:t>Konzentration auf Gott</a:t>
            </a:r>
          </a:p>
          <a:p>
            <a:pPr lvl="1" eaLnBrk="1" hangingPunct="1">
              <a:lnSpc>
                <a:spcPct val="90000"/>
              </a:lnSpc>
            </a:pPr>
            <a:r>
              <a:rPr lang="de-DE" altLang="de-DE" smtClean="0"/>
              <a:t>Dank für das Vorrecht beten zu können</a:t>
            </a:r>
          </a:p>
          <a:p>
            <a:pPr lvl="1" eaLnBrk="1" hangingPunct="1">
              <a:lnSpc>
                <a:spcPct val="90000"/>
              </a:lnSpc>
            </a:pPr>
            <a:r>
              <a:rPr lang="de-DE" altLang="de-DE" smtClean="0"/>
              <a:t>Dank für das, was Gott euch bedeutet</a:t>
            </a:r>
          </a:p>
          <a:p>
            <a:pPr eaLnBrk="1" hangingPunct="1">
              <a:lnSpc>
                <a:spcPct val="90000"/>
              </a:lnSpc>
            </a:pPr>
            <a:r>
              <a:rPr lang="de-DE" altLang="de-DE" smtClean="0"/>
              <a:t>Gebet füreinander</a:t>
            </a:r>
          </a:p>
          <a:p>
            <a:pPr lvl="1" eaLnBrk="1" hangingPunct="1">
              <a:lnSpc>
                <a:spcPct val="90000"/>
              </a:lnSpc>
            </a:pPr>
            <a:r>
              <a:rPr lang="de-DE" altLang="de-DE" smtClean="0"/>
              <a:t>Persönliche Anliegen</a:t>
            </a:r>
          </a:p>
          <a:p>
            <a:pPr lvl="1" eaLnBrk="1" hangingPunct="1">
              <a:lnSpc>
                <a:spcPct val="90000"/>
              </a:lnSpc>
            </a:pPr>
            <a:r>
              <a:rPr lang="de-DE" altLang="de-DE" smtClean="0"/>
              <a:t>Gemeindeanliegen</a:t>
            </a:r>
          </a:p>
          <a:p>
            <a:pPr eaLnBrk="1" hangingPunct="1">
              <a:lnSpc>
                <a:spcPct val="90000"/>
              </a:lnSpc>
            </a:pPr>
            <a:r>
              <a:rPr lang="de-DE" altLang="de-DE" smtClean="0"/>
              <a:t>Gebet für 9 Freunde</a:t>
            </a:r>
          </a:p>
          <a:p>
            <a:pPr lvl="1" eaLnBrk="1" hangingPunct="1">
              <a:lnSpc>
                <a:spcPct val="90000"/>
              </a:lnSpc>
            </a:pPr>
            <a:r>
              <a:rPr lang="de-DE" altLang="de-DE" smtClean="0"/>
              <a:t>3 x 3 Freunde</a:t>
            </a:r>
          </a:p>
          <a:p>
            <a:pPr eaLnBrk="1" hangingPunct="1">
              <a:lnSpc>
                <a:spcPct val="90000"/>
              </a:lnSpc>
            </a:pPr>
            <a:r>
              <a:rPr lang="de-DE" altLang="de-DE" smtClean="0"/>
              <a:t>Gebet für 3 Nationen</a:t>
            </a:r>
          </a:p>
        </p:txBody>
      </p:sp>
      <p:pic>
        <p:nvPicPr>
          <p:cNvPr id="59396" name="Picture 4" descr="BS00261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088" y="3200400"/>
            <a:ext cx="15113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de-DE" altLang="de-DE" smtClean="0"/>
              <a:t>Du als Gebetsschrittmacher</a:t>
            </a:r>
          </a:p>
        </p:txBody>
      </p:sp>
      <p:sp>
        <p:nvSpPr>
          <p:cNvPr id="60419" name="Rectangle 3"/>
          <p:cNvSpPr>
            <a:spLocks noGrp="1" noChangeArrowheads="1"/>
          </p:cNvSpPr>
          <p:nvPr>
            <p:ph type="body" idx="1"/>
          </p:nvPr>
        </p:nvSpPr>
        <p:spPr/>
        <p:txBody>
          <a:bodyPr/>
          <a:lstStyle/>
          <a:p>
            <a:r>
              <a:rPr lang="de-DE" altLang="de-DE" sz="2600" smtClean="0"/>
              <a:t>Du betrachtest dich vielleicht nicht als erfahrener Beter, bist aber entschlossen zu beten.</a:t>
            </a:r>
          </a:p>
          <a:p>
            <a:r>
              <a:rPr lang="de-DE" altLang="de-DE" sz="2600" smtClean="0"/>
              <a:t>Dir ist klar, dass Gott dein Gebet will.</a:t>
            </a:r>
          </a:p>
          <a:p>
            <a:r>
              <a:rPr lang="de-DE" altLang="de-DE" sz="2600" smtClean="0"/>
              <a:t>Du erkennst, dass Gebet kein Monolog ist, sondern willst auf Gott hören.</a:t>
            </a:r>
          </a:p>
          <a:p>
            <a:r>
              <a:rPr lang="de-DE" altLang="de-DE" sz="2600" smtClean="0"/>
              <a:t>Du möchtest, dass andere Gottes Größe erkennen.</a:t>
            </a:r>
          </a:p>
          <a:p>
            <a:pPr lvl="1"/>
            <a:r>
              <a:rPr lang="de-DE" altLang="de-DE" sz="2200" smtClean="0"/>
              <a:t>Dann fang einfach an!   (JUST DO IT)</a:t>
            </a:r>
          </a:p>
        </p:txBody>
      </p:sp>
      <p:pic>
        <p:nvPicPr>
          <p:cNvPr id="60420" name="Picture 4" descr="150px-Nike_sport_logo_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5589588"/>
            <a:ext cx="142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de-DE" altLang="de-DE" smtClean="0"/>
              <a:t>Thema: Gebet</a:t>
            </a:r>
          </a:p>
        </p:txBody>
      </p:sp>
      <p:sp>
        <p:nvSpPr>
          <p:cNvPr id="61443" name="Rectangle 3"/>
          <p:cNvSpPr>
            <a:spLocks noGrp="1" noChangeArrowheads="1"/>
          </p:cNvSpPr>
          <p:nvPr>
            <p:ph type="body" idx="1"/>
          </p:nvPr>
        </p:nvSpPr>
        <p:spPr/>
        <p:txBody>
          <a:bodyPr/>
          <a:lstStyle/>
          <a:p>
            <a:pPr eaLnBrk="1" hangingPunct="1"/>
            <a:r>
              <a:rPr lang="de-DE" altLang="de-DE" smtClean="0"/>
              <a:t>Die Notwendigkeit des Gebets</a:t>
            </a:r>
          </a:p>
          <a:p>
            <a:pPr lvl="1" eaLnBrk="1" hangingPunct="1"/>
            <a:r>
              <a:rPr lang="de-DE" altLang="de-DE" smtClean="0"/>
              <a:t>Befehl Gottes</a:t>
            </a:r>
          </a:p>
          <a:p>
            <a:pPr lvl="1" eaLnBrk="1" hangingPunct="1"/>
            <a:r>
              <a:rPr lang="de-DE" altLang="de-DE" smtClean="0"/>
              <a:t>Wir brauchen es</a:t>
            </a:r>
          </a:p>
          <a:p>
            <a:pPr lvl="1" eaLnBrk="1" hangingPunct="1"/>
            <a:r>
              <a:rPr lang="de-DE" altLang="de-DE" smtClean="0"/>
              <a:t>Gottes Werk vollbringen</a:t>
            </a:r>
          </a:p>
          <a:p>
            <a:pPr lvl="1" eaLnBrk="1" hangingPunct="1"/>
            <a:r>
              <a:rPr lang="de-DE" altLang="de-DE" smtClean="0"/>
              <a:t>Das Verlangen nach Gemeinschaft</a:t>
            </a:r>
          </a:p>
          <a:p>
            <a:pPr lvl="1" eaLnBrk="1" hangingPunct="1"/>
            <a:r>
              <a:rPr lang="de-DE" altLang="de-DE" smtClean="0"/>
              <a:t>Das Vorrecht</a:t>
            </a:r>
          </a:p>
          <a:p>
            <a:pPr lvl="1" eaLnBrk="1" hangingPunct="1"/>
            <a:r>
              <a:rPr lang="de-DE" altLang="de-DE" smtClean="0"/>
              <a:t>Verherrlichung Gottes</a:t>
            </a:r>
          </a:p>
          <a:p>
            <a:pPr lvl="1" eaLnBrk="1" hangingPunct="1"/>
            <a:r>
              <a:rPr lang="de-DE" altLang="de-DE" smtClean="0"/>
              <a:t>Geistliche Sichtweise</a:t>
            </a:r>
          </a:p>
        </p:txBody>
      </p:sp>
      <p:sp>
        <p:nvSpPr>
          <p:cNvPr id="61444" name="Textfeld 1"/>
          <p:cNvSpPr txBox="1">
            <a:spLocks noChangeArrowheads="1"/>
          </p:cNvSpPr>
          <p:nvPr/>
        </p:nvSpPr>
        <p:spPr bwMode="auto">
          <a:xfrm>
            <a:off x="611188" y="5795963"/>
            <a:ext cx="8064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de-DE" altLang="de-DE" sz="1800"/>
              <a:t>Geistliche Kraft steht immer in Verbindung mit anhaltendem Gebet.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p:nvPr>
        </p:nvSpPr>
        <p:spPr/>
        <p:txBody>
          <a:bodyPr/>
          <a:lstStyle/>
          <a:p>
            <a:r>
              <a:rPr lang="de-DE" altLang="de-DE" smtClean="0"/>
              <a:t>Zitat von Ruth Graham</a:t>
            </a:r>
          </a:p>
        </p:txBody>
      </p:sp>
      <p:sp>
        <p:nvSpPr>
          <p:cNvPr id="62467" name="Inhaltsplatzhalter 2"/>
          <p:cNvSpPr>
            <a:spLocks noGrp="1"/>
          </p:cNvSpPr>
          <p:nvPr>
            <p:ph idx="1"/>
          </p:nvPr>
        </p:nvSpPr>
        <p:spPr/>
        <p:txBody>
          <a:bodyPr/>
          <a:lstStyle/>
          <a:p>
            <a:r>
              <a:rPr lang="de-DE" altLang="de-DE" i="1" smtClean="0"/>
              <a:t>„Satan fürchtet Gebet, denn Gott erhört Gebet. Gott hat es so verfügt, dass er als Antwort auf Gebet handelt. Wir können nicht beten und dieselben bleiben.“</a:t>
            </a:r>
          </a:p>
          <a:p>
            <a:r>
              <a:rPr lang="de-DE" altLang="de-DE" smtClean="0"/>
              <a:t>Ruth war überzeugt, dass man nirgends schneller geistlich wächst, als auf den Knien.</a:t>
            </a:r>
          </a:p>
          <a:p>
            <a:r>
              <a:rPr lang="de-DE" altLang="de-DE" sz="1600" smtClean="0"/>
              <a:t>Quelle: Hanspeter Nuesch: </a:t>
            </a:r>
            <a:r>
              <a:rPr lang="de-DE" altLang="de-DE" sz="1600" i="1" smtClean="0"/>
              <a:t>Ruth und Billy Graham- Das Vermächtnis eines Ehepaars</a:t>
            </a:r>
            <a:r>
              <a:rPr lang="de-DE" altLang="de-DE" sz="140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de-DE" altLang="de-DE" smtClean="0"/>
              <a:t>Ole Hallesby</a:t>
            </a:r>
          </a:p>
        </p:txBody>
      </p:sp>
      <p:sp>
        <p:nvSpPr>
          <p:cNvPr id="8195" name="Rectangle 3"/>
          <p:cNvSpPr>
            <a:spLocks noGrp="1" noChangeArrowheads="1"/>
          </p:cNvSpPr>
          <p:nvPr>
            <p:ph type="body" idx="1"/>
          </p:nvPr>
        </p:nvSpPr>
        <p:spPr>
          <a:xfrm>
            <a:off x="468313" y="1752600"/>
            <a:ext cx="8001000" cy="4267200"/>
          </a:xfrm>
        </p:spPr>
        <p:txBody>
          <a:bodyPr/>
          <a:lstStyle/>
          <a:p>
            <a:pPr>
              <a:lnSpc>
                <a:spcPct val="80000"/>
              </a:lnSpc>
            </a:pPr>
            <a:r>
              <a:rPr lang="de-DE" altLang="de-DE" sz="2600" smtClean="0"/>
              <a:t>Beten bedeutet nichts weiter, als Jesus Zugang zu uns zu gewähren.. Und ihm erlauben, unsere Not zu teilen uns sie zu überwinden, wenn seine Stunde gekommen ist.</a:t>
            </a:r>
          </a:p>
          <a:p>
            <a:pPr>
              <a:lnSpc>
                <a:spcPct val="80000"/>
              </a:lnSpc>
            </a:pPr>
            <a:r>
              <a:rPr lang="de-DE" altLang="de-DE" sz="2600" smtClean="0"/>
              <a:t>Darum hat er das Gebet so eingerichtet, dass auch der Kraftloseste beten kann. Denn es bedeutet ja nur, sich für Jesus aufzuschließen.</a:t>
            </a:r>
          </a:p>
          <a:p>
            <a:pPr>
              <a:lnSpc>
                <a:spcPct val="80000"/>
              </a:lnSpc>
            </a:pPr>
            <a:r>
              <a:rPr lang="de-DE" altLang="de-DE" sz="2600" smtClean="0"/>
              <a:t>Ob wir Jesus hineinlassen wollen, ist die einzige, aber grundlegende Frage des Gebets.		</a:t>
            </a:r>
          </a:p>
        </p:txBody>
      </p:sp>
      <p:pic>
        <p:nvPicPr>
          <p:cNvPr id="8196" name="Picture 4" descr="C:\Temporäre Internetdateien\Content.IE5\MN4GKNL2\MP9003852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549275"/>
            <a:ext cx="11318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de-DE" altLang="de-DE" smtClean="0"/>
              <a:t>GUTEN MORGEN – Gebet </a:t>
            </a:r>
          </a:p>
        </p:txBody>
      </p:sp>
      <p:sp>
        <p:nvSpPr>
          <p:cNvPr id="63491" name="Rectangle 3"/>
          <p:cNvSpPr>
            <a:spLocks noGrp="1" noChangeArrowheads="1"/>
          </p:cNvSpPr>
          <p:nvPr>
            <p:ph type="body" idx="1"/>
          </p:nvPr>
        </p:nvSpPr>
        <p:spPr/>
        <p:txBody>
          <a:bodyPr/>
          <a:lstStyle/>
          <a:p>
            <a:pPr eaLnBrk="1" hangingPunct="1">
              <a:lnSpc>
                <a:spcPct val="80000"/>
              </a:lnSpc>
            </a:pPr>
            <a:r>
              <a:rPr lang="de-DE" altLang="de-DE" sz="2600" smtClean="0"/>
              <a:t>Seine Liebe ist jeden 				Morgen neu und seine Treue ist unfassbar groß.</a:t>
            </a:r>
          </a:p>
          <a:p>
            <a:pPr eaLnBrk="1" hangingPunct="1">
              <a:lnSpc>
                <a:spcPct val="80000"/>
              </a:lnSpc>
            </a:pPr>
            <a:r>
              <a:rPr lang="de-DE" altLang="de-DE" sz="2600" smtClean="0"/>
              <a:t>Der Herr ist mein 						Ein und Alles; darum setze 			ich meine Hoffnung auf ihn.</a:t>
            </a:r>
          </a:p>
          <a:p>
            <a:pPr eaLnBrk="1" hangingPunct="1">
              <a:lnSpc>
                <a:spcPct val="80000"/>
              </a:lnSpc>
            </a:pPr>
            <a:r>
              <a:rPr lang="de-DE" altLang="de-DE" sz="2600" smtClean="0"/>
              <a:t>Der Herr ist gut 						zu denen, die nach 					ihm fragen, die 					seine Nähe suchen.</a:t>
            </a:r>
          </a:p>
          <a:p>
            <a:pPr eaLnBrk="1" hangingPunct="1">
              <a:lnSpc>
                <a:spcPct val="80000"/>
              </a:lnSpc>
            </a:pPr>
            <a:r>
              <a:rPr lang="de-DE" altLang="de-DE" sz="2600" smtClean="0"/>
              <a:t>Klgl. 3: 23-25</a:t>
            </a:r>
          </a:p>
        </p:txBody>
      </p:sp>
      <p:pic>
        <p:nvPicPr>
          <p:cNvPr id="63492" name="Picture 4" descr="j02849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4005263"/>
            <a:ext cx="36576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de-DE" altLang="de-DE" smtClean="0"/>
              <a:t>Thema: Gebet	</a:t>
            </a:r>
          </a:p>
        </p:txBody>
      </p:sp>
      <p:sp>
        <p:nvSpPr>
          <p:cNvPr id="64515" name="Rectangle 3"/>
          <p:cNvSpPr>
            <a:spLocks noGrp="1" noChangeArrowheads="1"/>
          </p:cNvSpPr>
          <p:nvPr>
            <p:ph type="body" idx="1"/>
          </p:nvPr>
        </p:nvSpPr>
        <p:spPr/>
        <p:txBody>
          <a:bodyPr/>
          <a:lstStyle/>
          <a:p>
            <a:pPr eaLnBrk="1" hangingPunct="1"/>
            <a:r>
              <a:rPr lang="de-DE" altLang="de-DE" smtClean="0"/>
              <a:t>Hindernisse des Gebets:</a:t>
            </a:r>
          </a:p>
          <a:p>
            <a:pPr lvl="1" eaLnBrk="1" hangingPunct="1"/>
            <a:r>
              <a:rPr lang="de-DE" altLang="de-DE" smtClean="0"/>
              <a:t>Fehlende Beharrlichkeit</a:t>
            </a:r>
          </a:p>
          <a:p>
            <a:pPr lvl="1" eaLnBrk="1" hangingPunct="1"/>
            <a:r>
              <a:rPr lang="de-DE" altLang="de-DE" smtClean="0"/>
              <a:t>Unwissenheit</a:t>
            </a:r>
          </a:p>
          <a:p>
            <a:pPr lvl="1" eaLnBrk="1" hangingPunct="1"/>
            <a:r>
              <a:rPr lang="de-DE" altLang="de-DE" smtClean="0"/>
              <a:t>Untätigkeit</a:t>
            </a:r>
          </a:p>
          <a:p>
            <a:pPr lvl="1" eaLnBrk="1" hangingPunct="1"/>
            <a:r>
              <a:rPr lang="de-DE" altLang="de-DE" smtClean="0"/>
              <a:t>Sünde</a:t>
            </a:r>
          </a:p>
          <a:p>
            <a:pPr lvl="1" eaLnBrk="1" hangingPunct="1"/>
            <a:r>
              <a:rPr lang="de-DE" altLang="de-DE" smtClean="0"/>
              <a:t>Zweifel/Unglaube</a:t>
            </a:r>
          </a:p>
          <a:p>
            <a:pPr lvl="1" eaLnBrk="1" hangingPunct="1"/>
            <a:r>
              <a:rPr lang="de-DE" altLang="de-DE" smtClean="0"/>
              <a:t>U.a.</a:t>
            </a:r>
          </a:p>
        </p:txBody>
      </p:sp>
      <p:pic>
        <p:nvPicPr>
          <p:cNvPr id="64516" name="Picture 4" descr="BS0131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313" y="3048000"/>
            <a:ext cx="22399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feld 1"/>
          <p:cNvSpPr txBox="1">
            <a:spLocks noChangeArrowheads="1"/>
          </p:cNvSpPr>
          <p:nvPr/>
        </p:nvSpPr>
        <p:spPr bwMode="auto">
          <a:xfrm>
            <a:off x="611188" y="5519738"/>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de-DE" altLang="de-DE" sz="1800"/>
              <a:t>Ohne die Erleuchtung durch den Heiligen Geist werden wir in geistlichen Dingen ohne Einsicht bleiben.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de-DE" altLang="de-DE" smtClean="0"/>
              <a:t>Durch Gottes Gnade beten</a:t>
            </a:r>
          </a:p>
        </p:txBody>
      </p:sp>
      <p:sp>
        <p:nvSpPr>
          <p:cNvPr id="65539" name="Rectangle 3"/>
          <p:cNvSpPr>
            <a:spLocks noGrp="1" noChangeArrowheads="1"/>
          </p:cNvSpPr>
          <p:nvPr>
            <p:ph type="body" idx="1"/>
          </p:nvPr>
        </p:nvSpPr>
        <p:spPr>
          <a:xfrm>
            <a:off x="566738" y="1752600"/>
            <a:ext cx="8001000" cy="4845050"/>
          </a:xfrm>
        </p:spPr>
        <p:txBody>
          <a:bodyPr/>
          <a:lstStyle/>
          <a:p>
            <a:pPr>
              <a:lnSpc>
                <a:spcPct val="80000"/>
              </a:lnSpc>
            </a:pPr>
            <a:r>
              <a:rPr lang="de-DE" altLang="de-DE" sz="2500" smtClean="0"/>
              <a:t>Die Wahrheit ist, dass wir alle mit unterschiedlichen Motiven beten- uneigennützig und selbstsüchtig, gütig und voller Hass, liebend und bitter zugleich. Ehrlich gesagt: Diesseits der Ewigkeit werden wir es nie schaffen, das Böse vom Guten, das Reine vom Unreinen völlig zu trennen. Aber ich habe gelernt, dass Gott groß genug ist, um uns mit dieser ganzen Mischung aufzunehmen.</a:t>
            </a:r>
          </a:p>
          <a:p>
            <a:pPr>
              <a:lnSpc>
                <a:spcPct val="80000"/>
              </a:lnSpc>
            </a:pPr>
            <a:r>
              <a:rPr lang="de-DE" altLang="de-DE" sz="2500" smtClean="0"/>
              <a:t>Das ist es, was mit dem Wort Gnade gemeint ist. Und diese Gnade rettet uns nicht nur, sie lässt uns auch leben. Und mit ihrer Hilfe beten wir.							- Richard Foster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de-DE" altLang="de-DE" smtClean="0"/>
              <a:t>Thema: Gebet</a:t>
            </a:r>
          </a:p>
        </p:txBody>
      </p:sp>
      <p:sp>
        <p:nvSpPr>
          <p:cNvPr id="66563" name="Rectangle 3"/>
          <p:cNvSpPr>
            <a:spLocks noGrp="1" noChangeArrowheads="1"/>
          </p:cNvSpPr>
          <p:nvPr>
            <p:ph type="body" idx="1"/>
          </p:nvPr>
        </p:nvSpPr>
        <p:spPr/>
        <p:txBody>
          <a:bodyPr/>
          <a:lstStyle/>
          <a:p>
            <a:pPr eaLnBrk="1" hangingPunct="1"/>
            <a:r>
              <a:rPr lang="de-DE" altLang="de-DE" smtClean="0"/>
              <a:t>Methode des Gebets:</a:t>
            </a:r>
          </a:p>
          <a:p>
            <a:pPr lvl="1" eaLnBrk="1" hangingPunct="1"/>
            <a:r>
              <a:rPr lang="de-DE" altLang="de-DE" smtClean="0"/>
              <a:t>Adressat des Gebets</a:t>
            </a:r>
          </a:p>
          <a:p>
            <a:pPr lvl="1" eaLnBrk="1" hangingPunct="1"/>
            <a:r>
              <a:rPr lang="de-DE" altLang="de-DE" smtClean="0"/>
              <a:t>Zu jeder Zeit- überall</a:t>
            </a:r>
          </a:p>
          <a:p>
            <a:pPr lvl="1" eaLnBrk="1" hangingPunct="1"/>
            <a:r>
              <a:rPr lang="de-DE" altLang="de-DE" smtClean="0"/>
              <a:t>Konkret</a:t>
            </a:r>
          </a:p>
          <a:p>
            <a:pPr lvl="1" eaLnBrk="1" hangingPunct="1"/>
            <a:r>
              <a:rPr lang="de-DE" altLang="de-DE" smtClean="0"/>
              <a:t>Mit anderen</a:t>
            </a:r>
          </a:p>
          <a:p>
            <a:pPr lvl="1" eaLnBrk="1" hangingPunct="1"/>
            <a:r>
              <a:rPr lang="de-DE" altLang="de-DE" smtClean="0"/>
              <a:t>Fasten und Beten</a:t>
            </a:r>
          </a:p>
        </p:txBody>
      </p:sp>
      <p:pic>
        <p:nvPicPr>
          <p:cNvPr id="66564" name="Picture 4" descr="BS0027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288" y="2819400"/>
            <a:ext cx="21796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feld 1"/>
          <p:cNvSpPr txBox="1">
            <a:spLocks noChangeArrowheads="1"/>
          </p:cNvSpPr>
          <p:nvPr/>
        </p:nvSpPr>
        <p:spPr bwMode="auto">
          <a:xfrm>
            <a:off x="539750" y="5445125"/>
            <a:ext cx="813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de-DE" altLang="de-DE" sz="1800"/>
              <a:t>Geistliche Kraft und Wirksamkeit hängt nicht von unserer Begabung ab, sondern vor allem von unserer Gemeinschaft mit dem Herrn.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de-DE" altLang="de-DE" smtClean="0"/>
              <a:t>Thema: Gebet</a:t>
            </a:r>
          </a:p>
        </p:txBody>
      </p:sp>
      <p:sp>
        <p:nvSpPr>
          <p:cNvPr id="67587" name="Rectangle 3"/>
          <p:cNvSpPr>
            <a:spLocks noGrp="1" noChangeArrowheads="1"/>
          </p:cNvSpPr>
          <p:nvPr>
            <p:ph type="body" idx="1"/>
          </p:nvPr>
        </p:nvSpPr>
        <p:spPr/>
        <p:txBody>
          <a:bodyPr/>
          <a:lstStyle/>
          <a:p>
            <a:pPr eaLnBrk="1" hangingPunct="1">
              <a:lnSpc>
                <a:spcPct val="90000"/>
              </a:lnSpc>
            </a:pPr>
            <a:r>
              <a:rPr lang="de-DE" altLang="de-DE" smtClean="0"/>
              <a:t>Grundsätze für erhörliches Gebet</a:t>
            </a:r>
          </a:p>
          <a:p>
            <a:pPr lvl="1" eaLnBrk="1" hangingPunct="1">
              <a:lnSpc>
                <a:spcPct val="90000"/>
              </a:lnSpc>
            </a:pPr>
            <a:r>
              <a:rPr lang="de-DE" altLang="de-DE" smtClean="0"/>
              <a:t>Im Glauben</a:t>
            </a:r>
          </a:p>
          <a:p>
            <a:pPr lvl="1" eaLnBrk="1" hangingPunct="1">
              <a:lnSpc>
                <a:spcPct val="90000"/>
              </a:lnSpc>
            </a:pPr>
            <a:r>
              <a:rPr lang="de-DE" altLang="de-DE" smtClean="0"/>
              <a:t>Aufrichtig</a:t>
            </a:r>
          </a:p>
          <a:p>
            <a:pPr lvl="1" eaLnBrk="1" hangingPunct="1">
              <a:lnSpc>
                <a:spcPct val="90000"/>
              </a:lnSpc>
            </a:pPr>
            <a:r>
              <a:rPr lang="de-DE" altLang="de-DE" smtClean="0"/>
              <a:t>Im Namen Jesu</a:t>
            </a:r>
          </a:p>
          <a:p>
            <a:pPr lvl="1" eaLnBrk="1" hangingPunct="1">
              <a:lnSpc>
                <a:spcPct val="90000"/>
              </a:lnSpc>
            </a:pPr>
            <a:r>
              <a:rPr lang="de-DE" altLang="de-DE" smtClean="0"/>
              <a:t>Gemäß dem Willen Gottes</a:t>
            </a:r>
          </a:p>
          <a:p>
            <a:pPr lvl="1" eaLnBrk="1" hangingPunct="1">
              <a:lnSpc>
                <a:spcPct val="90000"/>
              </a:lnSpc>
            </a:pPr>
            <a:r>
              <a:rPr lang="de-DE" altLang="de-DE" smtClean="0"/>
              <a:t>Mit bekannter Sünde</a:t>
            </a:r>
          </a:p>
          <a:p>
            <a:pPr lvl="1" eaLnBrk="1" hangingPunct="1">
              <a:lnSpc>
                <a:spcPct val="90000"/>
              </a:lnSpc>
            </a:pPr>
            <a:r>
              <a:rPr lang="de-DE" altLang="de-DE" smtClean="0"/>
              <a:t>Mit Vergebungsbereitschaft</a:t>
            </a:r>
          </a:p>
          <a:p>
            <a:pPr lvl="1" eaLnBrk="1" hangingPunct="1">
              <a:lnSpc>
                <a:spcPct val="90000"/>
              </a:lnSpc>
            </a:pPr>
            <a:r>
              <a:rPr lang="de-DE" altLang="de-DE" smtClean="0"/>
              <a:t>Beharrlich</a:t>
            </a:r>
          </a:p>
          <a:p>
            <a:pPr lvl="1" eaLnBrk="1" hangingPunct="1">
              <a:lnSpc>
                <a:spcPct val="90000"/>
              </a:lnSpc>
            </a:pPr>
            <a:r>
              <a:rPr lang="de-DE" altLang="de-DE" smtClean="0"/>
              <a:t>Im Gehorsam</a:t>
            </a:r>
          </a:p>
        </p:txBody>
      </p:sp>
      <p:pic>
        <p:nvPicPr>
          <p:cNvPr id="67588" name="Picture 5" descr="SO0191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590800"/>
            <a:ext cx="1916113"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de-DE" altLang="de-DE" smtClean="0"/>
              <a:t>Thema: Gebet</a:t>
            </a:r>
          </a:p>
        </p:txBody>
      </p:sp>
      <p:sp>
        <p:nvSpPr>
          <p:cNvPr id="68611" name="Rectangle 3"/>
          <p:cNvSpPr>
            <a:spLocks noGrp="1" noChangeArrowheads="1"/>
          </p:cNvSpPr>
          <p:nvPr>
            <p:ph type="body" idx="1"/>
          </p:nvPr>
        </p:nvSpPr>
        <p:spPr/>
        <p:txBody>
          <a:bodyPr/>
          <a:lstStyle/>
          <a:p>
            <a:pPr eaLnBrk="1" hangingPunct="1"/>
            <a:r>
              <a:rPr lang="de-DE" altLang="de-DE" smtClean="0"/>
              <a:t>Gebete der Bibel:</a:t>
            </a:r>
          </a:p>
          <a:p>
            <a:pPr lvl="1" eaLnBrk="1" hangingPunct="1"/>
            <a:r>
              <a:rPr lang="de-DE" altLang="de-DE" smtClean="0"/>
              <a:t>Mit der Bibel beten</a:t>
            </a:r>
          </a:p>
          <a:p>
            <a:pPr lvl="1" eaLnBrk="1" hangingPunct="1"/>
            <a:r>
              <a:rPr lang="de-DE" altLang="de-DE" smtClean="0"/>
              <a:t>Beispiele aus dem AT</a:t>
            </a:r>
          </a:p>
          <a:p>
            <a:pPr lvl="1" eaLnBrk="1" hangingPunct="1"/>
            <a:r>
              <a:rPr lang="de-DE" altLang="de-DE" smtClean="0"/>
              <a:t>Beispiele aus dem NT</a:t>
            </a:r>
          </a:p>
          <a:p>
            <a:pPr lvl="1" eaLnBrk="1" hangingPunct="1"/>
            <a:r>
              <a:rPr lang="de-DE" altLang="de-DE" smtClean="0"/>
              <a:t>Gebete von Paulus</a:t>
            </a:r>
          </a:p>
          <a:p>
            <a:pPr lvl="1" eaLnBrk="1" hangingPunct="1"/>
            <a:r>
              <a:rPr lang="de-DE" altLang="de-DE" smtClean="0"/>
              <a:t>Gebete der vollendeten Gemeinde</a:t>
            </a:r>
          </a:p>
          <a:p>
            <a:pPr lvl="1" eaLnBrk="1" hangingPunct="1"/>
            <a:r>
              <a:rPr lang="de-DE" altLang="de-DE" smtClean="0"/>
              <a:t>Jesus als Beter</a:t>
            </a:r>
          </a:p>
        </p:txBody>
      </p:sp>
      <p:pic>
        <p:nvPicPr>
          <p:cNvPr id="68612" name="Picture 4" descr="BS0064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828800"/>
            <a:ext cx="232568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179388" y="260350"/>
          <a:ext cx="8856662" cy="6337300"/>
        </p:xfrm>
        <a:graphic>
          <a:graphicData uri="http://schemas.openxmlformats.org/drawingml/2006/table">
            <a:tbl>
              <a:tblPr firstRow="1" firstCol="1" bandRow="1">
                <a:tableStyleId>{5C22544A-7EE6-4342-B048-85BDC9FD1C3A}</a:tableStyleId>
              </a:tblPr>
              <a:tblGrid>
                <a:gridCol w="1052777"/>
                <a:gridCol w="104976"/>
                <a:gridCol w="1878337"/>
                <a:gridCol w="2236837"/>
                <a:gridCol w="719524"/>
                <a:gridCol w="1878968"/>
                <a:gridCol w="985243"/>
              </a:tblGrid>
              <a:tr h="642389">
                <a:tc gridSpan="2">
                  <a:txBody>
                    <a:bodyPr/>
                    <a:lstStyle/>
                    <a:p>
                      <a:pPr>
                        <a:lnSpc>
                          <a:spcPct val="115000"/>
                        </a:lnSpc>
                        <a:spcAft>
                          <a:spcPts val="0"/>
                        </a:spcAft>
                      </a:pPr>
                      <a:r>
                        <a:rPr lang="de-DE" sz="800">
                          <a:effectLst/>
                        </a:rPr>
                        <a:t>       </a:t>
                      </a:r>
                      <a:r>
                        <a:rPr lang="de-DE" sz="1000">
                          <a:effectLst/>
                        </a:rPr>
                        <a:t>Bibelstelle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551591">
                <a:tc>
                  <a:txBody>
                    <a:bodyPr/>
                    <a:lstStyle/>
                    <a:p>
                      <a:pPr>
                        <a:lnSpc>
                          <a:spcPct val="115000"/>
                        </a:lnSpc>
                        <a:spcAft>
                          <a:spcPts val="0"/>
                        </a:spcAft>
                      </a:pPr>
                      <a:r>
                        <a:rPr lang="de-DE" sz="800">
                          <a:effectLst/>
                        </a:rPr>
                        <a:t>Text/ Bausteine</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Inhalt</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Zentrale Wahrheit /Themenbereich</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Parallel-</a:t>
                      </a:r>
                    </a:p>
                    <a:p>
                      <a:pPr>
                        <a:lnSpc>
                          <a:spcPct val="115000"/>
                        </a:lnSpc>
                        <a:spcAft>
                          <a:spcPts val="0"/>
                        </a:spcAft>
                      </a:pPr>
                      <a:r>
                        <a:rPr lang="de-DE" sz="800">
                          <a:effectLst/>
                        </a:rPr>
                        <a:t>stellen</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Mein Gebet</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Bemerkungen</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tabLst>
                          <a:tab pos="2510790" algn="l"/>
                        </a:tabLs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r>
              <a:tr h="177356">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gridSpan="2">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hMerge="1">
                  <a:txBody>
                    <a:bodyPr/>
                    <a:lstStyle/>
                    <a:p>
                      <a:endParaRPr lang="de-DE"/>
                    </a:p>
                  </a:txBody>
                  <a:tcPr/>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47034" marR="47034" marT="0" marB="0"/>
                </a:tc>
                <a:tc>
                  <a:txBody>
                    <a:bodyPr/>
                    <a:lstStyle/>
                    <a:p>
                      <a:pPr>
                        <a:lnSpc>
                          <a:spcPct val="115000"/>
                        </a:lnSpc>
                        <a:spcAft>
                          <a:spcPts val="0"/>
                        </a:spcAft>
                      </a:pPr>
                      <a:r>
                        <a:rPr lang="de-DE" sz="800" dirty="0">
                          <a:effectLst/>
                        </a:rPr>
                        <a:t> </a:t>
                      </a:r>
                      <a:endParaRPr lang="de-DE" sz="800" dirty="0">
                        <a:effectLst/>
                        <a:latin typeface="Calibri"/>
                        <a:ea typeface="Calibri"/>
                        <a:cs typeface="Times New Roman"/>
                      </a:endParaRPr>
                    </a:p>
                  </a:txBody>
                  <a:tcPr marL="47034" marR="47034" marT="0" marB="0"/>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nvGraphicFramePr>
        <p:xfrm>
          <a:off x="179388" y="188913"/>
          <a:ext cx="8785225" cy="7585075"/>
        </p:xfrm>
        <a:graphic>
          <a:graphicData uri="http://schemas.openxmlformats.org/drawingml/2006/table">
            <a:tbl>
              <a:tblPr firstRow="1" firstCol="1" bandRow="1">
                <a:tableStyleId>{5C22544A-7EE6-4342-B048-85BDC9FD1C3A}</a:tableStyleId>
              </a:tblPr>
              <a:tblGrid>
                <a:gridCol w="1043614"/>
                <a:gridCol w="109714"/>
                <a:gridCol w="1861988"/>
                <a:gridCol w="2217367"/>
                <a:gridCol w="713261"/>
                <a:gridCol w="1862614"/>
                <a:gridCol w="976667"/>
              </a:tblGrid>
              <a:tr h="302687">
                <a:tc gridSpan="2">
                  <a:txBody>
                    <a:bodyPr/>
                    <a:lstStyle/>
                    <a:p>
                      <a:pPr>
                        <a:lnSpc>
                          <a:spcPct val="115000"/>
                        </a:lnSpc>
                        <a:spcAft>
                          <a:spcPts val="0"/>
                        </a:spcAft>
                      </a:pPr>
                      <a:r>
                        <a:rPr lang="de-DE" sz="700">
                          <a:effectLst/>
                        </a:rPr>
                        <a:t>       </a:t>
                      </a:r>
                      <a:r>
                        <a:rPr lang="de-DE" sz="800">
                          <a:effectLst/>
                        </a:rPr>
                        <a:t>Bibelstelle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Kol 1 : 9-12  NLB</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429616">
                <a:tc>
                  <a:txBody>
                    <a:bodyPr/>
                    <a:lstStyle/>
                    <a:p>
                      <a:pPr>
                        <a:lnSpc>
                          <a:spcPct val="115000"/>
                        </a:lnSpc>
                        <a:spcAft>
                          <a:spcPts val="0"/>
                        </a:spcAft>
                      </a:pPr>
                      <a:r>
                        <a:rPr lang="de-DE" sz="700">
                          <a:effectLst/>
                        </a:rPr>
                        <a:t>Text/ Bausteine</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700">
                          <a:effectLst/>
                        </a:rPr>
                        <a:t>                          Inhalt</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Zentrale Wahrheit /Themenbereich</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Parallel-</a:t>
                      </a:r>
                    </a:p>
                    <a:p>
                      <a:pPr>
                        <a:lnSpc>
                          <a:spcPct val="115000"/>
                        </a:lnSpc>
                        <a:spcAft>
                          <a:spcPts val="0"/>
                        </a:spcAft>
                      </a:pPr>
                      <a:r>
                        <a:rPr lang="de-DE" sz="700">
                          <a:effectLst/>
                        </a:rPr>
                        <a:t>stellen</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Mein Gebet</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Bemerkungen</a:t>
                      </a:r>
                      <a:endParaRPr lang="de-DE" sz="700">
                        <a:effectLst/>
                        <a:latin typeface="Calibri"/>
                        <a:ea typeface="Calibri"/>
                        <a:cs typeface="Times New Roman"/>
                      </a:endParaRPr>
                    </a:p>
                  </a:txBody>
                  <a:tcPr marL="40727" marR="40727" marT="0" marB="0"/>
                </a:tc>
              </a:tr>
              <a:tr h="283125">
                <a:tc>
                  <a:txBody>
                    <a:bodyPr/>
                    <a:lstStyle/>
                    <a:p>
                      <a:pPr>
                        <a:lnSpc>
                          <a:spcPct val="115000"/>
                        </a:lnSpc>
                        <a:spcAft>
                          <a:spcPts val="0"/>
                        </a:spcAft>
                      </a:pPr>
                      <a:r>
                        <a:rPr lang="de-DE" sz="700">
                          <a:effectLst/>
                        </a:rPr>
                        <a:t>Fürbitte</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Kontinuierliches Gebet</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marL="342900" lvl="0" indent="-342900">
                        <a:lnSpc>
                          <a:spcPct val="115000"/>
                        </a:lnSpc>
                        <a:spcAft>
                          <a:spcPts val="0"/>
                        </a:spcAft>
                        <a:buFont typeface="Calibri"/>
                        <a:buChar char="-"/>
                      </a:pPr>
                      <a:r>
                        <a:rPr lang="de-DE" sz="700">
                          <a:effectLst/>
                        </a:rPr>
                        <a:t>Dranbleiben</a:t>
                      </a:r>
                      <a:endParaRPr lang="de-DE" sz="700">
                        <a:effectLst/>
                        <a:latin typeface="Calibri"/>
                        <a:ea typeface="Calibri"/>
                        <a:cs typeface="Calibri"/>
                      </a:endParaRPr>
                    </a:p>
                  </a:txBody>
                  <a:tcPr marL="40727" marR="40727" marT="0" marB="0"/>
                </a:tc>
                <a:tc>
                  <a:txBody>
                    <a:bodyPr/>
                    <a:lstStyle/>
                    <a:p>
                      <a:pPr>
                        <a:lnSpc>
                          <a:spcPct val="115000"/>
                        </a:lnSpc>
                        <a:spcAft>
                          <a:spcPts val="0"/>
                        </a:spcAft>
                      </a:pPr>
                      <a:r>
                        <a:rPr lang="de-DE" sz="700">
                          <a:effectLst/>
                        </a:rPr>
                        <a:t>1 Th 5: 17</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Training</a:t>
                      </a:r>
                      <a:endParaRPr lang="de-DE" sz="700">
                        <a:effectLst/>
                        <a:latin typeface="Calibri"/>
                        <a:ea typeface="Calibri"/>
                        <a:cs typeface="Times New Roman"/>
                      </a:endParaRPr>
                    </a:p>
                  </a:txBody>
                  <a:tcPr marL="40727" marR="40727" marT="0" marB="0"/>
                </a:tc>
              </a:tr>
              <a:tr h="242711">
                <a:tc>
                  <a:txBody>
                    <a:bodyPr/>
                    <a:lstStyle/>
                    <a:p>
                      <a:pPr>
                        <a:lnSpc>
                          <a:spcPct val="115000"/>
                        </a:lnSpc>
                        <a:spcAft>
                          <a:spcPts val="0"/>
                        </a:spcAft>
                      </a:pPr>
                      <a:r>
                        <a:rPr lang="de-DE" sz="700">
                          <a:effectLst/>
                        </a:rPr>
                        <a:t>V. 9</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 seid wir von euch gehört haben</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Anteilhafte Beziehungen</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Ph 1: 5</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nötig</a:t>
                      </a:r>
                      <a:endParaRPr lang="de-DE" sz="700">
                        <a:effectLst/>
                        <a:latin typeface="Calibri"/>
                        <a:ea typeface="Calibri"/>
                        <a:cs typeface="Times New Roman"/>
                      </a:endParaRPr>
                    </a:p>
                  </a:txBody>
                  <a:tcPr marL="40727" marR="40727" marT="0" marB="0"/>
                </a:tc>
              </a:tr>
              <a:tr h="136704">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136704">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Gebet um Einsicht</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Erkenntnis, offene Augen</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Ph 1: 9</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136704">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576107">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marL="342900" lvl="0" indent="-342900">
                        <a:lnSpc>
                          <a:spcPct val="115000"/>
                        </a:lnSpc>
                        <a:spcAft>
                          <a:spcPts val="0"/>
                        </a:spcAft>
                        <a:buFont typeface="Wingdings"/>
                        <a:buChar char=""/>
                        <a:tabLst>
                          <a:tab pos="2510790" algn="l"/>
                        </a:tabLst>
                      </a:pPr>
                      <a:r>
                        <a:rPr lang="de-DE" sz="600">
                          <a:effectLst/>
                        </a:rPr>
                        <a:t>Was ER bewirken will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Persönliche Führung erkennen</a:t>
                      </a:r>
                    </a:p>
                    <a:p>
                      <a:pPr>
                        <a:lnSpc>
                          <a:spcPct val="115000"/>
                        </a:lnSpc>
                        <a:spcAft>
                          <a:spcPts val="0"/>
                        </a:spcAft>
                      </a:pPr>
                      <a:r>
                        <a:rPr lang="de-DE" sz="700">
                          <a:effectLst/>
                        </a:rPr>
                        <a:t>Was Gottes Plan für mein Leben ist</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Eph 4: 1</a:t>
                      </a:r>
                    </a:p>
                    <a:p>
                      <a:pPr>
                        <a:lnSpc>
                          <a:spcPct val="115000"/>
                        </a:lnSpc>
                        <a:spcAft>
                          <a:spcPts val="0"/>
                        </a:spcAft>
                      </a:pPr>
                      <a:r>
                        <a:rPr lang="de-DE" sz="700">
                          <a:effectLst/>
                        </a:rPr>
                        <a:t>Eph 3: 20</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Perspektive wechseln</a:t>
                      </a:r>
                      <a:endParaRPr lang="de-DE" sz="700">
                        <a:effectLst/>
                        <a:latin typeface="Calibri"/>
                        <a:ea typeface="Calibri"/>
                        <a:cs typeface="Times New Roman"/>
                      </a:endParaRPr>
                    </a:p>
                  </a:txBody>
                  <a:tcPr marL="40727" marR="40727" marT="0" marB="0"/>
                </a:tc>
              </a:tr>
              <a:tr h="136704">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marL="342900" lvl="0" indent="-342900">
                        <a:lnSpc>
                          <a:spcPct val="115000"/>
                        </a:lnSpc>
                        <a:spcAft>
                          <a:spcPts val="0"/>
                        </a:spcAft>
                        <a:buFont typeface="Wingdings"/>
                        <a:buChar char=""/>
                      </a:pPr>
                      <a:r>
                        <a:rPr lang="de-DE" sz="600">
                          <a:effectLst/>
                        </a:rPr>
                        <a:t>Weisheit</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Entsprechendes HANDELN</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283125">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marL="342900" lvl="0" indent="-342900">
                        <a:lnSpc>
                          <a:spcPct val="115000"/>
                        </a:lnSpc>
                        <a:spcAft>
                          <a:spcPts val="0"/>
                        </a:spcAft>
                        <a:buFont typeface="Wingdings"/>
                        <a:buChar char=""/>
                      </a:pPr>
                      <a:r>
                        <a:rPr lang="de-DE" sz="600">
                          <a:effectLst/>
                        </a:rPr>
                        <a:t>Erkenntnis</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ER-kenntnis, persönliche  Betroffenheit</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Wachse ich in</a:t>
                      </a:r>
                      <a:endParaRPr lang="de-DE" sz="700">
                        <a:effectLst/>
                        <a:latin typeface="Calibri"/>
                        <a:ea typeface="Calibri"/>
                        <a:cs typeface="Times New Roman"/>
                      </a:endParaRPr>
                    </a:p>
                  </a:txBody>
                  <a:tcPr marL="40727" marR="40727" marT="0" marB="0"/>
                </a:tc>
              </a:tr>
              <a:tr h="283125">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marL="342900" lvl="0" indent="-342900">
                        <a:lnSpc>
                          <a:spcPct val="115000"/>
                        </a:lnSpc>
                        <a:spcAft>
                          <a:spcPts val="0"/>
                        </a:spcAft>
                        <a:buFont typeface="Wingdings"/>
                        <a:buChar char=""/>
                      </a:pPr>
                      <a:r>
                        <a:rPr lang="de-DE" sz="600">
                          <a:effectLst/>
                        </a:rPr>
                        <a:t>Zu erfüllen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WACHSTUM darin</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Kol 2: 10</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d. Bereich?</a:t>
                      </a:r>
                      <a:endParaRPr lang="de-DE" sz="700">
                        <a:effectLst/>
                        <a:latin typeface="Calibri"/>
                        <a:ea typeface="Calibri"/>
                        <a:cs typeface="Times New Roman"/>
                      </a:endParaRPr>
                    </a:p>
                  </a:txBody>
                  <a:tcPr marL="40727" marR="40727" marT="0" marB="0"/>
                </a:tc>
              </a:tr>
              <a:tr h="136704">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429616">
                <a:tc>
                  <a:txBody>
                    <a:bodyPr/>
                    <a:lstStyle/>
                    <a:p>
                      <a:pPr>
                        <a:lnSpc>
                          <a:spcPct val="115000"/>
                        </a:lnSpc>
                        <a:spcAft>
                          <a:spcPts val="0"/>
                        </a:spcAft>
                      </a:pPr>
                      <a:r>
                        <a:rPr lang="de-DE" sz="700">
                          <a:effectLst/>
                        </a:rPr>
                        <a:t>V. 10</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FOLGERUNG.:  Lobpreis Gottes  - zur Ehre Gottes leben könne</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Gott ehren durch entsprechendes Handeln</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Eph 1: 12</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Ist meine Bestimmung</a:t>
                      </a:r>
                      <a:endParaRPr lang="de-DE" sz="700">
                        <a:effectLst/>
                        <a:latin typeface="Calibri"/>
                        <a:ea typeface="Calibri"/>
                        <a:cs typeface="Times New Roman"/>
                      </a:endParaRPr>
                    </a:p>
                  </a:txBody>
                  <a:tcPr marL="40727" marR="40727" marT="0" marB="0"/>
                </a:tc>
              </a:tr>
              <a:tr h="283125">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marL="342900" lvl="0" indent="-342900">
                        <a:lnSpc>
                          <a:spcPct val="115000"/>
                        </a:lnSpc>
                        <a:spcAft>
                          <a:spcPts val="0"/>
                        </a:spcAft>
                        <a:buFont typeface="Calibri"/>
                        <a:buChar char="-"/>
                      </a:pPr>
                      <a:r>
                        <a:rPr lang="de-DE" sz="600">
                          <a:effectLst/>
                        </a:rPr>
                        <a:t>IHM Freude machen</a:t>
                      </a:r>
                      <a:endParaRPr lang="de-DE" sz="700">
                        <a:effectLst/>
                        <a:latin typeface="Calibri"/>
                        <a:ea typeface="Calibri"/>
                        <a:cs typeface="Calibri"/>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Etwas sein…</a:t>
                      </a:r>
                      <a:endParaRPr lang="de-DE" sz="700">
                        <a:effectLst/>
                        <a:latin typeface="Calibri"/>
                        <a:ea typeface="Calibri"/>
                        <a:cs typeface="Times New Roman"/>
                      </a:endParaRPr>
                    </a:p>
                  </a:txBody>
                  <a:tcPr marL="40727" marR="40727" marT="0" marB="0"/>
                </a:tc>
              </a:tr>
              <a:tr h="136704">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429616">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marL="342900" lvl="0" indent="-342900">
                        <a:lnSpc>
                          <a:spcPct val="115000"/>
                        </a:lnSpc>
                        <a:spcAft>
                          <a:spcPts val="0"/>
                        </a:spcAft>
                        <a:buFont typeface="Wingdings"/>
                        <a:buChar char=""/>
                      </a:pPr>
                      <a:r>
                        <a:rPr lang="de-DE" sz="600">
                          <a:effectLst/>
                        </a:rPr>
                        <a:t>Wachsende Gotteserkenntnis</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Gott besser kennenlernen</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Ps 50: 23</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Geistliche Reife durch…</a:t>
                      </a:r>
                      <a:endParaRPr lang="de-DE" sz="700">
                        <a:effectLst/>
                        <a:latin typeface="Calibri"/>
                        <a:ea typeface="Calibri"/>
                        <a:cs typeface="Times New Roman"/>
                      </a:endParaRPr>
                    </a:p>
                  </a:txBody>
                  <a:tcPr marL="40727" marR="40727" marT="0" marB="0"/>
                </a:tc>
              </a:tr>
              <a:tr h="283125">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Eph 3: 18</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283125">
                <a:tc>
                  <a:txBody>
                    <a:bodyPr/>
                    <a:lstStyle/>
                    <a:p>
                      <a:pPr>
                        <a:lnSpc>
                          <a:spcPct val="115000"/>
                        </a:lnSpc>
                        <a:spcAft>
                          <a:spcPts val="0"/>
                        </a:spcAft>
                      </a:pPr>
                      <a:r>
                        <a:rPr lang="de-DE" sz="700">
                          <a:effectLst/>
                        </a:rPr>
                        <a:t>V. 11</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Gottes Kraft erfahren</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Sind nicht menschliche Fähigkeiten</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Rö 5: 5</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Es braucht Gottes </a:t>
                      </a:r>
                      <a:endParaRPr lang="de-DE" sz="700">
                        <a:effectLst/>
                        <a:latin typeface="Calibri"/>
                        <a:ea typeface="Calibri"/>
                        <a:cs typeface="Times New Roman"/>
                      </a:endParaRPr>
                    </a:p>
                  </a:txBody>
                  <a:tcPr marL="40727" marR="40727" marT="0" marB="0"/>
                </a:tc>
              </a:tr>
              <a:tr h="136704">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Ausrüstung</a:t>
                      </a:r>
                      <a:endParaRPr lang="de-DE" sz="700">
                        <a:effectLst/>
                        <a:latin typeface="Calibri"/>
                        <a:ea typeface="Calibri"/>
                        <a:cs typeface="Times New Roman"/>
                      </a:endParaRPr>
                    </a:p>
                  </a:txBody>
                  <a:tcPr marL="40727" marR="40727" marT="0" marB="0"/>
                </a:tc>
              </a:tr>
              <a:tr h="429616">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marL="342900" lvl="0" indent="-342900">
                        <a:lnSpc>
                          <a:spcPct val="115000"/>
                        </a:lnSpc>
                        <a:spcAft>
                          <a:spcPts val="0"/>
                        </a:spcAft>
                        <a:buFont typeface="Wingdings"/>
                        <a:buChar char=""/>
                      </a:pPr>
                      <a:r>
                        <a:rPr lang="de-DE" sz="600">
                          <a:effectLst/>
                        </a:rPr>
                        <a:t>Geduld, Ausdauer in Herausforderungen</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Sondern Gottes Geschenk durch sein Handeln in unserem Leben</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Jak 1</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136704">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283125">
                <a:tc>
                  <a:txBody>
                    <a:bodyPr/>
                    <a:lstStyle/>
                    <a:p>
                      <a:pPr>
                        <a:lnSpc>
                          <a:spcPct val="115000"/>
                        </a:lnSpc>
                        <a:spcAft>
                          <a:spcPts val="0"/>
                        </a:spcAft>
                      </a:pPr>
                      <a:r>
                        <a:rPr lang="de-DE" sz="700">
                          <a:effectLst/>
                        </a:rPr>
                        <a:t>V. 12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Mit Freude danken</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Dankbare Haltung gewinnen</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Kol 1: 27</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283125">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Wegen der neuen Stellung</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In CHRISTUS</a:t>
                      </a:r>
                      <a:endParaRPr lang="de-DE" sz="700">
                        <a:effectLst/>
                        <a:latin typeface="Calibri"/>
                        <a:ea typeface="Calibri"/>
                        <a:cs typeface="Times New Roman"/>
                      </a:endParaRPr>
                    </a:p>
                  </a:txBody>
                  <a:tcPr marL="40727" marR="40727" marT="0" marB="0"/>
                </a:tc>
              </a:tr>
              <a:tr h="136704">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marL="342900" lvl="0" indent="-342900">
                        <a:lnSpc>
                          <a:spcPct val="115000"/>
                        </a:lnSpc>
                        <a:spcAft>
                          <a:spcPts val="0"/>
                        </a:spcAft>
                        <a:buFont typeface="Calibri"/>
                        <a:buChar char="-"/>
                      </a:pPr>
                      <a:r>
                        <a:rPr lang="de-DE" sz="600">
                          <a:effectLst/>
                        </a:rPr>
                        <a:t>„ERBE“</a:t>
                      </a:r>
                      <a:endParaRPr lang="de-DE" sz="700">
                        <a:effectLst/>
                        <a:latin typeface="Calibri"/>
                        <a:ea typeface="Calibri"/>
                        <a:cs typeface="Calibri"/>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283125">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Im Licht leben</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1 Joh 1: 7</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283125">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600">
                          <a:effectLst/>
                        </a:rPr>
                        <a:t>Zu Ihm gehören</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Joh 1: 12</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Familie Gottes</a:t>
                      </a:r>
                      <a:endParaRPr lang="de-DE" sz="700">
                        <a:effectLst/>
                        <a:latin typeface="Calibri"/>
                        <a:ea typeface="Calibri"/>
                        <a:cs typeface="Times New Roman"/>
                      </a:endParaRPr>
                    </a:p>
                  </a:txBody>
                  <a:tcPr marL="40727" marR="40727" marT="0" marB="0"/>
                </a:tc>
              </a:tr>
              <a:tr h="136704">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136704">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136704">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136704">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r>
              <a:tr h="136704">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gridSpan="2">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hMerge="1">
                  <a:txBody>
                    <a:bodyPr/>
                    <a:lstStyle/>
                    <a:p>
                      <a:endParaRPr lang="de-DE"/>
                    </a:p>
                  </a:txBody>
                  <a:tcPr/>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a:effectLst/>
                        </a:rPr>
                        <a:t> </a:t>
                      </a:r>
                      <a:endParaRPr lang="de-DE" sz="700">
                        <a:effectLst/>
                        <a:latin typeface="Calibri"/>
                        <a:ea typeface="Calibri"/>
                        <a:cs typeface="Times New Roman"/>
                      </a:endParaRPr>
                    </a:p>
                  </a:txBody>
                  <a:tcPr marL="40727" marR="40727" marT="0" marB="0"/>
                </a:tc>
                <a:tc>
                  <a:txBody>
                    <a:bodyPr/>
                    <a:lstStyle/>
                    <a:p>
                      <a:pPr>
                        <a:lnSpc>
                          <a:spcPct val="115000"/>
                        </a:lnSpc>
                        <a:spcAft>
                          <a:spcPts val="0"/>
                        </a:spcAft>
                      </a:pPr>
                      <a:r>
                        <a:rPr lang="de-DE" sz="700" dirty="0">
                          <a:effectLst/>
                        </a:rPr>
                        <a:t> </a:t>
                      </a:r>
                      <a:endParaRPr lang="de-DE" sz="700" dirty="0">
                        <a:effectLst/>
                        <a:latin typeface="Calibri"/>
                        <a:ea typeface="Calibri"/>
                        <a:cs typeface="Times New Roman"/>
                      </a:endParaRPr>
                    </a:p>
                  </a:txBody>
                  <a:tcPr marL="40727" marR="40727" marT="0" marB="0"/>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de-DE" altLang="de-DE" smtClean="0"/>
              <a:t>Mit der Bibel beten	</a:t>
            </a:r>
          </a:p>
        </p:txBody>
      </p:sp>
      <p:sp>
        <p:nvSpPr>
          <p:cNvPr id="71683" name="Rectangle 3"/>
          <p:cNvSpPr>
            <a:spLocks noGrp="1" noChangeArrowheads="1"/>
          </p:cNvSpPr>
          <p:nvPr>
            <p:ph type="body" idx="1"/>
          </p:nvPr>
        </p:nvSpPr>
        <p:spPr/>
        <p:txBody>
          <a:bodyPr/>
          <a:lstStyle/>
          <a:p>
            <a:pPr eaLnBrk="1" hangingPunct="1"/>
            <a:r>
              <a:rPr lang="de-DE" altLang="de-DE" smtClean="0"/>
              <a:t>Epheser 1</a:t>
            </a:r>
          </a:p>
          <a:p>
            <a:pPr lvl="1" eaLnBrk="1" hangingPunct="1"/>
            <a:r>
              <a:rPr lang="de-DE" altLang="de-DE" smtClean="0"/>
              <a:t>Lobpreis Gottes  1: 3-14</a:t>
            </a:r>
          </a:p>
          <a:p>
            <a:pPr lvl="2" eaLnBrk="1" hangingPunct="1"/>
            <a:r>
              <a:rPr lang="de-DE" altLang="de-DE" smtClean="0"/>
              <a:t>Auserwählt vor Grundlegung der Welt</a:t>
            </a:r>
          </a:p>
          <a:p>
            <a:pPr lvl="2" eaLnBrk="1" hangingPunct="1"/>
            <a:r>
              <a:rPr lang="de-DE" altLang="de-DE" smtClean="0"/>
              <a:t>Vorherbestimmt zur Kindschaft</a:t>
            </a:r>
          </a:p>
          <a:p>
            <a:pPr lvl="2" eaLnBrk="1" hangingPunct="1"/>
            <a:r>
              <a:rPr lang="de-DE" altLang="de-DE" smtClean="0"/>
              <a:t>Begnadigt</a:t>
            </a:r>
          </a:p>
          <a:p>
            <a:pPr lvl="2" eaLnBrk="1" hangingPunct="1"/>
            <a:r>
              <a:rPr lang="de-DE" altLang="de-DE" smtClean="0"/>
              <a:t>Erlöst durch sein Blut</a:t>
            </a:r>
          </a:p>
          <a:p>
            <a:pPr lvl="2" eaLnBrk="1" hangingPunct="1"/>
            <a:r>
              <a:rPr lang="de-DE" altLang="de-DE" smtClean="0"/>
              <a:t>Die Sünden sind vergeben</a:t>
            </a:r>
          </a:p>
          <a:p>
            <a:pPr lvl="2" eaLnBrk="1" hangingPunct="1"/>
            <a:r>
              <a:rPr lang="de-DE" altLang="de-DE" smtClean="0"/>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de-DE" altLang="de-DE" smtClean="0"/>
              <a:t>Forts. Mit der Bibel beten</a:t>
            </a:r>
          </a:p>
        </p:txBody>
      </p:sp>
      <p:sp>
        <p:nvSpPr>
          <p:cNvPr id="72707" name="Rectangle 3"/>
          <p:cNvSpPr>
            <a:spLocks noGrp="1" noChangeArrowheads="1"/>
          </p:cNvSpPr>
          <p:nvPr>
            <p:ph type="body" idx="1"/>
          </p:nvPr>
        </p:nvSpPr>
        <p:spPr>
          <a:xfrm>
            <a:off x="566738" y="1752600"/>
            <a:ext cx="8577262" cy="4267200"/>
          </a:xfrm>
        </p:spPr>
        <p:txBody>
          <a:bodyPr/>
          <a:lstStyle/>
          <a:p>
            <a:pPr eaLnBrk="1" hangingPunct="1"/>
            <a:r>
              <a:rPr lang="de-DE" altLang="de-DE" smtClean="0"/>
              <a:t>Dank und Fürbitte konkret  Eph 1: 15 f</a:t>
            </a:r>
          </a:p>
          <a:p>
            <a:pPr lvl="1" eaLnBrk="1" hangingPunct="1"/>
            <a:r>
              <a:rPr lang="de-DE" altLang="de-DE" smtClean="0"/>
              <a:t>Weisheit und Einblick in die Person Gottes und seinen Heilsplan</a:t>
            </a:r>
          </a:p>
          <a:p>
            <a:pPr lvl="1" eaLnBrk="1" hangingPunct="1"/>
            <a:r>
              <a:rPr lang="de-DE" altLang="de-DE" smtClean="0"/>
              <a:t>Öffnung der inneren Augen für</a:t>
            </a:r>
          </a:p>
          <a:p>
            <a:pPr lvl="2" eaLnBrk="1" hangingPunct="1"/>
            <a:r>
              <a:rPr lang="de-DE" altLang="de-DE" smtClean="0"/>
              <a:t>Die Hoffnung, die uns gegeben ist</a:t>
            </a:r>
          </a:p>
          <a:p>
            <a:pPr lvl="2" eaLnBrk="1" hangingPunct="1"/>
            <a:r>
              <a:rPr lang="de-DE" altLang="de-DE" smtClean="0"/>
              <a:t>Das großartige Ziel, das uns gegeben ist</a:t>
            </a:r>
          </a:p>
          <a:p>
            <a:pPr lvl="2" eaLnBrk="1" hangingPunct="1"/>
            <a:r>
              <a:rPr lang="de-DE" altLang="de-DE" smtClean="0"/>
              <a:t>Den geschenkten Reichtum von Gott</a:t>
            </a:r>
          </a:p>
          <a:p>
            <a:pPr lvl="2" eaLnBrk="1" hangingPunct="1"/>
            <a:r>
              <a:rPr lang="de-DE" altLang="de-DE" smtClean="0"/>
              <a:t>Die Erkenntnis der Kraft, die in uns wirkt</a:t>
            </a:r>
          </a:p>
          <a:p>
            <a:pPr lvl="2" eaLnBrk="1" hangingPunct="1"/>
            <a:r>
              <a:rPr lang="de-DE" altLang="de-DE"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e-DE" altLang="de-DE" smtClean="0"/>
              <a:t>Gebet	</a:t>
            </a:r>
          </a:p>
        </p:txBody>
      </p:sp>
      <p:sp>
        <p:nvSpPr>
          <p:cNvPr id="9219" name="Rectangle 3"/>
          <p:cNvSpPr>
            <a:spLocks noGrp="1" noChangeArrowheads="1"/>
          </p:cNvSpPr>
          <p:nvPr>
            <p:ph type="body" idx="1"/>
          </p:nvPr>
        </p:nvSpPr>
        <p:spPr/>
        <p:txBody>
          <a:bodyPr/>
          <a:lstStyle/>
          <a:p>
            <a:endParaRPr lang="de-DE" altLang="de-DE" smtClean="0"/>
          </a:p>
          <a:p>
            <a:r>
              <a:rPr lang="de-DE" altLang="de-DE" smtClean="0"/>
              <a:t>Gebet bedeutet/beinhaltet für mich…</a:t>
            </a:r>
          </a:p>
        </p:txBody>
      </p:sp>
      <p:pic>
        <p:nvPicPr>
          <p:cNvPr id="9220" name="Picture 4" descr="j04008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429000"/>
            <a:ext cx="39020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de-DE" altLang="de-DE" smtClean="0"/>
              <a:t>Forts. Mit der Bibel beten	</a:t>
            </a:r>
          </a:p>
        </p:txBody>
      </p:sp>
      <p:sp>
        <p:nvSpPr>
          <p:cNvPr id="73731" name="Rectangle 3"/>
          <p:cNvSpPr>
            <a:spLocks noGrp="1" noChangeArrowheads="1"/>
          </p:cNvSpPr>
          <p:nvPr>
            <p:ph type="body" idx="1"/>
          </p:nvPr>
        </p:nvSpPr>
        <p:spPr/>
        <p:txBody>
          <a:bodyPr/>
          <a:lstStyle/>
          <a:p>
            <a:pPr eaLnBrk="1" hangingPunct="1"/>
            <a:r>
              <a:rPr lang="de-DE" altLang="de-DE" smtClean="0"/>
              <a:t>Fürbitte und Lobpreis   3: 14-21	</a:t>
            </a:r>
          </a:p>
          <a:p>
            <a:pPr lvl="1" eaLnBrk="1" hangingPunct="1"/>
            <a:r>
              <a:rPr lang="de-DE" altLang="de-DE" smtClean="0"/>
              <a:t>Kraft am inneren Menschen</a:t>
            </a:r>
          </a:p>
          <a:p>
            <a:pPr lvl="1" eaLnBrk="1" hangingPunct="1"/>
            <a:r>
              <a:rPr lang="de-DE" altLang="de-DE" smtClean="0"/>
              <a:t>Innewohnung Christi</a:t>
            </a:r>
          </a:p>
          <a:p>
            <a:pPr lvl="1" eaLnBrk="1" hangingPunct="1"/>
            <a:r>
              <a:rPr lang="de-DE" altLang="de-DE" smtClean="0"/>
              <a:t>Verwurzelt in seiner Liebe</a:t>
            </a:r>
          </a:p>
          <a:p>
            <a:pPr lvl="1" eaLnBrk="1" hangingPunct="1"/>
            <a:r>
              <a:rPr lang="de-DE" altLang="de-DE" smtClean="0"/>
              <a:t>Erfassen der göttlichen Dimension</a:t>
            </a:r>
          </a:p>
          <a:p>
            <a:pPr lvl="1" eaLnBrk="1" hangingPunct="1"/>
            <a:r>
              <a:rPr lang="de-DE" altLang="de-DE" smtClean="0"/>
              <a:t>Gottes Liebe an uns erkennen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p:txBody>
          <a:bodyPr/>
          <a:lstStyle/>
          <a:p>
            <a:r>
              <a:rPr lang="de-DE" altLang="de-DE" smtClean="0"/>
              <a:t>Gebete von Paulus (Auswahl)</a:t>
            </a:r>
          </a:p>
        </p:txBody>
      </p:sp>
      <p:sp>
        <p:nvSpPr>
          <p:cNvPr id="74755" name="Inhaltsplatzhalter 2"/>
          <p:cNvSpPr>
            <a:spLocks noGrp="1"/>
          </p:cNvSpPr>
          <p:nvPr>
            <p:ph idx="1"/>
          </p:nvPr>
        </p:nvSpPr>
        <p:spPr/>
        <p:txBody>
          <a:bodyPr/>
          <a:lstStyle/>
          <a:p>
            <a:r>
              <a:rPr lang="de-DE" altLang="de-DE" smtClean="0"/>
              <a:t>2 Thess 1: 3-12</a:t>
            </a:r>
          </a:p>
          <a:p>
            <a:r>
              <a:rPr lang="de-DE" altLang="de-DE" smtClean="0"/>
              <a:t>1 Thess 3: 9-13</a:t>
            </a:r>
          </a:p>
          <a:p>
            <a:r>
              <a:rPr lang="de-DE" altLang="de-DE" smtClean="0"/>
              <a:t>Kol 1: 9-14</a:t>
            </a:r>
          </a:p>
          <a:p>
            <a:r>
              <a:rPr lang="de-DE" altLang="de-DE" smtClean="0"/>
              <a:t>Phil 1: 9-11</a:t>
            </a:r>
          </a:p>
          <a:p>
            <a:r>
              <a:rPr lang="de-DE" altLang="de-DE" smtClean="0"/>
              <a:t>Eph 1: 15-23</a:t>
            </a:r>
          </a:p>
          <a:p>
            <a:r>
              <a:rPr lang="de-DE" altLang="de-DE" smtClean="0"/>
              <a:t>Eph 3: 14-21</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de-DE" altLang="de-DE" smtClean="0"/>
              <a:t>Das VATER UNSER</a:t>
            </a:r>
          </a:p>
        </p:txBody>
      </p:sp>
      <p:sp>
        <p:nvSpPr>
          <p:cNvPr id="75779" name="Text Box 3"/>
          <p:cNvSpPr txBox="1">
            <a:spLocks noChangeArrowheads="1"/>
          </p:cNvSpPr>
          <p:nvPr/>
        </p:nvSpPr>
        <p:spPr bwMode="auto">
          <a:xfrm>
            <a:off x="457200" y="2438400"/>
            <a:ext cx="83216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de-DE" altLang="de-DE" sz="2000" b="1"/>
              <a:t>Unser Vater</a:t>
            </a:r>
            <a:r>
              <a:rPr lang="de-DE" altLang="de-DE" sz="2000"/>
              <a:t>				</a:t>
            </a:r>
            <a:r>
              <a:rPr lang="de-DE" altLang="de-DE" sz="2000" i="1"/>
              <a:t>Anbetung/ Stellung in Jesus</a:t>
            </a:r>
          </a:p>
          <a:p>
            <a:pPr eaLnBrk="1" hangingPunct="1">
              <a:spcBef>
                <a:spcPct val="0"/>
              </a:spcBef>
              <a:buClrTx/>
              <a:buFontTx/>
              <a:buNone/>
            </a:pPr>
            <a:r>
              <a:rPr lang="de-DE" altLang="de-DE" sz="2000" b="1"/>
              <a:t>Geheiligt werde dein Name</a:t>
            </a:r>
            <a:r>
              <a:rPr lang="de-DE" altLang="de-DE" sz="2000"/>
              <a:t>	</a:t>
            </a:r>
            <a:r>
              <a:rPr lang="de-DE" altLang="de-DE" sz="2000" i="1"/>
              <a:t>Anerkennung</a:t>
            </a:r>
          </a:p>
          <a:p>
            <a:pPr eaLnBrk="1" hangingPunct="1">
              <a:spcBef>
                <a:spcPct val="0"/>
              </a:spcBef>
              <a:buClrTx/>
              <a:buFontTx/>
              <a:buNone/>
            </a:pPr>
            <a:r>
              <a:rPr lang="de-DE" altLang="de-DE" sz="2000" b="1"/>
              <a:t>Dein Reich komme</a:t>
            </a:r>
            <a:r>
              <a:rPr lang="de-DE" altLang="de-DE" sz="2000"/>
              <a:t>			</a:t>
            </a:r>
            <a:r>
              <a:rPr lang="de-DE" altLang="de-DE" sz="2000" i="1"/>
              <a:t>Unterordnung</a:t>
            </a:r>
          </a:p>
          <a:p>
            <a:pPr eaLnBrk="1" hangingPunct="1">
              <a:spcBef>
                <a:spcPct val="0"/>
              </a:spcBef>
              <a:buClrTx/>
              <a:buFontTx/>
              <a:buNone/>
            </a:pPr>
            <a:r>
              <a:rPr lang="de-DE" altLang="de-DE" sz="2000" b="1"/>
              <a:t>Dein Wille geschehe</a:t>
            </a:r>
            <a:r>
              <a:rPr lang="de-DE" altLang="de-DE" sz="2000"/>
              <a:t>		</a:t>
            </a:r>
            <a:r>
              <a:rPr lang="de-DE" altLang="de-DE" sz="2000" i="1"/>
              <a:t>Gehorsam</a:t>
            </a:r>
          </a:p>
          <a:p>
            <a:pPr eaLnBrk="1" hangingPunct="1">
              <a:spcBef>
                <a:spcPct val="0"/>
              </a:spcBef>
              <a:buClrTx/>
              <a:buFontTx/>
              <a:buNone/>
            </a:pPr>
            <a:r>
              <a:rPr lang="de-DE" altLang="de-DE" sz="2000" b="1"/>
              <a:t>Unser tägliches Brot</a:t>
            </a:r>
            <a:r>
              <a:rPr lang="de-DE" altLang="de-DE" sz="2000"/>
              <a:t>		</a:t>
            </a:r>
            <a:r>
              <a:rPr lang="de-DE" altLang="de-DE" sz="2000" i="1"/>
              <a:t>Bitten /Fürbitte</a:t>
            </a:r>
          </a:p>
          <a:p>
            <a:pPr eaLnBrk="1" hangingPunct="1">
              <a:spcBef>
                <a:spcPct val="0"/>
              </a:spcBef>
              <a:buClrTx/>
              <a:buFontTx/>
              <a:buNone/>
            </a:pPr>
            <a:r>
              <a:rPr lang="de-DE" altLang="de-DE" sz="2000" b="1"/>
              <a:t>Vergib uns unsere Schuld</a:t>
            </a:r>
            <a:r>
              <a:rPr lang="de-DE" altLang="de-DE" sz="2000"/>
              <a:t>		</a:t>
            </a:r>
            <a:r>
              <a:rPr lang="de-DE" altLang="de-DE" sz="2000" i="1"/>
              <a:t>Sünde bekennen</a:t>
            </a:r>
          </a:p>
          <a:p>
            <a:pPr eaLnBrk="1" hangingPunct="1">
              <a:spcBef>
                <a:spcPct val="0"/>
              </a:spcBef>
              <a:buClrTx/>
              <a:buFontTx/>
              <a:buNone/>
            </a:pPr>
            <a:r>
              <a:rPr lang="de-DE" altLang="de-DE" sz="2000" b="1"/>
              <a:t>Wie auch wir vergeben</a:t>
            </a:r>
            <a:r>
              <a:rPr lang="de-DE" altLang="de-DE" sz="2000"/>
              <a:t>		</a:t>
            </a:r>
            <a:r>
              <a:rPr lang="de-DE" altLang="de-DE" sz="2000" i="1"/>
              <a:t>Vergebungsbereitschaft</a:t>
            </a:r>
          </a:p>
          <a:p>
            <a:pPr eaLnBrk="1" hangingPunct="1">
              <a:spcBef>
                <a:spcPct val="0"/>
              </a:spcBef>
              <a:buClrTx/>
              <a:buFontTx/>
              <a:buNone/>
            </a:pPr>
            <a:r>
              <a:rPr lang="de-DE" altLang="de-DE" sz="2000" b="1"/>
              <a:t>Und führe uns nicht...</a:t>
            </a:r>
            <a:r>
              <a:rPr lang="de-DE" altLang="de-DE" sz="2000"/>
              <a:t>		</a:t>
            </a:r>
            <a:r>
              <a:rPr lang="de-DE" altLang="de-DE" sz="2000" i="1"/>
              <a:t>Nähe zu Gott</a:t>
            </a:r>
          </a:p>
          <a:p>
            <a:pPr eaLnBrk="1" hangingPunct="1">
              <a:spcBef>
                <a:spcPct val="0"/>
              </a:spcBef>
              <a:buClrTx/>
              <a:buFontTx/>
              <a:buNone/>
            </a:pPr>
            <a:r>
              <a:rPr lang="de-DE" altLang="de-DE" sz="2000" b="1"/>
              <a:t>Erlöse uns von dem Bösen	</a:t>
            </a:r>
            <a:r>
              <a:rPr lang="de-DE" altLang="de-DE" sz="2000" i="1"/>
              <a:t>Erneuerung</a:t>
            </a:r>
          </a:p>
          <a:p>
            <a:pPr eaLnBrk="1" hangingPunct="1">
              <a:spcBef>
                <a:spcPct val="0"/>
              </a:spcBef>
              <a:buClrTx/>
              <a:buFontTx/>
              <a:buNone/>
            </a:pPr>
            <a:r>
              <a:rPr lang="de-DE" altLang="de-DE" sz="2000" b="1"/>
              <a:t>Dein ist das Reich	</a:t>
            </a:r>
            <a:r>
              <a:rPr lang="de-DE" altLang="de-DE" sz="2000"/>
              <a:t>		</a:t>
            </a:r>
            <a:r>
              <a:rPr lang="de-DE" altLang="de-DE" sz="2000" i="1"/>
              <a:t>Abschließendes Gebet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de-DE" altLang="de-DE" sz="2800" smtClean="0"/>
              <a:t>Gebet- Schlüssel zum geistlichen Leben</a:t>
            </a:r>
          </a:p>
        </p:txBody>
      </p:sp>
      <p:sp>
        <p:nvSpPr>
          <p:cNvPr id="76803" name="Rectangle 3"/>
          <p:cNvSpPr>
            <a:spLocks noGrp="1" noChangeArrowheads="1"/>
          </p:cNvSpPr>
          <p:nvPr>
            <p:ph type="body" idx="1"/>
          </p:nvPr>
        </p:nvSpPr>
        <p:spPr>
          <a:xfrm>
            <a:off x="533400" y="2590800"/>
            <a:ext cx="8001000" cy="4267200"/>
          </a:xfrm>
        </p:spPr>
        <p:txBody>
          <a:bodyPr/>
          <a:lstStyle/>
          <a:p>
            <a:pPr eaLnBrk="1" hangingPunct="1"/>
            <a:r>
              <a:rPr lang="de-DE" altLang="de-DE" smtClean="0"/>
              <a:t>Ein kleiner Junge fragt seine Eltern:</a:t>
            </a:r>
          </a:p>
          <a:p>
            <a:pPr eaLnBrk="1" hangingPunct="1">
              <a:buFont typeface="Wingdings" pitchFamily="2" charset="2"/>
              <a:buNone/>
            </a:pPr>
            <a:r>
              <a:rPr lang="de-DE" altLang="de-DE" smtClean="0"/>
              <a:t>	„Ich bete jetzt- braucht ihr was?“</a:t>
            </a:r>
          </a:p>
          <a:p>
            <a:pPr eaLnBrk="1" hangingPunct="1">
              <a:buFont typeface="Wingdings" pitchFamily="2" charset="2"/>
              <a:buNone/>
            </a:pPr>
            <a:endParaRPr lang="de-DE" altLang="de-DE" smtClean="0"/>
          </a:p>
          <a:p>
            <a:pPr eaLnBrk="1" hangingPunct="1">
              <a:buFont typeface="Wingdings" pitchFamily="2" charset="2"/>
              <a:buNone/>
            </a:pPr>
            <a:endParaRPr lang="de-DE" altLang="de-DE" smtClean="0"/>
          </a:p>
          <a:p>
            <a:pPr eaLnBrk="1" hangingPunct="1">
              <a:buFont typeface="Wingdings" pitchFamily="2" charset="2"/>
              <a:buNone/>
            </a:pPr>
            <a:r>
              <a:rPr lang="de-DE" altLang="de-DE" smtClean="0"/>
              <a:t>Vielen Dank für´s MITMACHEN!</a:t>
            </a:r>
          </a:p>
        </p:txBody>
      </p:sp>
      <p:pic>
        <p:nvPicPr>
          <p:cNvPr id="76804" name="Picture 4" descr="HH0075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371600"/>
            <a:ext cx="191928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e-DE" altLang="de-DE" smtClean="0"/>
              <a:t>GUTEN MORGEN</a:t>
            </a:r>
          </a:p>
        </p:txBody>
      </p:sp>
      <p:sp>
        <p:nvSpPr>
          <p:cNvPr id="10243" name="Inhaltsplatzhalter 2"/>
          <p:cNvSpPr>
            <a:spLocks noGrp="1"/>
          </p:cNvSpPr>
          <p:nvPr>
            <p:ph idx="1"/>
          </p:nvPr>
        </p:nvSpPr>
        <p:spPr/>
        <p:txBody>
          <a:bodyPr/>
          <a:lstStyle/>
          <a:p>
            <a:r>
              <a:rPr lang="de-DE" altLang="de-DE" smtClean="0"/>
              <a:t>Gebet Teil 3</a:t>
            </a:r>
          </a:p>
        </p:txBody>
      </p:sp>
      <p:pic>
        <p:nvPicPr>
          <p:cNvPr id="10244"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565400"/>
            <a:ext cx="43561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de-DE" altLang="de-DE" smtClean="0"/>
              <a:t>Nachruf Frau Gebetsstunde</a:t>
            </a:r>
          </a:p>
        </p:txBody>
      </p:sp>
      <p:sp>
        <p:nvSpPr>
          <p:cNvPr id="11267" name="Rectangle 3"/>
          <p:cNvSpPr>
            <a:spLocks noGrp="1" noChangeArrowheads="1"/>
          </p:cNvSpPr>
          <p:nvPr>
            <p:ph type="body" idx="1"/>
          </p:nvPr>
        </p:nvSpPr>
        <p:spPr>
          <a:xfrm>
            <a:off x="539750" y="2060575"/>
            <a:ext cx="8001000" cy="4267200"/>
          </a:xfrm>
        </p:spPr>
        <p:txBody>
          <a:bodyPr/>
          <a:lstStyle/>
          <a:p>
            <a:pPr eaLnBrk="1" hangingPunct="1">
              <a:lnSpc>
                <a:spcPct val="80000"/>
              </a:lnSpc>
              <a:buFont typeface="Wingdings" pitchFamily="2" charset="2"/>
              <a:buNone/>
            </a:pPr>
            <a:r>
              <a:rPr lang="de-DE" altLang="de-DE" sz="1500" smtClean="0"/>
              <a:t>Nach langem Siechtum starb unsere unvergessliche </a:t>
            </a:r>
            <a:r>
              <a:rPr lang="de-DE" altLang="de-DE" sz="1500" u="sng" smtClean="0"/>
              <a:t>FRAU GEBETSSTUNDE.</a:t>
            </a:r>
            <a:r>
              <a:rPr lang="de-DE" altLang="de-DE" sz="1500" smtClean="0"/>
              <a:t> </a:t>
            </a:r>
          </a:p>
          <a:p>
            <a:pPr eaLnBrk="1" hangingPunct="1">
              <a:lnSpc>
                <a:spcPct val="80000"/>
              </a:lnSpc>
              <a:buFont typeface="Wingdings" pitchFamily="2" charset="2"/>
              <a:buNone/>
            </a:pPr>
            <a:endParaRPr lang="de-DE" altLang="de-DE" sz="1500" smtClean="0"/>
          </a:p>
          <a:p>
            <a:pPr eaLnBrk="1" hangingPunct="1">
              <a:lnSpc>
                <a:spcPct val="80000"/>
              </a:lnSpc>
              <a:buFont typeface="Wingdings" pitchFamily="2" charset="2"/>
              <a:buNone/>
            </a:pPr>
            <a:r>
              <a:rPr lang="de-DE" altLang="de-DE" sz="1500" smtClean="0"/>
              <a:t>Sie wurde vor vielen Jahren inmitten einer großen Erweckung geboren. Genährt durch lebendige Zeugnisse und Lobgesänge wuchs sie zu einer kräftigen Tochter heran. Lange Zeit war sie eines der wichtigsten und tätigsten Mitglieder der Gemeinde. </a:t>
            </a:r>
          </a:p>
          <a:p>
            <a:pPr eaLnBrk="1" hangingPunct="1">
              <a:lnSpc>
                <a:spcPct val="80000"/>
              </a:lnSpc>
              <a:buFont typeface="Wingdings" pitchFamily="2" charset="2"/>
              <a:buNone/>
            </a:pPr>
            <a:r>
              <a:rPr lang="de-DE" altLang="de-DE" sz="1500" smtClean="0"/>
              <a:t>Seit etlichen Jahren litt Schwester Gebetsstunde an Knieversteifung, deren Folgen sie zunehmend schwächte. Ihre ältere Schwester Bibelstunde war schon längst vor ihr an ähnlichen Leiden gestorben. Zwei Spezialärzte, Dr. Gutewerke und Dr. Weltfreund, bemühten sich, die Ursache ihrer Krankheit herauszufinden und Abhilfe zu schaffen. Sie versuchten die Todkranke durch Organisationsspritzen, Kaffeekränzchen, Tombola und ähnlichen Methoden zu beleben.</a:t>
            </a:r>
          </a:p>
          <a:p>
            <a:pPr eaLnBrk="1" hangingPunct="1">
              <a:lnSpc>
                <a:spcPct val="80000"/>
              </a:lnSpc>
              <a:buFont typeface="Wingdings" pitchFamily="2" charset="2"/>
              <a:buNone/>
            </a:pPr>
            <a:r>
              <a:rPr lang="de-DE" altLang="de-DE" sz="1500" smtClean="0"/>
              <a:t>Die Obduktion der Leiche ergab, dass es der Unglücklichen an innerer Ernährung fehlte. Dies verursachte einen starken Schwund an Buße und Erneuerung. Ihr Mangel an Glauben und Eifer für Gott führte unweigerlich zum Tode.</a:t>
            </a:r>
          </a:p>
          <a:p>
            <a:pPr eaLnBrk="1" hangingPunct="1">
              <a:lnSpc>
                <a:spcPct val="80000"/>
              </a:lnSpc>
              <a:buFont typeface="Wingdings" pitchFamily="2" charset="2"/>
              <a:buNone/>
            </a:pPr>
            <a:r>
              <a:rPr lang="de-DE" altLang="de-DE" sz="1500" smtClean="0"/>
              <a:t>Die feierliche Grabrede hielt Dr. Theo Logus über das Leitwort: „Tue recht und scheu niemand.</a:t>
            </a:r>
          </a:p>
          <a:p>
            <a:pPr eaLnBrk="1" hangingPunct="1">
              <a:lnSpc>
                <a:spcPct val="80000"/>
              </a:lnSpc>
              <a:buFont typeface="Wingdings" pitchFamily="2" charset="2"/>
              <a:buNone/>
            </a:pPr>
            <a:r>
              <a:rPr lang="de-DE" altLang="de-DE" sz="1500" smtClean="0"/>
              <a:t>Die trauernden Hinterbliebenen:  Ekklesia Leisetritt, Una Sancta Oberflächlich,</a:t>
            </a:r>
          </a:p>
          <a:p>
            <a:pPr eaLnBrk="1" hangingPunct="1">
              <a:lnSpc>
                <a:spcPct val="80000"/>
              </a:lnSpc>
              <a:buFont typeface="Wingdings" pitchFamily="2" charset="2"/>
              <a:buNone/>
            </a:pPr>
            <a:r>
              <a:rPr lang="de-DE" altLang="de-DE" sz="1500" smtClean="0"/>
              <a:t>				       Ökomenia Leidensscheu, Laodizea Hoffart</a:t>
            </a:r>
          </a:p>
          <a:p>
            <a:pPr eaLnBrk="1" hangingPunct="1">
              <a:lnSpc>
                <a:spcPct val="80000"/>
              </a:lnSpc>
              <a:buFont typeface="Wingdings" pitchFamily="2" charset="2"/>
              <a:buNone/>
            </a:pPr>
            <a:endParaRPr lang="de-DE" altLang="de-DE" sz="1500" smtClean="0"/>
          </a:p>
          <a:p>
            <a:pPr eaLnBrk="1" hangingPunct="1">
              <a:lnSpc>
                <a:spcPct val="80000"/>
              </a:lnSpc>
              <a:buFont typeface="Wingdings" pitchFamily="2" charset="2"/>
              <a:buNone/>
            </a:pPr>
            <a:endParaRPr lang="de-DE" altLang="de-DE" sz="1500" smtClean="0"/>
          </a:p>
        </p:txBody>
      </p:sp>
      <p:sp>
        <p:nvSpPr>
          <p:cNvPr id="11268" name="Rectangle 4"/>
          <p:cNvSpPr>
            <a:spLocks noChangeArrowheads="1"/>
          </p:cNvSpPr>
          <p:nvPr/>
        </p:nvSpPr>
        <p:spPr bwMode="auto">
          <a:xfrm>
            <a:off x="323850" y="333375"/>
            <a:ext cx="8640763" cy="62642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de-DE" altLang="de-DE"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0</TotalTime>
  <Words>3077</Words>
  <Application>Microsoft Office PowerPoint</Application>
  <PresentationFormat>Bildschirmpräsentation (4:3)</PresentationFormat>
  <Paragraphs>841</Paragraphs>
  <Slides>73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73</vt:i4>
      </vt:variant>
    </vt:vector>
  </HeadingPairs>
  <TitlesOfParts>
    <vt:vector size="80" baseType="lpstr">
      <vt:lpstr>Verdana</vt:lpstr>
      <vt:lpstr>Arial</vt:lpstr>
      <vt:lpstr>Wingdings</vt:lpstr>
      <vt:lpstr>Calibri</vt:lpstr>
      <vt:lpstr>Amienne</vt:lpstr>
      <vt:lpstr>Times New Roman</vt:lpstr>
      <vt:lpstr>Profil</vt:lpstr>
      <vt:lpstr>Herzlich Willkommen</vt:lpstr>
      <vt:lpstr>Themenüberblick</vt:lpstr>
      <vt:lpstr>Ole Hallesby</vt:lpstr>
      <vt:lpstr>Richard Foster: </vt:lpstr>
      <vt:lpstr>Gebet- Teil 2</vt:lpstr>
      <vt:lpstr>Ole Hallesby</vt:lpstr>
      <vt:lpstr>Gebet </vt:lpstr>
      <vt:lpstr>GUTEN MORGEN</vt:lpstr>
      <vt:lpstr>Nachruf Frau Gebetsstunde</vt:lpstr>
      <vt:lpstr>Thema: Gebet</vt:lpstr>
      <vt:lpstr>Philip Yancey</vt:lpstr>
      <vt:lpstr>Gebet ist: Online mit Gott</vt:lpstr>
      <vt:lpstr>Gebet ist ...</vt:lpstr>
      <vt:lpstr>Gebet</vt:lpstr>
      <vt:lpstr>Zitat von Aiden Wilson Tozer (1897-1963) US Pastor und Buchautor</vt:lpstr>
      <vt:lpstr>Zitat von Leonard Ravenhill  (1907-1999)  englischer Evangelist</vt:lpstr>
      <vt:lpstr>Thema: Gebet</vt:lpstr>
      <vt:lpstr>Workshop</vt:lpstr>
      <vt:lpstr>Zitate Gideon Jakob (Leiter Cifi)</vt:lpstr>
      <vt:lpstr>Anbetung - proskyneo</vt:lpstr>
      <vt:lpstr>Anbetung</vt:lpstr>
      <vt:lpstr>Anbetung : Begriffsklärung</vt:lpstr>
      <vt:lpstr>Falsche Anbetung</vt:lpstr>
      <vt:lpstr>Anbetung im AT (Auswahl)</vt:lpstr>
      <vt:lpstr>Anbetung im NT</vt:lpstr>
      <vt:lpstr>Schlüsselstelle Joh 4: 19-26</vt:lpstr>
      <vt:lpstr>Voraussetzung zur Anbetung</vt:lpstr>
      <vt:lpstr>Eigenschaften Gottes</vt:lpstr>
      <vt:lpstr>Namen Gottes</vt:lpstr>
      <vt:lpstr>Bilder für Gott</vt:lpstr>
      <vt:lpstr>Namen/Titel Jesu   (Auswahl)</vt:lpstr>
      <vt:lpstr>Der Kern des Evangeliums</vt:lpstr>
      <vt:lpstr>GUTEN MORGEN</vt:lpstr>
      <vt:lpstr>Gary L. Thomas</vt:lpstr>
      <vt:lpstr>Wahre Anbetung</vt:lpstr>
      <vt:lpstr>Formen der Anbetung</vt:lpstr>
      <vt:lpstr>Fragen zur Umsetzung:</vt:lpstr>
      <vt:lpstr>…nicht leere Worte aneinander reihen</vt:lpstr>
      <vt:lpstr>Zitate zum Thema Gebet</vt:lpstr>
      <vt:lpstr>Thema: Gebet</vt:lpstr>
      <vt:lpstr>Bekenntnis</vt:lpstr>
      <vt:lpstr>Bekenntnis als Prozess</vt:lpstr>
      <vt:lpstr>Fortsetzung: Gebet</vt:lpstr>
      <vt:lpstr>Zitat Evelyn Underhill</vt:lpstr>
      <vt:lpstr>Dank/ Danksagung</vt:lpstr>
      <vt:lpstr>Dank / Danksagung</vt:lpstr>
      <vt:lpstr>DANK</vt:lpstr>
      <vt:lpstr>Bitte /Fürbitte</vt:lpstr>
      <vt:lpstr>Und jetzt?</vt:lpstr>
      <vt:lpstr>Fortsetzung: Gebet</vt:lpstr>
      <vt:lpstr>Weitere Zitate:</vt:lpstr>
      <vt:lpstr>Mögliche Gestaltung einer Gebetszeit</vt:lpstr>
      <vt:lpstr>Eine Stunde beten (Vorschlag)</vt:lpstr>
      <vt:lpstr>Möglichkeiten zum Gebet</vt:lpstr>
      <vt:lpstr>Ein Gebetstrio:</vt:lpstr>
      <vt:lpstr>Gebetstrio-Ablauf</vt:lpstr>
      <vt:lpstr>Du als Gebetsschrittmacher</vt:lpstr>
      <vt:lpstr>Thema: Gebet</vt:lpstr>
      <vt:lpstr>Zitat von Ruth Graham</vt:lpstr>
      <vt:lpstr>GUTEN MORGEN – Gebet </vt:lpstr>
      <vt:lpstr>Thema: Gebet </vt:lpstr>
      <vt:lpstr>Durch Gottes Gnade beten</vt:lpstr>
      <vt:lpstr>Thema: Gebet</vt:lpstr>
      <vt:lpstr>Thema: Gebet</vt:lpstr>
      <vt:lpstr>Thema: Gebet</vt:lpstr>
      <vt:lpstr>PowerPoint-Präsentation</vt:lpstr>
      <vt:lpstr>PowerPoint-Präsentation</vt:lpstr>
      <vt:lpstr>Mit der Bibel beten </vt:lpstr>
      <vt:lpstr>Forts. Mit der Bibel beten</vt:lpstr>
      <vt:lpstr>Forts. Mit der Bibel beten </vt:lpstr>
      <vt:lpstr>Gebete von Paulus (Auswahl)</vt:lpstr>
      <vt:lpstr>Das VATER UNSER</vt:lpstr>
      <vt:lpstr>Gebet- Schlüssel zum geistlichen Leben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Gebet - Schlüssel zum geistlichen Leben?!</dc:title>
  <dc:creator>Me</dc:creator>
  <cp:lastModifiedBy>Me</cp:lastModifiedBy>
  <cp:revision>109</cp:revision>
  <dcterms:created xsi:type="dcterms:W3CDTF">2006-01-13T09:03:08Z</dcterms:created>
  <dcterms:modified xsi:type="dcterms:W3CDTF">2014-06-28T21:09:22Z</dcterms:modified>
</cp:coreProperties>
</file>