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7"/>
  </p:notesMasterIdLst>
  <p:handoutMasterIdLst>
    <p:handoutMasterId r:id="rId38"/>
  </p:handoutMasterIdLst>
  <p:sldIdLst>
    <p:sldId id="735" r:id="rId2"/>
    <p:sldId id="730" r:id="rId3"/>
    <p:sldId id="258" r:id="rId4"/>
    <p:sldId id="736" r:id="rId5"/>
    <p:sldId id="737" r:id="rId6"/>
    <p:sldId id="738" r:id="rId7"/>
    <p:sldId id="739" r:id="rId8"/>
    <p:sldId id="740" r:id="rId9"/>
    <p:sldId id="741" r:id="rId10"/>
    <p:sldId id="742" r:id="rId11"/>
    <p:sldId id="743" r:id="rId12"/>
    <p:sldId id="744" r:id="rId13"/>
    <p:sldId id="314" r:id="rId14"/>
    <p:sldId id="745" r:id="rId15"/>
    <p:sldId id="746" r:id="rId16"/>
    <p:sldId id="747" r:id="rId17"/>
    <p:sldId id="748" r:id="rId18"/>
    <p:sldId id="749" r:id="rId19"/>
    <p:sldId id="750" r:id="rId20"/>
    <p:sldId id="751" r:id="rId21"/>
    <p:sldId id="752" r:id="rId22"/>
    <p:sldId id="753" r:id="rId23"/>
    <p:sldId id="754" r:id="rId24"/>
    <p:sldId id="755" r:id="rId25"/>
    <p:sldId id="756" r:id="rId26"/>
    <p:sldId id="757" r:id="rId27"/>
    <p:sldId id="758" r:id="rId28"/>
    <p:sldId id="759" r:id="rId29"/>
    <p:sldId id="760" r:id="rId30"/>
    <p:sldId id="761" r:id="rId31"/>
    <p:sldId id="259" r:id="rId32"/>
    <p:sldId id="762" r:id="rId33"/>
    <p:sldId id="763" r:id="rId34"/>
    <p:sldId id="764" r:id="rId35"/>
    <p:sldId id="765" r:id="rId36"/>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96" autoAdjust="0"/>
    <p:restoredTop sz="94698" autoAdjust="0"/>
  </p:normalViewPr>
  <p:slideViewPr>
    <p:cSldViewPr>
      <p:cViewPr>
        <p:scale>
          <a:sx n="110" d="100"/>
          <a:sy n="110" d="100"/>
        </p:scale>
        <p:origin x="-1650"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16632"/>
            <a:ext cx="8777064" cy="1200329"/>
          </a:xfrm>
        </p:spPr>
        <p:txBody>
          <a:bodyPr wrap="square">
            <a:spAutoFit/>
          </a:bodyPr>
          <a:lstStyle/>
          <a:p>
            <a:pPr algn="l"/>
            <a:r>
              <a:rPr lang="de-DE" altLang="de-DE" sz="7200" dirty="0" smtClean="0">
                <a:solidFill>
                  <a:srgbClr val="C00000"/>
                </a:solidFill>
                <a:effectLst/>
                <a:latin typeface="Univers LT Std 47 Cn Lt" pitchFamily="34" charset="0"/>
              </a:rPr>
              <a:t>Wir schauen voraus</a:t>
            </a:r>
            <a:endParaRPr lang="de-DE" altLang="de-DE" sz="7200" dirty="0">
              <a:solidFill>
                <a:srgbClr val="C00000"/>
              </a:solidFill>
              <a:effectLst/>
              <a:latin typeface="Univers LT Std 47 Cn Lt" pitchFamily="34" charset="0"/>
            </a:endParaRPr>
          </a:p>
        </p:txBody>
      </p:sp>
      <p:sp>
        <p:nvSpPr>
          <p:cNvPr id="409603" name="Rectangle 3"/>
          <p:cNvSpPr>
            <a:spLocks noGrp="1" noChangeArrowheads="1"/>
          </p:cNvSpPr>
          <p:nvPr>
            <p:ph type="subTitle" idx="1"/>
          </p:nvPr>
        </p:nvSpPr>
        <p:spPr>
          <a:xfrm>
            <a:off x="107504" y="5373216"/>
            <a:ext cx="5501208" cy="461665"/>
          </a:xfrm>
        </p:spPr>
        <p:txBody>
          <a:bodyPr wrap="square">
            <a:spAutoFit/>
          </a:bodyPr>
          <a:lstStyle/>
          <a:p>
            <a:pPr algn="r"/>
            <a:r>
              <a:rPr lang="de-DE" altLang="de-DE" sz="2400" dirty="0" smtClean="0">
                <a:solidFill>
                  <a:srgbClr val="C00000"/>
                </a:solidFill>
                <a:effectLst/>
                <a:latin typeface="Univers LT Std 47 Cn Lt" pitchFamily="34" charset="0"/>
              </a:rPr>
              <a:t>Reihe: Wir warten </a:t>
            </a:r>
            <a:r>
              <a:rPr lang="de-DE" altLang="de-DE" sz="2400" smtClean="0">
                <a:solidFill>
                  <a:srgbClr val="C00000"/>
                </a:solidFill>
                <a:effectLst/>
                <a:latin typeface="Univers LT Std 47 Cn Lt" pitchFamily="34" charset="0"/>
              </a:rPr>
              <a:t>auf Jesus! </a:t>
            </a:r>
            <a:r>
              <a:rPr lang="de-DE" altLang="de-DE" sz="2400" dirty="0" smtClean="0">
                <a:solidFill>
                  <a:srgbClr val="C00000"/>
                </a:solidFill>
                <a:effectLst/>
                <a:latin typeface="Univers LT Std 47 Cn Lt" pitchFamily="34" charset="0"/>
              </a:rPr>
              <a:t>(3/4)</a:t>
            </a:r>
            <a:endParaRPr lang="de-DE" altLang="de-DE" sz="2400" dirty="0">
              <a:solidFill>
                <a:srgbClr val="C00000"/>
              </a:solidFill>
              <a:effectLst/>
              <a:latin typeface="Univers LT Std 47 Cn Lt" pitchFamily="34" charset="0"/>
            </a:endParaRPr>
          </a:p>
        </p:txBody>
      </p:sp>
      <p:sp>
        <p:nvSpPr>
          <p:cNvPr id="6" name="Rectangle 3"/>
          <p:cNvSpPr txBox="1">
            <a:spLocks noChangeArrowheads="1"/>
          </p:cNvSpPr>
          <p:nvPr/>
        </p:nvSpPr>
        <p:spPr bwMode="auto">
          <a:xfrm>
            <a:off x="179512" y="1700808"/>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l"/>
            <a:r>
              <a:rPr lang="de-DE" altLang="de-DE" sz="2400" kern="0" dirty="0" smtClean="0">
                <a:solidFill>
                  <a:srgbClr val="C00000"/>
                </a:solidFill>
                <a:effectLst/>
                <a:latin typeface="Univers LT Std 47 Cn Lt" pitchFamily="34" charset="0"/>
              </a:rPr>
              <a:t>von klugen und törichten Jungfrauen</a:t>
            </a:r>
            <a:endParaRPr lang="de-DE" altLang="de-DE" sz="2400" kern="0" dirty="0">
              <a:solidFill>
                <a:srgbClr val="C00000"/>
              </a:solidFill>
              <a:effectLst/>
              <a:latin typeface="Univers LT Std 47 Cn Lt" pitchFamily="34" charset="0"/>
            </a:endParaRPr>
          </a:p>
        </p:txBody>
      </p:sp>
      <p:sp>
        <p:nvSpPr>
          <p:cNvPr id="5" name="Rectangle 3"/>
          <p:cNvSpPr txBox="1">
            <a:spLocks noChangeArrowheads="1"/>
          </p:cNvSpPr>
          <p:nvPr/>
        </p:nvSpPr>
        <p:spPr bwMode="auto">
          <a:xfrm>
            <a:off x="1547665" y="4725144"/>
            <a:ext cx="410445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kern="0" dirty="0" smtClean="0">
                <a:solidFill>
                  <a:srgbClr val="C00000"/>
                </a:solidFill>
                <a:effectLst/>
                <a:latin typeface="Univers LT Std 47 Cn Lt" pitchFamily="34" charset="0"/>
              </a:rPr>
              <a:t>Matthäus-Evangelium 25,1-13</a:t>
            </a:r>
            <a:endParaRPr lang="de-DE" altLang="de-DE" sz="2400" kern="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6093296"/>
            <a:ext cx="6400800" cy="461665"/>
          </a:xfrm>
        </p:spPr>
        <p:txBody>
          <a:bodyPr>
            <a:spAutoFit/>
          </a:bodyPr>
          <a:lstStyle/>
          <a:p>
            <a:pPr algn="r"/>
            <a:r>
              <a:rPr lang="de-DE" altLang="de-DE" sz="2400" dirty="0" smtClean="0">
                <a:solidFill>
                  <a:srgbClr val="C00000"/>
                </a:solidFill>
                <a:effectLst/>
                <a:latin typeface="Univers LT Std 47 Cn Lt" pitchFamily="34" charset="0"/>
              </a:rPr>
              <a:t>1.Thessalonicher 5,6</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124177"/>
            <a:ext cx="5976664" cy="2800767"/>
          </a:xfrm>
        </p:spPr>
        <p:txBody>
          <a:bodyPr wrap="square">
            <a:spAutoFit/>
          </a:bodyPr>
          <a:lstStyle/>
          <a:p>
            <a:pPr algn="l"/>
            <a:r>
              <a:rPr lang="de-CH" altLang="de-DE" sz="4400" dirty="0">
                <a:solidFill>
                  <a:srgbClr val="C00000"/>
                </a:solidFill>
                <a:effectLst/>
                <a:latin typeface="Univers LT Std 47 Cn Lt" pitchFamily="34" charset="0"/>
              </a:rPr>
              <a:t>„Wir dürfen nicht schlafen wie die anderen, sondern sollen wach und besonnen sein.“</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29590884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6093296"/>
            <a:ext cx="6400800" cy="461665"/>
          </a:xfrm>
        </p:spPr>
        <p:txBody>
          <a:bodyPr>
            <a:spAutoFit/>
          </a:bodyPr>
          <a:lstStyle/>
          <a:p>
            <a:pPr algn="r"/>
            <a:r>
              <a:rPr lang="de-DE" altLang="de-DE" sz="2400" dirty="0" smtClean="0">
                <a:solidFill>
                  <a:srgbClr val="C00000"/>
                </a:solidFill>
                <a:effectLst/>
                <a:latin typeface="Univers LT Std 47 Cn Lt" pitchFamily="34" charset="0"/>
              </a:rPr>
              <a:t>1.Thessalonicher 4,13</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153214"/>
            <a:ext cx="5976664" cy="2123658"/>
          </a:xfrm>
        </p:spPr>
        <p:txBody>
          <a:bodyPr wrap="square">
            <a:spAutoFit/>
          </a:bodyPr>
          <a:lstStyle/>
          <a:p>
            <a:pPr algn="l"/>
            <a:r>
              <a:rPr lang="de-CH" altLang="de-DE" sz="4400" dirty="0">
                <a:solidFill>
                  <a:srgbClr val="C00000"/>
                </a:solidFill>
                <a:effectLst/>
                <a:latin typeface="Univers LT Std 47 Cn Lt" pitchFamily="34" charset="0"/>
              </a:rPr>
              <a:t>„Wir wollen euch nicht im Ungewissen lassen über die, die entschlafen sind.“</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500571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6093296"/>
            <a:ext cx="6400800" cy="461665"/>
          </a:xfrm>
        </p:spPr>
        <p:txBody>
          <a:bodyPr>
            <a:spAutoFit/>
          </a:bodyPr>
          <a:lstStyle/>
          <a:p>
            <a:pPr algn="r"/>
            <a:r>
              <a:rPr lang="de-DE" altLang="de-DE" sz="2400" dirty="0" smtClean="0">
                <a:solidFill>
                  <a:srgbClr val="C00000"/>
                </a:solidFill>
                <a:effectLst/>
                <a:latin typeface="Univers LT Std 47 Cn Lt" pitchFamily="34" charset="0"/>
              </a:rPr>
              <a:t>Johannes-Evangelium 11,11</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124177"/>
            <a:ext cx="5976664" cy="2800767"/>
          </a:xfrm>
        </p:spPr>
        <p:txBody>
          <a:bodyPr wrap="square">
            <a:spAutoFit/>
          </a:bodyPr>
          <a:lstStyle/>
          <a:p>
            <a:pPr algn="l"/>
            <a:r>
              <a:rPr lang="de-CH" altLang="de-DE" sz="4400" dirty="0">
                <a:solidFill>
                  <a:srgbClr val="C00000"/>
                </a:solidFill>
                <a:effectLst/>
                <a:latin typeface="Univers LT Std 47 Cn Lt" pitchFamily="34" charset="0"/>
              </a:rPr>
              <a:t>„Unser Freund Lazarus ist eingeschlafen. Aber ich gehe jetzt zu ihm, </a:t>
            </a:r>
            <a:r>
              <a:rPr lang="de-CH" altLang="de-DE" sz="4400" dirty="0" smtClean="0">
                <a:solidFill>
                  <a:srgbClr val="C00000"/>
                </a:solidFill>
                <a:effectLst/>
                <a:latin typeface="Univers LT Std 47 Cn Lt" pitchFamily="34" charset="0"/>
              </a:rPr>
              <a:t>um</a:t>
            </a:r>
            <a:br>
              <a:rPr lang="de-CH" altLang="de-DE" sz="4400" dirty="0" smtClean="0">
                <a:solidFill>
                  <a:srgbClr val="C00000"/>
                </a:solidFill>
                <a:effectLst/>
                <a:latin typeface="Univers LT Std 47 Cn Lt" pitchFamily="34" charset="0"/>
              </a:rPr>
            </a:br>
            <a:r>
              <a:rPr lang="de-CH" altLang="de-DE" sz="4400" dirty="0" smtClean="0">
                <a:solidFill>
                  <a:srgbClr val="C00000"/>
                </a:solidFill>
                <a:effectLst/>
                <a:latin typeface="Univers LT Std 47 Cn Lt" pitchFamily="34" charset="0"/>
              </a:rPr>
              <a:t>ihn </a:t>
            </a:r>
            <a:r>
              <a:rPr lang="de-CH" altLang="de-DE" sz="4400" dirty="0">
                <a:solidFill>
                  <a:srgbClr val="C00000"/>
                </a:solidFill>
                <a:effectLst/>
                <a:latin typeface="Univers LT Std 47 Cn Lt" pitchFamily="34" charset="0"/>
              </a:rPr>
              <a:t>aufzuwecken.“</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38864023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932527"/>
            <a:ext cx="8964488" cy="830997"/>
          </a:xfrm>
        </p:spPr>
        <p:txBody>
          <a:bodyPr wrap="square">
            <a:spAutoFit/>
          </a:bodyPr>
          <a:lstStyle/>
          <a:p>
            <a:pPr algn="l"/>
            <a:r>
              <a:rPr lang="de-DE" altLang="de-DE" sz="4800" dirty="0" smtClean="0">
                <a:solidFill>
                  <a:srgbClr val="C00000"/>
                </a:solidFill>
                <a:effectLst/>
                <a:latin typeface="Univers LT Std 47 Cn Lt" pitchFamily="34" charset="0"/>
              </a:rPr>
              <a:t>II. Die überraschende Wende</a:t>
            </a:r>
            <a:endParaRPr lang="de-DE" altLang="de-DE" sz="48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38068057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6093296"/>
            <a:ext cx="6400800" cy="461665"/>
          </a:xfrm>
        </p:spPr>
        <p:txBody>
          <a:bodyPr>
            <a:spAutoFit/>
          </a:bodyPr>
          <a:lstStyle/>
          <a:p>
            <a:pPr algn="r"/>
            <a:r>
              <a:rPr lang="de-DE" altLang="de-DE" sz="2400" dirty="0" smtClean="0">
                <a:solidFill>
                  <a:srgbClr val="C00000"/>
                </a:solidFill>
                <a:effectLst/>
                <a:latin typeface="Univers LT Std 47 Cn Lt" pitchFamily="34" charset="0"/>
              </a:rPr>
              <a:t>Matthäus-Evangelium 25,6</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124177"/>
            <a:ext cx="5976664" cy="2800767"/>
          </a:xfrm>
        </p:spPr>
        <p:txBody>
          <a:bodyPr wrap="square">
            <a:spAutoFit/>
          </a:bodyPr>
          <a:lstStyle/>
          <a:p>
            <a:pPr algn="l"/>
            <a:r>
              <a:rPr lang="de-CH" altLang="de-DE" sz="4400" dirty="0">
                <a:solidFill>
                  <a:srgbClr val="C00000"/>
                </a:solidFill>
                <a:effectLst/>
                <a:latin typeface="Univers LT Std 47 Cn Lt" pitchFamily="34" charset="0"/>
              </a:rPr>
              <a:t>„Mitten in der Nacht ertönte plötzlich der Ruf</a:t>
            </a:r>
            <a:r>
              <a:rPr lang="de-CH" altLang="de-DE" sz="4400" dirty="0" smtClean="0">
                <a:solidFill>
                  <a:srgbClr val="C00000"/>
                </a:solidFill>
                <a:effectLst/>
                <a:latin typeface="Univers LT Std 47 Cn Lt" pitchFamily="34" charset="0"/>
              </a:rPr>
              <a:t>:</a:t>
            </a:r>
            <a:br>
              <a:rPr lang="de-CH" altLang="de-DE" sz="4400" dirty="0" smtClean="0">
                <a:solidFill>
                  <a:srgbClr val="C00000"/>
                </a:solidFill>
                <a:effectLst/>
                <a:latin typeface="Univers LT Std 47 Cn Lt" pitchFamily="34" charset="0"/>
              </a:rPr>
            </a:br>
            <a:r>
              <a:rPr lang="de-CH" altLang="de-DE" sz="4400" dirty="0" smtClean="0">
                <a:solidFill>
                  <a:srgbClr val="C00000"/>
                </a:solidFill>
                <a:effectLst/>
                <a:latin typeface="Univers LT Std 47 Cn Lt" pitchFamily="34" charset="0"/>
              </a:rPr>
              <a:t>‚</a:t>
            </a:r>
            <a:r>
              <a:rPr lang="de-CH" altLang="de-DE" sz="4400" dirty="0">
                <a:solidFill>
                  <a:srgbClr val="C00000"/>
                </a:solidFill>
                <a:effectLst/>
                <a:latin typeface="Univers LT Std 47 Cn Lt" pitchFamily="34" charset="0"/>
              </a:rPr>
              <a:t>Der Bräutigam kommt! Geht ihm entgegen!‘“</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15879592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6093296"/>
            <a:ext cx="6400800" cy="461665"/>
          </a:xfrm>
        </p:spPr>
        <p:txBody>
          <a:bodyPr>
            <a:spAutoFit/>
          </a:bodyPr>
          <a:lstStyle/>
          <a:p>
            <a:pPr algn="r"/>
            <a:r>
              <a:rPr lang="de-DE" altLang="de-DE" sz="2400" dirty="0" smtClean="0">
                <a:solidFill>
                  <a:srgbClr val="C00000"/>
                </a:solidFill>
                <a:effectLst/>
                <a:latin typeface="Univers LT Std 47 Cn Lt" pitchFamily="34" charset="0"/>
              </a:rPr>
              <a:t>Matthäus-Evangelium 25,7</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124177"/>
            <a:ext cx="5976664" cy="2800767"/>
          </a:xfrm>
        </p:spPr>
        <p:txBody>
          <a:bodyPr wrap="square">
            <a:spAutoFit/>
          </a:bodyPr>
          <a:lstStyle/>
          <a:p>
            <a:pPr algn="l"/>
            <a:r>
              <a:rPr lang="de-CH" altLang="de-DE" sz="4400" dirty="0">
                <a:solidFill>
                  <a:srgbClr val="C00000"/>
                </a:solidFill>
                <a:effectLst/>
                <a:latin typeface="Univers LT Std 47 Cn Lt" pitchFamily="34" charset="0"/>
              </a:rPr>
              <a:t>„Die Jungfrauen wachten alle auf und machten sich daran, ihre Fackeln in Ordnung zu bringen.“</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4993057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6093296"/>
            <a:ext cx="6400800" cy="461665"/>
          </a:xfrm>
        </p:spPr>
        <p:txBody>
          <a:bodyPr>
            <a:spAutoFit/>
          </a:bodyPr>
          <a:lstStyle/>
          <a:p>
            <a:pPr algn="r"/>
            <a:r>
              <a:rPr lang="de-DE" altLang="de-DE" sz="2400" dirty="0" smtClean="0">
                <a:solidFill>
                  <a:srgbClr val="C00000"/>
                </a:solidFill>
                <a:effectLst/>
                <a:latin typeface="Univers LT Std 47 Cn Lt" pitchFamily="34" charset="0"/>
              </a:rPr>
              <a:t>Matthäus-Evangelium 25,8</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260648"/>
            <a:ext cx="6480720" cy="1446550"/>
          </a:xfrm>
        </p:spPr>
        <p:txBody>
          <a:bodyPr wrap="square">
            <a:spAutoFit/>
          </a:bodyPr>
          <a:lstStyle/>
          <a:p>
            <a:pPr algn="l"/>
            <a:r>
              <a:rPr lang="de-CH" altLang="de-DE" sz="4400" dirty="0">
                <a:solidFill>
                  <a:srgbClr val="C00000"/>
                </a:solidFill>
                <a:effectLst/>
                <a:latin typeface="Univers LT Std 47 Cn Lt" pitchFamily="34" charset="0"/>
              </a:rPr>
              <a:t>„Gebt uns etwas von eurem Öl; unsere Fackeln gehen aus.“</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21468756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6093296"/>
            <a:ext cx="6400800" cy="461665"/>
          </a:xfrm>
        </p:spPr>
        <p:txBody>
          <a:bodyPr>
            <a:spAutoFit/>
          </a:bodyPr>
          <a:lstStyle/>
          <a:p>
            <a:pPr algn="r"/>
            <a:r>
              <a:rPr lang="de-DE" altLang="de-DE" sz="2400" dirty="0" smtClean="0">
                <a:solidFill>
                  <a:srgbClr val="C00000"/>
                </a:solidFill>
                <a:effectLst/>
                <a:latin typeface="Univers LT Std 47 Cn Lt" pitchFamily="34" charset="0"/>
              </a:rPr>
              <a:t>Matthäus-Evangelium 25,9</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116632"/>
            <a:ext cx="6192688" cy="4154984"/>
          </a:xfrm>
        </p:spPr>
        <p:txBody>
          <a:bodyPr wrap="square">
            <a:spAutoFit/>
          </a:bodyPr>
          <a:lstStyle/>
          <a:p>
            <a:pPr algn="l"/>
            <a:r>
              <a:rPr lang="de-CH" altLang="de-DE" sz="4400" dirty="0">
                <a:solidFill>
                  <a:srgbClr val="C00000"/>
                </a:solidFill>
                <a:effectLst/>
                <a:latin typeface="Univers LT Std 47 Cn Lt" pitchFamily="34" charset="0"/>
              </a:rPr>
              <a:t>„Das können wir nicht, es reicht sonst weder für uns noch für euch. Geht doch zu einem Kaufmann und holt euch selbst, was ihr braucht!“</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5740246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6093296"/>
            <a:ext cx="6400800" cy="461665"/>
          </a:xfrm>
        </p:spPr>
        <p:txBody>
          <a:bodyPr>
            <a:spAutoFit/>
          </a:bodyPr>
          <a:lstStyle/>
          <a:p>
            <a:pPr algn="r"/>
            <a:r>
              <a:rPr lang="de-DE" altLang="de-DE" sz="2400" dirty="0" smtClean="0">
                <a:solidFill>
                  <a:srgbClr val="C00000"/>
                </a:solidFill>
                <a:effectLst/>
                <a:latin typeface="Univers LT Std 47 Cn Lt" pitchFamily="34" charset="0"/>
              </a:rPr>
              <a:t>Matthäus-Evangelium 25,10</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116632"/>
            <a:ext cx="6192688" cy="4154984"/>
          </a:xfrm>
        </p:spPr>
        <p:txBody>
          <a:bodyPr wrap="square">
            <a:spAutoFit/>
          </a:bodyPr>
          <a:lstStyle/>
          <a:p>
            <a:pPr algn="l"/>
            <a:r>
              <a:rPr lang="de-CH" altLang="de-DE" sz="4400" dirty="0">
                <a:solidFill>
                  <a:srgbClr val="C00000"/>
                </a:solidFill>
                <a:effectLst/>
                <a:latin typeface="Univers LT Std 47 Cn Lt" pitchFamily="34" charset="0"/>
              </a:rPr>
              <a:t>„Während die Törichten weg waren, um Öl zu kaufen, kam der Bräutigam. Die fünf, die bereit waren, gingen mit ihm in den Hochzeitssaal. Dann wurde die Tür geschlossen.“</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22568960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6093296"/>
            <a:ext cx="6400800" cy="461665"/>
          </a:xfrm>
        </p:spPr>
        <p:txBody>
          <a:bodyPr>
            <a:spAutoFit/>
          </a:bodyPr>
          <a:lstStyle/>
          <a:p>
            <a:pPr algn="r"/>
            <a:r>
              <a:rPr lang="de-DE" altLang="de-DE" sz="2400" dirty="0" smtClean="0">
                <a:solidFill>
                  <a:srgbClr val="C00000"/>
                </a:solidFill>
                <a:effectLst/>
                <a:latin typeface="Univers LT Std 47 Cn Lt" pitchFamily="34" charset="0"/>
              </a:rPr>
              <a:t>Matthäus-Evangelium 25,11</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620688"/>
            <a:ext cx="8712968" cy="1015663"/>
          </a:xfrm>
        </p:spPr>
        <p:txBody>
          <a:bodyPr wrap="square">
            <a:spAutoFit/>
          </a:bodyPr>
          <a:lstStyle/>
          <a:p>
            <a:pPr algn="l"/>
            <a:r>
              <a:rPr lang="de-CH" altLang="de-DE" sz="6000" dirty="0">
                <a:solidFill>
                  <a:srgbClr val="C00000"/>
                </a:solidFill>
                <a:effectLst/>
                <a:latin typeface="Univers LT Std 47 Cn Lt" pitchFamily="34" charset="0"/>
              </a:rPr>
              <a:t>„Herr, Herr, mach uns auf!“</a:t>
            </a:r>
            <a:endParaRPr lang="de-DE" altLang="de-DE" sz="60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17792514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6093296"/>
            <a:ext cx="6400800" cy="461665"/>
          </a:xfrm>
        </p:spPr>
        <p:txBody>
          <a:bodyPr>
            <a:spAutoFit/>
          </a:bodyPr>
          <a:lstStyle/>
          <a:p>
            <a:pPr algn="r"/>
            <a:r>
              <a:rPr lang="de-DE" altLang="de-DE" sz="2400" dirty="0" smtClean="0">
                <a:solidFill>
                  <a:srgbClr val="C00000"/>
                </a:solidFill>
                <a:effectLst/>
                <a:latin typeface="Univers LT Std 47 Cn Lt" pitchFamily="34" charset="0"/>
              </a:rPr>
              <a:t>Matthäus-Evangelium 21,45</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124177"/>
            <a:ext cx="6624736" cy="2800767"/>
          </a:xfrm>
        </p:spPr>
        <p:txBody>
          <a:bodyPr wrap="square">
            <a:spAutoFit/>
          </a:bodyPr>
          <a:lstStyle/>
          <a:p>
            <a:pPr algn="l"/>
            <a:r>
              <a:rPr lang="de-CH" altLang="de-DE" sz="4400" dirty="0">
                <a:solidFill>
                  <a:srgbClr val="C00000"/>
                </a:solidFill>
                <a:effectLst/>
                <a:latin typeface="Univers LT Std 47 Cn Lt" pitchFamily="34" charset="0"/>
              </a:rPr>
              <a:t>„Als die führenden Priester und die Pharisäer diese Gleichnisse hörten, war ihnen klar, dass sie damit gemeint waren.“</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15836385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6093296"/>
            <a:ext cx="6400800" cy="461665"/>
          </a:xfrm>
        </p:spPr>
        <p:txBody>
          <a:bodyPr>
            <a:spAutoFit/>
          </a:bodyPr>
          <a:lstStyle/>
          <a:p>
            <a:pPr algn="r"/>
            <a:r>
              <a:rPr lang="de-DE" altLang="de-DE" sz="2400" dirty="0" smtClean="0">
                <a:solidFill>
                  <a:srgbClr val="C00000"/>
                </a:solidFill>
                <a:effectLst/>
                <a:latin typeface="Univers LT Std 47 Cn Lt" pitchFamily="34" charset="0"/>
              </a:rPr>
              <a:t>Matthäus-Evangelium 25,12</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159024"/>
            <a:ext cx="8712968" cy="1938992"/>
          </a:xfrm>
        </p:spPr>
        <p:txBody>
          <a:bodyPr wrap="square">
            <a:spAutoFit/>
          </a:bodyPr>
          <a:lstStyle/>
          <a:p>
            <a:pPr algn="l"/>
            <a:r>
              <a:rPr lang="de-CH" altLang="de-DE" sz="6000" dirty="0">
                <a:solidFill>
                  <a:srgbClr val="C00000"/>
                </a:solidFill>
                <a:effectLst/>
                <a:latin typeface="Univers LT Std 47 Cn Lt" pitchFamily="34" charset="0"/>
              </a:rPr>
              <a:t>„Ich kann euch nur das eine sagen: Ich kenne euch nicht!“</a:t>
            </a:r>
            <a:endParaRPr lang="de-DE" altLang="de-DE" sz="60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29227928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6093296"/>
            <a:ext cx="6400800" cy="461665"/>
          </a:xfrm>
        </p:spPr>
        <p:txBody>
          <a:bodyPr>
            <a:spAutoFit/>
          </a:bodyPr>
          <a:lstStyle/>
          <a:p>
            <a:pPr algn="r"/>
            <a:r>
              <a:rPr lang="de-DE" altLang="de-DE" sz="2400" dirty="0" smtClean="0">
                <a:solidFill>
                  <a:srgbClr val="C00000"/>
                </a:solidFill>
                <a:effectLst/>
                <a:latin typeface="Univers LT Std 47 Cn Lt" pitchFamily="34" charset="0"/>
              </a:rPr>
              <a:t>1.Thessalonicher-Brief 4,16</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44624"/>
            <a:ext cx="8640960" cy="4524315"/>
          </a:xfrm>
        </p:spPr>
        <p:txBody>
          <a:bodyPr wrap="square">
            <a:spAutoFit/>
          </a:bodyPr>
          <a:lstStyle/>
          <a:p>
            <a:pPr algn="l"/>
            <a:r>
              <a:rPr lang="de-CH" altLang="de-DE" sz="3600" dirty="0">
                <a:solidFill>
                  <a:srgbClr val="C00000"/>
                </a:solidFill>
                <a:effectLst/>
                <a:latin typeface="Univers LT Std 47 Cn Lt" pitchFamily="34" charset="0"/>
              </a:rPr>
              <a:t>„Der Herr selbst wird vom Himmel herabkommen, ein lauter Befehl wird ertönen, und auch die Stimme eines Engelfürsten und der Schall der Posaune Gottes werden zu hören </a:t>
            </a:r>
            <a:r>
              <a:rPr lang="de-CH" altLang="de-DE" sz="3600" dirty="0" smtClean="0">
                <a:solidFill>
                  <a:srgbClr val="C00000"/>
                </a:solidFill>
                <a:effectLst/>
                <a:latin typeface="Univers LT Std 47 Cn Lt" pitchFamily="34" charset="0"/>
              </a:rPr>
              <a:t>sein.</a:t>
            </a:r>
            <a:br>
              <a:rPr lang="de-CH" altLang="de-DE" sz="3600" dirty="0" smtClean="0">
                <a:solidFill>
                  <a:srgbClr val="C00000"/>
                </a:solidFill>
                <a:effectLst/>
                <a:latin typeface="Univers LT Std 47 Cn Lt" pitchFamily="34" charset="0"/>
              </a:rPr>
            </a:br>
            <a:r>
              <a:rPr lang="de-CH" altLang="de-DE" sz="3600" dirty="0" smtClean="0">
                <a:solidFill>
                  <a:srgbClr val="C00000"/>
                </a:solidFill>
                <a:effectLst/>
                <a:latin typeface="Univers LT Std 47 Cn Lt" pitchFamily="34" charset="0"/>
              </a:rPr>
              <a:t>Daraufhin </a:t>
            </a:r>
            <a:r>
              <a:rPr lang="de-CH" altLang="de-DE" sz="3600" dirty="0">
                <a:solidFill>
                  <a:srgbClr val="C00000"/>
                </a:solidFill>
                <a:effectLst/>
                <a:latin typeface="Univers LT Std 47 Cn Lt" pitchFamily="34" charset="0"/>
              </a:rPr>
              <a:t>werden zuerst </a:t>
            </a:r>
            <a:r>
              <a:rPr lang="de-CH" altLang="de-DE" sz="3600" dirty="0" smtClean="0">
                <a:solidFill>
                  <a:srgbClr val="C00000"/>
                </a:solidFill>
                <a:effectLst/>
                <a:latin typeface="Univers LT Std 47 Cn Lt" pitchFamily="34" charset="0"/>
              </a:rPr>
              <a:t>die</a:t>
            </a:r>
            <a:br>
              <a:rPr lang="de-CH" altLang="de-DE" sz="3600" dirty="0" smtClean="0">
                <a:solidFill>
                  <a:srgbClr val="C00000"/>
                </a:solidFill>
                <a:effectLst/>
                <a:latin typeface="Univers LT Std 47 Cn Lt" pitchFamily="34" charset="0"/>
              </a:rPr>
            </a:br>
            <a:r>
              <a:rPr lang="de-CH" altLang="de-DE" sz="3600" dirty="0" smtClean="0">
                <a:solidFill>
                  <a:srgbClr val="C00000"/>
                </a:solidFill>
                <a:effectLst/>
                <a:latin typeface="Univers LT Std 47 Cn Lt" pitchFamily="34" charset="0"/>
              </a:rPr>
              <a:t>Menschen </a:t>
            </a:r>
            <a:r>
              <a:rPr lang="de-CH" altLang="de-DE" sz="3600" dirty="0">
                <a:solidFill>
                  <a:srgbClr val="C00000"/>
                </a:solidFill>
                <a:effectLst/>
                <a:latin typeface="Univers LT Std 47 Cn Lt" pitchFamily="34" charset="0"/>
              </a:rPr>
              <a:t>auferstehen, </a:t>
            </a:r>
            <a:r>
              <a:rPr lang="de-CH" altLang="de-DE" sz="3600" dirty="0" smtClean="0">
                <a:solidFill>
                  <a:srgbClr val="C00000"/>
                </a:solidFill>
                <a:effectLst/>
                <a:latin typeface="Univers LT Std 47 Cn Lt" pitchFamily="34" charset="0"/>
              </a:rPr>
              <a:t>die</a:t>
            </a:r>
            <a:br>
              <a:rPr lang="de-CH" altLang="de-DE" sz="3600" dirty="0" smtClean="0">
                <a:solidFill>
                  <a:srgbClr val="C00000"/>
                </a:solidFill>
                <a:effectLst/>
                <a:latin typeface="Univers LT Std 47 Cn Lt" pitchFamily="34" charset="0"/>
              </a:rPr>
            </a:br>
            <a:r>
              <a:rPr lang="de-CH" altLang="de-DE" sz="3600" dirty="0" smtClean="0">
                <a:solidFill>
                  <a:srgbClr val="C00000"/>
                </a:solidFill>
                <a:effectLst/>
                <a:latin typeface="Univers LT Std 47 Cn Lt" pitchFamily="34" charset="0"/>
              </a:rPr>
              <a:t>im </a:t>
            </a:r>
            <a:r>
              <a:rPr lang="de-CH" altLang="de-DE" sz="3600" dirty="0">
                <a:solidFill>
                  <a:srgbClr val="C00000"/>
                </a:solidFill>
                <a:effectLst/>
                <a:latin typeface="Univers LT Std 47 Cn Lt" pitchFamily="34" charset="0"/>
              </a:rPr>
              <a:t>Glauben an </a:t>
            </a:r>
            <a:r>
              <a:rPr lang="de-CH" altLang="de-DE" sz="3600" dirty="0" smtClean="0">
                <a:solidFill>
                  <a:srgbClr val="C00000"/>
                </a:solidFill>
                <a:effectLst/>
                <a:latin typeface="Univers LT Std 47 Cn Lt" pitchFamily="34" charset="0"/>
              </a:rPr>
              <a:t>Christus</a:t>
            </a:r>
            <a:br>
              <a:rPr lang="de-CH" altLang="de-DE" sz="3600" dirty="0" smtClean="0">
                <a:solidFill>
                  <a:srgbClr val="C00000"/>
                </a:solidFill>
                <a:effectLst/>
                <a:latin typeface="Univers LT Std 47 Cn Lt" pitchFamily="34" charset="0"/>
              </a:rPr>
            </a:br>
            <a:r>
              <a:rPr lang="de-CH" altLang="de-DE" sz="3600" dirty="0" smtClean="0">
                <a:solidFill>
                  <a:srgbClr val="C00000"/>
                </a:solidFill>
                <a:effectLst/>
                <a:latin typeface="Univers LT Std 47 Cn Lt" pitchFamily="34" charset="0"/>
              </a:rPr>
              <a:t>gestorben </a:t>
            </a:r>
            <a:r>
              <a:rPr lang="de-CH" altLang="de-DE" sz="3600" dirty="0">
                <a:solidFill>
                  <a:srgbClr val="C00000"/>
                </a:solidFill>
                <a:effectLst/>
                <a:latin typeface="Univers LT Std 47 Cn Lt" pitchFamily="34" charset="0"/>
              </a:rPr>
              <a:t>sind.“</a:t>
            </a:r>
            <a:endParaRPr lang="de-DE" altLang="de-DE" sz="36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32936461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6093296"/>
            <a:ext cx="6400800" cy="461665"/>
          </a:xfrm>
        </p:spPr>
        <p:txBody>
          <a:bodyPr>
            <a:spAutoFit/>
          </a:bodyPr>
          <a:lstStyle/>
          <a:p>
            <a:pPr algn="r"/>
            <a:r>
              <a:rPr lang="de-DE" altLang="de-DE" sz="2400" dirty="0" smtClean="0">
                <a:solidFill>
                  <a:srgbClr val="C00000"/>
                </a:solidFill>
                <a:effectLst/>
                <a:latin typeface="Univers LT Std 47 Cn Lt" pitchFamily="34" charset="0"/>
              </a:rPr>
              <a:t>Matthäus-Evangelium 7,21</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116632"/>
            <a:ext cx="7272808" cy="3477875"/>
          </a:xfrm>
        </p:spPr>
        <p:txBody>
          <a:bodyPr wrap="square">
            <a:spAutoFit/>
          </a:bodyPr>
          <a:lstStyle/>
          <a:p>
            <a:pPr algn="l"/>
            <a:r>
              <a:rPr lang="de-CH" altLang="de-DE" sz="4400" dirty="0">
                <a:solidFill>
                  <a:srgbClr val="C00000"/>
                </a:solidFill>
                <a:effectLst/>
                <a:latin typeface="Univers LT Std 47 Cn Lt" pitchFamily="34" charset="0"/>
              </a:rPr>
              <a:t>„Nicht jeder, der zu mir sagt</a:t>
            </a:r>
            <a:r>
              <a:rPr lang="de-CH" altLang="de-DE" sz="4400" dirty="0" smtClean="0">
                <a:solidFill>
                  <a:srgbClr val="C00000"/>
                </a:solidFill>
                <a:effectLst/>
                <a:latin typeface="Univers LT Std 47 Cn Lt" pitchFamily="34" charset="0"/>
              </a:rPr>
              <a:t>:</a:t>
            </a:r>
            <a:br>
              <a:rPr lang="de-CH" altLang="de-DE" sz="4400" dirty="0" smtClean="0">
                <a:solidFill>
                  <a:srgbClr val="C00000"/>
                </a:solidFill>
                <a:effectLst/>
                <a:latin typeface="Univers LT Std 47 Cn Lt" pitchFamily="34" charset="0"/>
              </a:rPr>
            </a:br>
            <a:r>
              <a:rPr lang="de-CH" altLang="de-DE" sz="4400" dirty="0" smtClean="0">
                <a:solidFill>
                  <a:srgbClr val="C00000"/>
                </a:solidFill>
                <a:effectLst/>
                <a:latin typeface="Univers LT Std 47 Cn Lt" pitchFamily="34" charset="0"/>
              </a:rPr>
              <a:t>‚</a:t>
            </a:r>
            <a:r>
              <a:rPr lang="de-CH" altLang="de-DE" sz="4400" dirty="0">
                <a:solidFill>
                  <a:srgbClr val="C00000"/>
                </a:solidFill>
                <a:effectLst/>
                <a:latin typeface="Univers LT Std 47 Cn Lt" pitchFamily="34" charset="0"/>
              </a:rPr>
              <a:t>Herr, Herr!‘, wird ins Himmelreich kommen, sondern nur </a:t>
            </a:r>
            <a:r>
              <a:rPr lang="de-CH" altLang="de-DE" sz="4400" dirty="0" smtClean="0">
                <a:solidFill>
                  <a:srgbClr val="C00000"/>
                </a:solidFill>
                <a:effectLst/>
                <a:latin typeface="Univers LT Std 47 Cn Lt" pitchFamily="34" charset="0"/>
              </a:rPr>
              <a:t>der,</a:t>
            </a:r>
            <a:br>
              <a:rPr lang="de-CH" altLang="de-DE" sz="4400" dirty="0" smtClean="0">
                <a:solidFill>
                  <a:srgbClr val="C00000"/>
                </a:solidFill>
                <a:effectLst/>
                <a:latin typeface="Univers LT Std 47 Cn Lt" pitchFamily="34" charset="0"/>
              </a:rPr>
            </a:br>
            <a:r>
              <a:rPr lang="de-CH" altLang="de-DE" sz="4400" dirty="0" smtClean="0">
                <a:solidFill>
                  <a:srgbClr val="C00000"/>
                </a:solidFill>
                <a:effectLst/>
                <a:latin typeface="Univers LT Std 47 Cn Lt" pitchFamily="34" charset="0"/>
              </a:rPr>
              <a:t>der </a:t>
            </a:r>
            <a:r>
              <a:rPr lang="de-CH" altLang="de-DE" sz="4400" dirty="0">
                <a:solidFill>
                  <a:srgbClr val="C00000"/>
                </a:solidFill>
                <a:effectLst/>
                <a:latin typeface="Univers LT Std 47 Cn Lt" pitchFamily="34" charset="0"/>
              </a:rPr>
              <a:t>den Willen </a:t>
            </a:r>
            <a:r>
              <a:rPr lang="de-CH" altLang="de-DE" sz="4400" dirty="0" smtClean="0">
                <a:solidFill>
                  <a:srgbClr val="C00000"/>
                </a:solidFill>
                <a:effectLst/>
                <a:latin typeface="Univers LT Std 47 Cn Lt" pitchFamily="34" charset="0"/>
              </a:rPr>
              <a:t>meines</a:t>
            </a:r>
            <a:br>
              <a:rPr lang="de-CH" altLang="de-DE" sz="4400" dirty="0" smtClean="0">
                <a:solidFill>
                  <a:srgbClr val="C00000"/>
                </a:solidFill>
                <a:effectLst/>
                <a:latin typeface="Univers LT Std 47 Cn Lt" pitchFamily="34" charset="0"/>
              </a:rPr>
            </a:br>
            <a:r>
              <a:rPr lang="de-CH" altLang="de-DE" sz="4400" dirty="0" smtClean="0">
                <a:solidFill>
                  <a:srgbClr val="C00000"/>
                </a:solidFill>
                <a:effectLst/>
                <a:latin typeface="Univers LT Std 47 Cn Lt" pitchFamily="34" charset="0"/>
              </a:rPr>
              <a:t>Vaters </a:t>
            </a:r>
            <a:r>
              <a:rPr lang="de-CH" altLang="de-DE" sz="4400" dirty="0">
                <a:solidFill>
                  <a:srgbClr val="C00000"/>
                </a:solidFill>
                <a:effectLst/>
                <a:latin typeface="Univers LT Std 47 Cn Lt" pitchFamily="34" charset="0"/>
              </a:rPr>
              <a:t>im Himmel tut.“</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18616215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6093296"/>
            <a:ext cx="6400800" cy="461665"/>
          </a:xfrm>
        </p:spPr>
        <p:txBody>
          <a:bodyPr>
            <a:spAutoFit/>
          </a:bodyPr>
          <a:lstStyle/>
          <a:p>
            <a:pPr algn="r"/>
            <a:r>
              <a:rPr lang="de-DE" altLang="de-DE" sz="2400" dirty="0" smtClean="0">
                <a:solidFill>
                  <a:srgbClr val="C00000"/>
                </a:solidFill>
                <a:effectLst/>
                <a:latin typeface="Univers LT Std 47 Cn Lt" pitchFamily="34" charset="0"/>
              </a:rPr>
              <a:t>Matthäus-Evangelium 7,22</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66104"/>
            <a:ext cx="8784976" cy="4154984"/>
          </a:xfrm>
        </p:spPr>
        <p:txBody>
          <a:bodyPr wrap="square">
            <a:spAutoFit/>
          </a:bodyPr>
          <a:lstStyle/>
          <a:p>
            <a:pPr algn="l"/>
            <a:r>
              <a:rPr lang="de-CH" altLang="de-DE" sz="4400" dirty="0">
                <a:solidFill>
                  <a:srgbClr val="C00000"/>
                </a:solidFill>
                <a:effectLst/>
                <a:latin typeface="Univers LT Std 47 Cn Lt" pitchFamily="34" charset="0"/>
              </a:rPr>
              <a:t>„Viele werden an jenem Tag zu mir sagen: ‚Herr, Herr! Haben wir nicht in deinem Namen prophetisch </a:t>
            </a:r>
            <a:r>
              <a:rPr lang="de-CH" altLang="de-DE" sz="4400" dirty="0" smtClean="0">
                <a:solidFill>
                  <a:srgbClr val="C00000"/>
                </a:solidFill>
                <a:effectLst/>
                <a:latin typeface="Univers LT Std 47 Cn Lt" pitchFamily="34" charset="0"/>
              </a:rPr>
              <a:t>geredet,</a:t>
            </a:r>
            <a:br>
              <a:rPr lang="de-CH" altLang="de-DE" sz="4400" dirty="0" smtClean="0">
                <a:solidFill>
                  <a:srgbClr val="C00000"/>
                </a:solidFill>
                <a:effectLst/>
                <a:latin typeface="Univers LT Std 47 Cn Lt" pitchFamily="34" charset="0"/>
              </a:rPr>
            </a:br>
            <a:r>
              <a:rPr lang="de-CH" altLang="de-DE" sz="4400" dirty="0" smtClean="0">
                <a:solidFill>
                  <a:srgbClr val="C00000"/>
                </a:solidFill>
                <a:effectLst/>
                <a:latin typeface="Univers LT Std 47 Cn Lt" pitchFamily="34" charset="0"/>
              </a:rPr>
              <a:t>in </a:t>
            </a:r>
            <a:r>
              <a:rPr lang="de-CH" altLang="de-DE" sz="4400" dirty="0">
                <a:solidFill>
                  <a:srgbClr val="C00000"/>
                </a:solidFill>
                <a:effectLst/>
                <a:latin typeface="Univers LT Std 47 Cn Lt" pitchFamily="34" charset="0"/>
              </a:rPr>
              <a:t>deinem Namen </a:t>
            </a:r>
            <a:r>
              <a:rPr lang="de-CH" altLang="de-DE" sz="4400" dirty="0" smtClean="0">
                <a:solidFill>
                  <a:srgbClr val="C00000"/>
                </a:solidFill>
                <a:effectLst/>
                <a:latin typeface="Univers LT Std 47 Cn Lt" pitchFamily="34" charset="0"/>
              </a:rPr>
              <a:t>Dämonen</a:t>
            </a:r>
            <a:br>
              <a:rPr lang="de-CH" altLang="de-DE" sz="4400" dirty="0" smtClean="0">
                <a:solidFill>
                  <a:srgbClr val="C00000"/>
                </a:solidFill>
                <a:effectLst/>
                <a:latin typeface="Univers LT Std 47 Cn Lt" pitchFamily="34" charset="0"/>
              </a:rPr>
            </a:br>
            <a:r>
              <a:rPr lang="de-CH" altLang="de-DE" sz="4400" dirty="0" smtClean="0">
                <a:solidFill>
                  <a:srgbClr val="C00000"/>
                </a:solidFill>
                <a:effectLst/>
                <a:latin typeface="Univers LT Std 47 Cn Lt" pitchFamily="34" charset="0"/>
              </a:rPr>
              <a:t>ausgetrieben </a:t>
            </a:r>
            <a:r>
              <a:rPr lang="de-CH" altLang="de-DE" sz="4400" dirty="0">
                <a:solidFill>
                  <a:srgbClr val="C00000"/>
                </a:solidFill>
                <a:effectLst/>
                <a:latin typeface="Univers LT Std 47 Cn Lt" pitchFamily="34" charset="0"/>
              </a:rPr>
              <a:t>und in </a:t>
            </a:r>
            <a:r>
              <a:rPr lang="de-CH" altLang="de-DE" sz="4400" dirty="0" smtClean="0">
                <a:solidFill>
                  <a:srgbClr val="C00000"/>
                </a:solidFill>
                <a:effectLst/>
                <a:latin typeface="Univers LT Std 47 Cn Lt" pitchFamily="34" charset="0"/>
              </a:rPr>
              <a:t>deinem</a:t>
            </a:r>
            <a:br>
              <a:rPr lang="de-CH" altLang="de-DE" sz="4400" dirty="0" smtClean="0">
                <a:solidFill>
                  <a:srgbClr val="C00000"/>
                </a:solidFill>
                <a:effectLst/>
                <a:latin typeface="Univers LT Std 47 Cn Lt" pitchFamily="34" charset="0"/>
              </a:rPr>
            </a:br>
            <a:r>
              <a:rPr lang="de-CH" altLang="de-DE" sz="4400" dirty="0" smtClean="0">
                <a:solidFill>
                  <a:srgbClr val="C00000"/>
                </a:solidFill>
                <a:effectLst/>
                <a:latin typeface="Univers LT Std 47 Cn Lt" pitchFamily="34" charset="0"/>
              </a:rPr>
              <a:t>Namen </a:t>
            </a:r>
            <a:r>
              <a:rPr lang="de-CH" altLang="de-DE" sz="4400" dirty="0">
                <a:solidFill>
                  <a:srgbClr val="C00000"/>
                </a:solidFill>
                <a:effectLst/>
                <a:latin typeface="Univers LT Std 47 Cn Lt" pitchFamily="34" charset="0"/>
              </a:rPr>
              <a:t>viele Wunder getan?‘“</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30206650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6093296"/>
            <a:ext cx="6400800" cy="461665"/>
          </a:xfrm>
        </p:spPr>
        <p:txBody>
          <a:bodyPr>
            <a:spAutoFit/>
          </a:bodyPr>
          <a:lstStyle/>
          <a:p>
            <a:pPr algn="r"/>
            <a:r>
              <a:rPr lang="de-DE" altLang="de-DE" sz="2400" dirty="0" smtClean="0">
                <a:solidFill>
                  <a:srgbClr val="C00000"/>
                </a:solidFill>
                <a:effectLst/>
                <a:latin typeface="Univers LT Std 47 Cn Lt" pitchFamily="34" charset="0"/>
              </a:rPr>
              <a:t>Matthäus-Evangelium 7,23</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51589"/>
            <a:ext cx="8784976" cy="2585323"/>
          </a:xfrm>
        </p:spPr>
        <p:txBody>
          <a:bodyPr wrap="square">
            <a:spAutoFit/>
          </a:bodyPr>
          <a:lstStyle/>
          <a:p>
            <a:pPr algn="l"/>
            <a:r>
              <a:rPr lang="de-CH" altLang="de-DE" dirty="0">
                <a:solidFill>
                  <a:srgbClr val="C00000"/>
                </a:solidFill>
                <a:effectLst/>
                <a:latin typeface="Univers LT Std 47 Cn Lt" pitchFamily="34" charset="0"/>
              </a:rPr>
              <a:t>„Ich habe euch nie </a:t>
            </a:r>
            <a:r>
              <a:rPr lang="de-CH" altLang="de-DE" dirty="0" smtClean="0">
                <a:solidFill>
                  <a:srgbClr val="C00000"/>
                </a:solidFill>
                <a:effectLst/>
                <a:latin typeface="Univers LT Std 47 Cn Lt" pitchFamily="34" charset="0"/>
              </a:rPr>
              <a:t>gekannt.</a:t>
            </a:r>
            <a:br>
              <a:rPr lang="de-CH" altLang="de-DE" dirty="0" smtClean="0">
                <a:solidFill>
                  <a:srgbClr val="C00000"/>
                </a:solidFill>
                <a:effectLst/>
                <a:latin typeface="Univers LT Std 47 Cn Lt" pitchFamily="34" charset="0"/>
              </a:rPr>
            </a:br>
            <a:r>
              <a:rPr lang="de-CH" altLang="de-DE" dirty="0" smtClean="0">
                <a:solidFill>
                  <a:srgbClr val="C00000"/>
                </a:solidFill>
                <a:effectLst/>
                <a:latin typeface="Univers LT Std 47 Cn Lt" pitchFamily="34" charset="0"/>
              </a:rPr>
              <a:t>Geht </a:t>
            </a:r>
            <a:r>
              <a:rPr lang="de-CH" altLang="de-DE" dirty="0">
                <a:solidFill>
                  <a:srgbClr val="C00000"/>
                </a:solidFill>
                <a:effectLst/>
                <a:latin typeface="Univers LT Std 47 Cn Lt" pitchFamily="34" charset="0"/>
              </a:rPr>
              <a:t>weg von mir, ihr mit eurem gesetzlosen Treiben!“</a:t>
            </a:r>
            <a:endParaRPr lang="de-DE" altLang="de-DE" dirty="0">
              <a:solidFill>
                <a:srgbClr val="C00000"/>
              </a:solidFill>
              <a:effectLst/>
              <a:latin typeface="Univers LT Std 47 Cn Lt" pitchFamily="34" charset="0"/>
            </a:endParaRPr>
          </a:p>
        </p:txBody>
      </p:sp>
    </p:spTree>
    <p:extLst>
      <p:ext uri="{BB962C8B-B14F-4D97-AF65-F5344CB8AC3E}">
        <p14:creationId xmlns:p14="http://schemas.microsoft.com/office/powerpoint/2010/main" val="40926479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6093296"/>
            <a:ext cx="6400800" cy="461665"/>
          </a:xfrm>
        </p:spPr>
        <p:txBody>
          <a:bodyPr>
            <a:spAutoFit/>
          </a:bodyPr>
          <a:lstStyle/>
          <a:p>
            <a:pPr algn="r"/>
            <a:r>
              <a:rPr lang="de-DE" altLang="de-DE" sz="2400" dirty="0" smtClean="0">
                <a:solidFill>
                  <a:srgbClr val="C00000"/>
                </a:solidFill>
                <a:effectLst/>
                <a:latin typeface="Univers LT Std 47 Cn Lt" pitchFamily="34" charset="0"/>
              </a:rPr>
              <a:t>Matthäus-Evangelium 11,28</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81206"/>
            <a:ext cx="8784976" cy="2123658"/>
          </a:xfrm>
        </p:spPr>
        <p:txBody>
          <a:bodyPr wrap="square">
            <a:spAutoFit/>
          </a:bodyPr>
          <a:lstStyle/>
          <a:p>
            <a:pPr algn="l"/>
            <a:r>
              <a:rPr lang="de-CH" altLang="de-DE" sz="4400" dirty="0">
                <a:solidFill>
                  <a:srgbClr val="C00000"/>
                </a:solidFill>
                <a:effectLst/>
                <a:latin typeface="Univers LT Std 47 Cn Lt" pitchFamily="34" charset="0"/>
              </a:rPr>
              <a:t>„Kommt zu mir, ihr alle, die ihr euch plagt und von eurer Last fast erdrückt werdet; ich werde sie euch abnehmen.“</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31089496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6093296"/>
            <a:ext cx="6400800" cy="461665"/>
          </a:xfrm>
        </p:spPr>
        <p:txBody>
          <a:bodyPr>
            <a:spAutoFit/>
          </a:bodyPr>
          <a:lstStyle/>
          <a:p>
            <a:pPr algn="r"/>
            <a:r>
              <a:rPr lang="de-DE" altLang="de-DE" sz="2400" dirty="0" smtClean="0">
                <a:solidFill>
                  <a:srgbClr val="C00000"/>
                </a:solidFill>
                <a:effectLst/>
                <a:latin typeface="Univers LT Std 47 Cn Lt" pitchFamily="34" charset="0"/>
              </a:rPr>
              <a:t>Matthäus-Evangelium 11,29</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44624"/>
            <a:ext cx="8784976" cy="2800767"/>
          </a:xfrm>
        </p:spPr>
        <p:txBody>
          <a:bodyPr wrap="square">
            <a:spAutoFit/>
          </a:bodyPr>
          <a:lstStyle/>
          <a:p>
            <a:pPr algn="l"/>
            <a:r>
              <a:rPr lang="de-CH" altLang="de-DE" sz="4400" dirty="0">
                <a:solidFill>
                  <a:srgbClr val="C00000"/>
                </a:solidFill>
                <a:effectLst/>
                <a:latin typeface="Univers LT Std 47 Cn Lt" pitchFamily="34" charset="0"/>
              </a:rPr>
              <a:t>„Nehmt mein Joch auf euch und lernt von mir, denn ich bin gütig und von Herzen demütig. So werdet ihr Ruhe finden für eure Seele.“</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10841366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6093296"/>
            <a:ext cx="6400800" cy="461665"/>
          </a:xfrm>
        </p:spPr>
        <p:txBody>
          <a:bodyPr>
            <a:spAutoFit/>
          </a:bodyPr>
          <a:lstStyle/>
          <a:p>
            <a:pPr algn="r"/>
            <a:r>
              <a:rPr lang="de-DE" altLang="de-DE" sz="2400" dirty="0" smtClean="0">
                <a:solidFill>
                  <a:srgbClr val="C00000"/>
                </a:solidFill>
                <a:effectLst/>
                <a:latin typeface="Univers LT Std 47 Cn Lt" pitchFamily="34" charset="0"/>
              </a:rPr>
              <a:t>Matthäus-Evangelium 11,30</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116632"/>
            <a:ext cx="8784976" cy="2123658"/>
          </a:xfrm>
        </p:spPr>
        <p:txBody>
          <a:bodyPr wrap="square">
            <a:spAutoFit/>
          </a:bodyPr>
          <a:lstStyle/>
          <a:p>
            <a:pPr algn="l"/>
            <a:r>
              <a:rPr lang="de-CH" altLang="de-DE" sz="4400" dirty="0">
                <a:solidFill>
                  <a:srgbClr val="C00000"/>
                </a:solidFill>
                <a:effectLst/>
                <a:latin typeface="Univers LT Std 47 Cn Lt" pitchFamily="34" charset="0"/>
              </a:rPr>
              <a:t>„Denn das Joch, das ich auferlege, drückt nicht, und die Last, die ich zu tragen gebe, ist leicht.“</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13090274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6093296"/>
            <a:ext cx="6400800" cy="461665"/>
          </a:xfrm>
        </p:spPr>
        <p:txBody>
          <a:bodyPr>
            <a:spAutoFit/>
          </a:bodyPr>
          <a:lstStyle/>
          <a:p>
            <a:pPr algn="r"/>
            <a:r>
              <a:rPr lang="de-DE" altLang="de-DE" sz="2400" dirty="0" smtClean="0">
                <a:solidFill>
                  <a:srgbClr val="C00000"/>
                </a:solidFill>
                <a:effectLst/>
                <a:latin typeface="Univers LT Std 47 Cn Lt" pitchFamily="34" charset="0"/>
              </a:rPr>
              <a:t>Johannes-Evangelium 1,30</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116632"/>
            <a:ext cx="8784976" cy="2123658"/>
          </a:xfrm>
        </p:spPr>
        <p:txBody>
          <a:bodyPr wrap="square">
            <a:spAutoFit/>
          </a:bodyPr>
          <a:lstStyle/>
          <a:p>
            <a:pPr algn="l"/>
            <a:r>
              <a:rPr lang="de-CH" altLang="de-DE" sz="4400" dirty="0">
                <a:solidFill>
                  <a:srgbClr val="C00000"/>
                </a:solidFill>
                <a:effectLst/>
                <a:latin typeface="Univers LT Std 47 Cn Lt" pitchFamily="34" charset="0"/>
              </a:rPr>
              <a:t>„All </a:t>
            </a:r>
            <a:r>
              <a:rPr lang="de-CH" altLang="de-DE" sz="4400" dirty="0" smtClean="0">
                <a:solidFill>
                  <a:srgbClr val="C00000"/>
                </a:solidFill>
                <a:effectLst/>
                <a:latin typeface="Univers LT Std 47 Cn Lt" pitchFamily="34" charset="0"/>
              </a:rPr>
              <a:t>denen, </a:t>
            </a:r>
            <a:r>
              <a:rPr lang="de-CH" altLang="de-DE" sz="4400" dirty="0">
                <a:solidFill>
                  <a:srgbClr val="C00000"/>
                </a:solidFill>
                <a:effectLst/>
                <a:latin typeface="Univers LT Std 47 Cn Lt" pitchFamily="34" charset="0"/>
              </a:rPr>
              <a:t>die Jesus aufnahmen und an seinen Namen glaubten, gab er das Recht, Gottes Kinder zu werden.“</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34719649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6093296"/>
            <a:ext cx="6400800" cy="461665"/>
          </a:xfrm>
        </p:spPr>
        <p:txBody>
          <a:bodyPr>
            <a:spAutoFit/>
          </a:bodyPr>
          <a:lstStyle/>
          <a:p>
            <a:pPr algn="r"/>
            <a:r>
              <a:rPr lang="de-DE" altLang="de-DE" sz="2400" dirty="0" smtClean="0">
                <a:solidFill>
                  <a:srgbClr val="C00000"/>
                </a:solidFill>
                <a:effectLst/>
                <a:latin typeface="Univers LT Std 47 Cn Lt" pitchFamily="34" charset="0"/>
              </a:rPr>
              <a:t>Galater-Brief 4,6</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95141"/>
            <a:ext cx="8784976" cy="3477875"/>
          </a:xfrm>
        </p:spPr>
        <p:txBody>
          <a:bodyPr wrap="square">
            <a:spAutoFit/>
          </a:bodyPr>
          <a:lstStyle/>
          <a:p>
            <a:pPr algn="l"/>
            <a:r>
              <a:rPr lang="de-CH" altLang="de-DE" sz="4400" dirty="0">
                <a:solidFill>
                  <a:srgbClr val="C00000"/>
                </a:solidFill>
                <a:effectLst/>
                <a:latin typeface="Univers LT Std 47 Cn Lt" pitchFamily="34" charset="0"/>
              </a:rPr>
              <a:t>„Weil ihr nun </a:t>
            </a:r>
            <a:r>
              <a:rPr lang="de-CH" altLang="de-DE" sz="4400" dirty="0" smtClean="0">
                <a:solidFill>
                  <a:srgbClr val="C00000"/>
                </a:solidFill>
                <a:effectLst/>
                <a:latin typeface="Univers LT Std 47 Cn Lt" pitchFamily="34" charset="0"/>
              </a:rPr>
              <a:t>seine </a:t>
            </a:r>
            <a:r>
              <a:rPr lang="de-CH" altLang="de-DE" sz="4400" dirty="0">
                <a:solidFill>
                  <a:srgbClr val="C00000"/>
                </a:solidFill>
                <a:effectLst/>
                <a:latin typeface="Univers LT Std 47 Cn Lt" pitchFamily="34" charset="0"/>
              </a:rPr>
              <a:t>Söhne und Töchter seid, hat Gott den Geist seines </a:t>
            </a:r>
            <a:r>
              <a:rPr lang="de-CH" altLang="de-DE" sz="4400" dirty="0" smtClean="0">
                <a:solidFill>
                  <a:srgbClr val="C00000"/>
                </a:solidFill>
                <a:effectLst/>
                <a:latin typeface="Univers LT Std 47 Cn Lt" pitchFamily="34" charset="0"/>
              </a:rPr>
              <a:t>Sohnes</a:t>
            </a:r>
            <a:br>
              <a:rPr lang="de-CH" altLang="de-DE" sz="4400" dirty="0" smtClean="0">
                <a:solidFill>
                  <a:srgbClr val="C00000"/>
                </a:solidFill>
                <a:effectLst/>
                <a:latin typeface="Univers LT Std 47 Cn Lt" pitchFamily="34" charset="0"/>
              </a:rPr>
            </a:br>
            <a:r>
              <a:rPr lang="de-CH" altLang="de-DE" sz="4400" dirty="0" smtClean="0">
                <a:solidFill>
                  <a:srgbClr val="C00000"/>
                </a:solidFill>
                <a:effectLst/>
                <a:latin typeface="Univers LT Std 47 Cn Lt" pitchFamily="34" charset="0"/>
              </a:rPr>
              <a:t>in </a:t>
            </a:r>
            <a:r>
              <a:rPr lang="de-CH" altLang="de-DE" sz="4400" dirty="0">
                <a:solidFill>
                  <a:srgbClr val="C00000"/>
                </a:solidFill>
                <a:effectLst/>
                <a:latin typeface="Univers LT Std 47 Cn Lt" pitchFamily="34" charset="0"/>
              </a:rPr>
              <a:t>eure Herzen </a:t>
            </a:r>
            <a:r>
              <a:rPr lang="de-CH" altLang="de-DE" sz="4400" dirty="0" smtClean="0">
                <a:solidFill>
                  <a:srgbClr val="C00000"/>
                </a:solidFill>
                <a:effectLst/>
                <a:latin typeface="Univers LT Std 47 Cn Lt" pitchFamily="34" charset="0"/>
              </a:rPr>
              <a:t>gesandt,</a:t>
            </a:r>
            <a:br>
              <a:rPr lang="de-CH" altLang="de-DE" sz="4400" dirty="0" smtClean="0">
                <a:solidFill>
                  <a:srgbClr val="C00000"/>
                </a:solidFill>
                <a:effectLst/>
                <a:latin typeface="Univers LT Std 47 Cn Lt" pitchFamily="34" charset="0"/>
              </a:rPr>
            </a:br>
            <a:r>
              <a:rPr lang="de-CH" altLang="de-DE" sz="4400" dirty="0" smtClean="0">
                <a:solidFill>
                  <a:srgbClr val="C00000"/>
                </a:solidFill>
                <a:effectLst/>
                <a:latin typeface="Univers LT Std 47 Cn Lt" pitchFamily="34" charset="0"/>
              </a:rPr>
              <a:t>den </a:t>
            </a:r>
            <a:r>
              <a:rPr lang="de-CH" altLang="de-DE" sz="4400" dirty="0">
                <a:solidFill>
                  <a:srgbClr val="C00000"/>
                </a:solidFill>
                <a:effectLst/>
                <a:latin typeface="Univers LT Std 47 Cn Lt" pitchFamily="34" charset="0"/>
              </a:rPr>
              <a:t>Geist, der in uns </a:t>
            </a:r>
            <a:r>
              <a:rPr lang="de-CH" altLang="de-DE" sz="4400" dirty="0" smtClean="0">
                <a:solidFill>
                  <a:srgbClr val="C00000"/>
                </a:solidFill>
                <a:effectLst/>
                <a:latin typeface="Univers LT Std 47 Cn Lt" pitchFamily="34" charset="0"/>
              </a:rPr>
              <a:t>betet</a:t>
            </a:r>
            <a:br>
              <a:rPr lang="de-CH" altLang="de-DE" sz="4400" dirty="0" smtClean="0">
                <a:solidFill>
                  <a:srgbClr val="C00000"/>
                </a:solidFill>
                <a:effectLst/>
                <a:latin typeface="Univers LT Std 47 Cn Lt" pitchFamily="34" charset="0"/>
              </a:rPr>
            </a:br>
            <a:r>
              <a:rPr lang="de-CH" altLang="de-DE" sz="4400" dirty="0" smtClean="0">
                <a:solidFill>
                  <a:srgbClr val="C00000"/>
                </a:solidFill>
                <a:effectLst/>
                <a:latin typeface="Univers LT Std 47 Cn Lt" pitchFamily="34" charset="0"/>
              </a:rPr>
              <a:t>und </a:t>
            </a:r>
            <a:r>
              <a:rPr lang="de-CH" altLang="de-DE" sz="4400" dirty="0">
                <a:solidFill>
                  <a:srgbClr val="C00000"/>
                </a:solidFill>
                <a:effectLst/>
                <a:latin typeface="Univers LT Std 47 Cn Lt" pitchFamily="34" charset="0"/>
              </a:rPr>
              <a:t>‚Abba, Vater!‘ ruft.“</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25268711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082060"/>
            <a:ext cx="8928992" cy="923330"/>
          </a:xfrm>
        </p:spPr>
        <p:txBody>
          <a:bodyPr wrap="square">
            <a:spAutoFit/>
          </a:bodyPr>
          <a:lstStyle/>
          <a:p>
            <a:pPr algn="l"/>
            <a:r>
              <a:rPr lang="de-DE" altLang="de-DE" dirty="0" smtClean="0">
                <a:solidFill>
                  <a:srgbClr val="C00000"/>
                </a:solidFill>
                <a:effectLst/>
                <a:latin typeface="Univers LT Std 47 Cn Lt" pitchFamily="34" charset="0"/>
              </a:rPr>
              <a:t>I. Das verpasste Fest</a:t>
            </a:r>
            <a:endParaRPr lang="de-DE" altLang="de-DE" dirty="0">
              <a:solidFill>
                <a:srgbClr val="C00000"/>
              </a:solidFill>
              <a:effectLst/>
              <a:latin typeface="Univers LT Std 47 Cn Lt" pitchFamily="34" charset="0"/>
            </a:endParaRPr>
          </a:p>
        </p:txBody>
      </p:sp>
    </p:spTree>
    <p:extLst>
      <p:ext uri="{BB962C8B-B14F-4D97-AF65-F5344CB8AC3E}">
        <p14:creationId xmlns:p14="http://schemas.microsoft.com/office/powerpoint/2010/main" val="201478213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6093296"/>
            <a:ext cx="6400800" cy="461665"/>
          </a:xfrm>
        </p:spPr>
        <p:txBody>
          <a:bodyPr>
            <a:spAutoFit/>
          </a:bodyPr>
          <a:lstStyle/>
          <a:p>
            <a:pPr algn="r"/>
            <a:r>
              <a:rPr lang="de-DE" altLang="de-DE" sz="2400" dirty="0" smtClean="0">
                <a:solidFill>
                  <a:srgbClr val="C00000"/>
                </a:solidFill>
                <a:effectLst/>
                <a:latin typeface="Univers LT Std 47 Cn Lt" pitchFamily="34" charset="0"/>
              </a:rPr>
              <a:t>Römer-Brief 8,14</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182250"/>
            <a:ext cx="8784976" cy="1446550"/>
          </a:xfrm>
        </p:spPr>
        <p:txBody>
          <a:bodyPr wrap="square">
            <a:spAutoFit/>
          </a:bodyPr>
          <a:lstStyle/>
          <a:p>
            <a:pPr algn="l"/>
            <a:r>
              <a:rPr lang="de-CH" altLang="de-DE" sz="4400" dirty="0">
                <a:solidFill>
                  <a:srgbClr val="C00000"/>
                </a:solidFill>
                <a:effectLst/>
                <a:latin typeface="Univers LT Std 47 Cn Lt" pitchFamily="34" charset="0"/>
              </a:rPr>
              <a:t>„Alle, die sich von Gottes Geist leiten lassen, sind seine Söhne und Töchter.“</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2706547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549261"/>
            <a:ext cx="8568952" cy="1446550"/>
          </a:xfrm>
        </p:spPr>
        <p:txBody>
          <a:bodyPr wrap="square">
            <a:spAutoFit/>
          </a:bodyPr>
          <a:lstStyle/>
          <a:p>
            <a:pPr algn="l"/>
            <a:r>
              <a:rPr lang="de-DE" altLang="de-DE" sz="8800" dirty="0" smtClean="0">
                <a:solidFill>
                  <a:srgbClr val="C00000"/>
                </a:solidFill>
                <a:effectLst/>
                <a:latin typeface="Univers LT Std 47 Cn Lt" pitchFamily="34" charset="0"/>
              </a:rPr>
              <a:t>Schlussgedanke</a:t>
            </a:r>
            <a:endParaRPr lang="de-DE" altLang="de-DE" sz="88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6093296"/>
            <a:ext cx="6400800" cy="461665"/>
          </a:xfrm>
        </p:spPr>
        <p:txBody>
          <a:bodyPr>
            <a:spAutoFit/>
          </a:bodyPr>
          <a:lstStyle/>
          <a:p>
            <a:pPr algn="r"/>
            <a:r>
              <a:rPr lang="de-DE" altLang="de-DE" sz="2400" dirty="0" smtClean="0">
                <a:solidFill>
                  <a:srgbClr val="C00000"/>
                </a:solidFill>
                <a:effectLst/>
                <a:latin typeface="Univers LT Std 47 Cn Lt" pitchFamily="34" charset="0"/>
              </a:rPr>
              <a:t>Matthäus-Evangelium 25,13</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116632"/>
            <a:ext cx="8784976" cy="2123658"/>
          </a:xfrm>
        </p:spPr>
        <p:txBody>
          <a:bodyPr wrap="square">
            <a:spAutoFit/>
          </a:bodyPr>
          <a:lstStyle/>
          <a:p>
            <a:pPr algn="l"/>
            <a:r>
              <a:rPr lang="de-CH" altLang="de-DE" sz="4400" dirty="0">
                <a:solidFill>
                  <a:srgbClr val="C00000"/>
                </a:solidFill>
                <a:effectLst/>
                <a:latin typeface="Univers LT Std 47 Cn Lt" pitchFamily="34" charset="0"/>
              </a:rPr>
              <a:t>„Seid also wachsam! Denn ihr wisst weder den Tag noch die Stunde im Voraus.“</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76912113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6093296"/>
            <a:ext cx="6400800" cy="461665"/>
          </a:xfrm>
        </p:spPr>
        <p:txBody>
          <a:bodyPr>
            <a:spAutoFit/>
          </a:bodyPr>
          <a:lstStyle/>
          <a:p>
            <a:pPr algn="r"/>
            <a:r>
              <a:rPr lang="de-DE" altLang="de-DE" sz="2400" dirty="0" smtClean="0">
                <a:solidFill>
                  <a:srgbClr val="C00000"/>
                </a:solidFill>
                <a:effectLst/>
                <a:latin typeface="Univers LT Std 47 Cn Lt" pitchFamily="34" charset="0"/>
              </a:rPr>
              <a:t>Offenbarung 19,9</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44624"/>
            <a:ext cx="8784976" cy="2800767"/>
          </a:xfrm>
        </p:spPr>
        <p:txBody>
          <a:bodyPr wrap="square">
            <a:spAutoFit/>
          </a:bodyPr>
          <a:lstStyle/>
          <a:p>
            <a:pPr algn="l"/>
            <a:r>
              <a:rPr lang="de-CH" altLang="de-DE" sz="4400" dirty="0">
                <a:solidFill>
                  <a:srgbClr val="C00000"/>
                </a:solidFill>
                <a:effectLst/>
                <a:latin typeface="Univers LT Std 47 Cn Lt" pitchFamily="34" charset="0"/>
              </a:rPr>
              <a:t>„Glücklich, wer zum Hochzeitsmahl des Lammes </a:t>
            </a:r>
            <a:r>
              <a:rPr lang="de-CH" altLang="de-DE" sz="2800" dirty="0">
                <a:solidFill>
                  <a:srgbClr val="C00000"/>
                </a:solidFill>
                <a:effectLst/>
                <a:latin typeface="Univers LT Std 47 Cn Lt" pitchFamily="34" charset="0"/>
              </a:rPr>
              <a:t>(von Jesus) </a:t>
            </a:r>
            <a:r>
              <a:rPr lang="de-CH" altLang="de-DE" sz="4400" dirty="0">
                <a:solidFill>
                  <a:srgbClr val="C00000"/>
                </a:solidFill>
                <a:effectLst/>
                <a:latin typeface="Univers LT Std 47 Cn Lt" pitchFamily="34" charset="0"/>
              </a:rPr>
              <a:t>eingeladen </a:t>
            </a:r>
            <a:r>
              <a:rPr lang="de-CH" altLang="de-DE" sz="4400" dirty="0" smtClean="0">
                <a:solidFill>
                  <a:srgbClr val="C00000"/>
                </a:solidFill>
                <a:effectLst/>
                <a:latin typeface="Univers LT Std 47 Cn Lt" pitchFamily="34" charset="0"/>
              </a:rPr>
              <a:t>ist!</a:t>
            </a:r>
            <a:br>
              <a:rPr lang="de-CH" altLang="de-DE" sz="4400" dirty="0" smtClean="0">
                <a:solidFill>
                  <a:srgbClr val="C00000"/>
                </a:solidFill>
                <a:effectLst/>
                <a:latin typeface="Univers LT Std 47 Cn Lt" pitchFamily="34" charset="0"/>
              </a:rPr>
            </a:br>
            <a:r>
              <a:rPr lang="de-CH" altLang="de-DE" sz="4400" dirty="0" smtClean="0">
                <a:solidFill>
                  <a:srgbClr val="C00000"/>
                </a:solidFill>
                <a:effectLst/>
                <a:latin typeface="Univers LT Std 47 Cn Lt" pitchFamily="34" charset="0"/>
              </a:rPr>
              <a:t>Auf </a:t>
            </a:r>
            <a:r>
              <a:rPr lang="de-CH" altLang="de-DE" sz="4400" dirty="0">
                <a:solidFill>
                  <a:srgbClr val="C00000"/>
                </a:solidFill>
                <a:effectLst/>
                <a:latin typeface="Univers LT Std 47 Cn Lt" pitchFamily="34" charset="0"/>
              </a:rPr>
              <a:t>alle diese Worte ist </a:t>
            </a:r>
            <a:r>
              <a:rPr lang="de-CH" altLang="de-DE" sz="4400" dirty="0" smtClean="0">
                <a:solidFill>
                  <a:srgbClr val="C00000"/>
                </a:solidFill>
                <a:effectLst/>
                <a:latin typeface="Univers LT Std 47 Cn Lt" pitchFamily="34" charset="0"/>
              </a:rPr>
              <a:t>Verlass,</a:t>
            </a:r>
            <a:br>
              <a:rPr lang="de-CH" altLang="de-DE" sz="4400" dirty="0" smtClean="0">
                <a:solidFill>
                  <a:srgbClr val="C00000"/>
                </a:solidFill>
                <a:effectLst/>
                <a:latin typeface="Univers LT Std 47 Cn Lt" pitchFamily="34" charset="0"/>
              </a:rPr>
            </a:br>
            <a:r>
              <a:rPr lang="de-CH" altLang="de-DE" sz="4400" dirty="0" smtClean="0">
                <a:solidFill>
                  <a:srgbClr val="C00000"/>
                </a:solidFill>
                <a:effectLst/>
                <a:latin typeface="Univers LT Std 47 Cn Lt" pitchFamily="34" charset="0"/>
              </a:rPr>
              <a:t>denn </a:t>
            </a:r>
            <a:r>
              <a:rPr lang="de-CH" altLang="de-DE" sz="4400" dirty="0">
                <a:solidFill>
                  <a:srgbClr val="C00000"/>
                </a:solidFill>
                <a:effectLst/>
                <a:latin typeface="Univers LT Std 47 Cn Lt" pitchFamily="34" charset="0"/>
              </a:rPr>
              <a:t>es sind Worte Gottes.“</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345015816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6093296"/>
            <a:ext cx="6400800" cy="461665"/>
          </a:xfrm>
        </p:spPr>
        <p:txBody>
          <a:bodyPr>
            <a:spAutoFit/>
          </a:bodyPr>
          <a:lstStyle/>
          <a:p>
            <a:pPr algn="r"/>
            <a:r>
              <a:rPr lang="de-DE" altLang="de-DE" sz="2400" dirty="0" smtClean="0">
                <a:solidFill>
                  <a:srgbClr val="C00000"/>
                </a:solidFill>
                <a:effectLst/>
                <a:latin typeface="Univers LT Std 47 Cn Lt" pitchFamily="34" charset="0"/>
              </a:rPr>
              <a:t>Matthäus-Evangelium 6,19</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52169"/>
            <a:ext cx="8784976" cy="2800767"/>
          </a:xfrm>
        </p:spPr>
        <p:txBody>
          <a:bodyPr wrap="square">
            <a:spAutoFit/>
          </a:bodyPr>
          <a:lstStyle/>
          <a:p>
            <a:pPr algn="l"/>
            <a:r>
              <a:rPr lang="de-CH" altLang="de-DE" sz="4400" dirty="0">
                <a:solidFill>
                  <a:srgbClr val="C00000"/>
                </a:solidFill>
                <a:effectLst/>
                <a:latin typeface="Univers LT Std 47 Cn Lt" pitchFamily="34" charset="0"/>
              </a:rPr>
              <a:t>„Sammelt euch keine Reichtümer </a:t>
            </a:r>
            <a:r>
              <a:rPr lang="de-CH" altLang="de-DE" sz="4400" dirty="0" smtClean="0">
                <a:solidFill>
                  <a:srgbClr val="C00000"/>
                </a:solidFill>
                <a:effectLst/>
                <a:latin typeface="Univers LT Std 47 Cn Lt" pitchFamily="34" charset="0"/>
              </a:rPr>
              <a:t>hier</a:t>
            </a:r>
            <a:br>
              <a:rPr lang="de-CH" altLang="de-DE" sz="4400" dirty="0" smtClean="0">
                <a:solidFill>
                  <a:srgbClr val="C00000"/>
                </a:solidFill>
                <a:effectLst/>
                <a:latin typeface="Univers LT Std 47 Cn Lt" pitchFamily="34" charset="0"/>
              </a:rPr>
            </a:br>
            <a:r>
              <a:rPr lang="de-CH" altLang="de-DE" sz="4400" dirty="0" smtClean="0">
                <a:solidFill>
                  <a:srgbClr val="C00000"/>
                </a:solidFill>
                <a:effectLst/>
                <a:latin typeface="Univers LT Std 47 Cn Lt" pitchFamily="34" charset="0"/>
              </a:rPr>
              <a:t>auf </a:t>
            </a:r>
            <a:r>
              <a:rPr lang="de-CH" altLang="de-DE" sz="4400" dirty="0">
                <a:solidFill>
                  <a:srgbClr val="C00000"/>
                </a:solidFill>
                <a:effectLst/>
                <a:latin typeface="Univers LT Std 47 Cn Lt" pitchFamily="34" charset="0"/>
              </a:rPr>
              <a:t>der Erde, wo Motten und Rost sie zerfressen und wo Diebe </a:t>
            </a:r>
            <a:r>
              <a:rPr lang="de-CH" altLang="de-DE" sz="4400" dirty="0" smtClean="0">
                <a:solidFill>
                  <a:srgbClr val="C00000"/>
                </a:solidFill>
                <a:effectLst/>
                <a:latin typeface="Univers LT Std 47 Cn Lt" pitchFamily="34" charset="0"/>
              </a:rPr>
              <a:t>einbrechen</a:t>
            </a:r>
            <a:br>
              <a:rPr lang="de-CH" altLang="de-DE" sz="4400" dirty="0" smtClean="0">
                <a:solidFill>
                  <a:srgbClr val="C00000"/>
                </a:solidFill>
                <a:effectLst/>
                <a:latin typeface="Univers LT Std 47 Cn Lt" pitchFamily="34" charset="0"/>
              </a:rPr>
            </a:br>
            <a:r>
              <a:rPr lang="de-CH" altLang="de-DE" sz="4400" dirty="0" smtClean="0">
                <a:solidFill>
                  <a:srgbClr val="C00000"/>
                </a:solidFill>
                <a:effectLst/>
                <a:latin typeface="Univers LT Std 47 Cn Lt" pitchFamily="34" charset="0"/>
              </a:rPr>
              <a:t>und </a:t>
            </a:r>
            <a:r>
              <a:rPr lang="de-CH" altLang="de-DE" sz="4400" dirty="0">
                <a:solidFill>
                  <a:srgbClr val="C00000"/>
                </a:solidFill>
                <a:effectLst/>
                <a:latin typeface="Univers LT Std 47 Cn Lt" pitchFamily="34" charset="0"/>
              </a:rPr>
              <a:t>sie stehlen.“</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317608530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6093296"/>
            <a:ext cx="6400800" cy="461665"/>
          </a:xfrm>
        </p:spPr>
        <p:txBody>
          <a:bodyPr>
            <a:spAutoFit/>
          </a:bodyPr>
          <a:lstStyle/>
          <a:p>
            <a:pPr algn="r"/>
            <a:r>
              <a:rPr lang="de-DE" altLang="de-DE" sz="2400" dirty="0" smtClean="0">
                <a:solidFill>
                  <a:srgbClr val="C00000"/>
                </a:solidFill>
                <a:effectLst/>
                <a:latin typeface="Univers LT Std 47 Cn Lt" pitchFamily="34" charset="0"/>
              </a:rPr>
              <a:t>Matthäus-Evangelium 6,20</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52169"/>
            <a:ext cx="8784976" cy="2800767"/>
          </a:xfrm>
        </p:spPr>
        <p:txBody>
          <a:bodyPr wrap="square">
            <a:spAutoFit/>
          </a:bodyPr>
          <a:lstStyle/>
          <a:p>
            <a:pPr algn="l"/>
            <a:r>
              <a:rPr lang="de-CH" altLang="de-DE" sz="4400">
                <a:solidFill>
                  <a:srgbClr val="C00000"/>
                </a:solidFill>
                <a:effectLst/>
                <a:latin typeface="Univers LT Std 47 Cn Lt" pitchFamily="34" charset="0"/>
              </a:rPr>
              <a:t>„Sammelt euch stattdessen Reichtümer im Himmel, wo weder Motten noch Rost sie zerfressen und wo auch keine Diebe einbrechen und sie stehlen.“</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28479978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6093296"/>
            <a:ext cx="6400800" cy="461665"/>
          </a:xfrm>
        </p:spPr>
        <p:txBody>
          <a:bodyPr>
            <a:spAutoFit/>
          </a:bodyPr>
          <a:lstStyle/>
          <a:p>
            <a:pPr algn="r"/>
            <a:r>
              <a:rPr lang="de-DE" altLang="de-DE" sz="2400" dirty="0" smtClean="0">
                <a:solidFill>
                  <a:srgbClr val="C00000"/>
                </a:solidFill>
                <a:effectLst/>
                <a:latin typeface="Univers LT Std 47 Cn Lt" pitchFamily="34" charset="0"/>
              </a:rPr>
              <a:t>Matthäus-Evangelium 25,1</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116632"/>
            <a:ext cx="7200800" cy="3477875"/>
          </a:xfrm>
        </p:spPr>
        <p:txBody>
          <a:bodyPr wrap="square">
            <a:spAutoFit/>
          </a:bodyPr>
          <a:lstStyle/>
          <a:p>
            <a:pPr algn="l"/>
            <a:r>
              <a:rPr lang="de-CH" altLang="de-DE" sz="4400" dirty="0">
                <a:solidFill>
                  <a:srgbClr val="C00000"/>
                </a:solidFill>
                <a:effectLst/>
                <a:latin typeface="Univers LT Std 47 Cn Lt" pitchFamily="34" charset="0"/>
              </a:rPr>
              <a:t>„Wenn der Menschensohn kommt, wird es mit dem Himmelreich wie mit zehn Jungfrauen sein, die ihre Fackeln nahmen und dem Bräutigam entgegengingen.“</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34829675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6093296"/>
            <a:ext cx="6400800" cy="461665"/>
          </a:xfrm>
        </p:spPr>
        <p:txBody>
          <a:bodyPr>
            <a:spAutoFit/>
          </a:bodyPr>
          <a:lstStyle/>
          <a:p>
            <a:pPr algn="r"/>
            <a:r>
              <a:rPr lang="de-DE" altLang="de-DE" sz="2400" dirty="0" smtClean="0">
                <a:solidFill>
                  <a:srgbClr val="C00000"/>
                </a:solidFill>
                <a:effectLst/>
                <a:latin typeface="Univers LT Std 47 Cn Lt" pitchFamily="34" charset="0"/>
              </a:rPr>
              <a:t>Matthäus-Evangelium 25,2</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398274"/>
            <a:ext cx="6840760" cy="1446550"/>
          </a:xfrm>
        </p:spPr>
        <p:txBody>
          <a:bodyPr wrap="square">
            <a:spAutoFit/>
          </a:bodyPr>
          <a:lstStyle/>
          <a:p>
            <a:pPr algn="l"/>
            <a:r>
              <a:rPr lang="de-CH" altLang="de-DE" sz="4400" dirty="0">
                <a:solidFill>
                  <a:srgbClr val="C00000"/>
                </a:solidFill>
                <a:effectLst/>
                <a:latin typeface="Univers LT Std 47 Cn Lt" pitchFamily="34" charset="0"/>
              </a:rPr>
              <a:t>„Fünf von ihnen waren töricht, und fünf waren klug.“</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10749388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6093296"/>
            <a:ext cx="6400800" cy="461665"/>
          </a:xfrm>
        </p:spPr>
        <p:txBody>
          <a:bodyPr>
            <a:spAutoFit/>
          </a:bodyPr>
          <a:lstStyle/>
          <a:p>
            <a:pPr algn="r"/>
            <a:r>
              <a:rPr lang="de-DE" altLang="de-DE" sz="2400" dirty="0" smtClean="0">
                <a:solidFill>
                  <a:srgbClr val="C00000"/>
                </a:solidFill>
                <a:effectLst/>
                <a:latin typeface="Univers LT Std 47 Cn Lt" pitchFamily="34" charset="0"/>
              </a:rPr>
              <a:t>Matthäus-Evangelium 25,3-4</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95141"/>
            <a:ext cx="6624736" cy="3477875"/>
          </a:xfrm>
        </p:spPr>
        <p:txBody>
          <a:bodyPr wrap="square">
            <a:spAutoFit/>
          </a:bodyPr>
          <a:lstStyle/>
          <a:p>
            <a:pPr algn="l"/>
            <a:r>
              <a:rPr lang="de-CH" altLang="de-DE" sz="4400" dirty="0">
                <a:solidFill>
                  <a:srgbClr val="C00000"/>
                </a:solidFill>
                <a:effectLst/>
                <a:latin typeface="Univers LT Std 47 Cn Lt" pitchFamily="34" charset="0"/>
              </a:rPr>
              <a:t>„Die Törichten nahmen zwar ihre Fackeln mit, aber keinen </a:t>
            </a:r>
            <a:r>
              <a:rPr lang="de-CH" altLang="de-DE" sz="4400" dirty="0" err="1">
                <a:solidFill>
                  <a:srgbClr val="C00000"/>
                </a:solidFill>
                <a:effectLst/>
                <a:latin typeface="Univers LT Std 47 Cn Lt" pitchFamily="34" charset="0"/>
              </a:rPr>
              <a:t>Ölvorrat</a:t>
            </a:r>
            <a:r>
              <a:rPr lang="de-CH" altLang="de-DE" sz="4400" dirty="0">
                <a:solidFill>
                  <a:srgbClr val="C00000"/>
                </a:solidFill>
                <a:effectLst/>
                <a:latin typeface="Univers LT Std 47 Cn Lt" pitchFamily="34" charset="0"/>
              </a:rPr>
              <a:t>. Die Klugen dagegen hatten ausser ihren Fackeln auch Gefässe mit Öl dabei.“</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14307053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6093296"/>
            <a:ext cx="6400800" cy="461665"/>
          </a:xfrm>
        </p:spPr>
        <p:txBody>
          <a:bodyPr>
            <a:spAutoFit/>
          </a:bodyPr>
          <a:lstStyle/>
          <a:p>
            <a:pPr algn="r"/>
            <a:r>
              <a:rPr lang="de-DE" altLang="de-DE" sz="2400" dirty="0" smtClean="0">
                <a:solidFill>
                  <a:srgbClr val="C00000"/>
                </a:solidFill>
                <a:effectLst/>
                <a:latin typeface="Univers LT Std 47 Cn Lt" pitchFamily="34" charset="0"/>
              </a:rPr>
              <a:t>Matthäus-Evangelium 25,5</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124177"/>
            <a:ext cx="5976664" cy="2800767"/>
          </a:xfrm>
        </p:spPr>
        <p:txBody>
          <a:bodyPr wrap="square">
            <a:spAutoFit/>
          </a:bodyPr>
          <a:lstStyle/>
          <a:p>
            <a:pPr algn="l"/>
            <a:r>
              <a:rPr lang="de-CH" altLang="de-DE" sz="4400" dirty="0">
                <a:solidFill>
                  <a:srgbClr val="C00000"/>
                </a:solidFill>
                <a:effectLst/>
                <a:latin typeface="Univers LT Std 47 Cn Lt" pitchFamily="34" charset="0"/>
              </a:rPr>
              <a:t>„Als sich nun die Ankunft des Bräutigams verzögerte, wurden sie alle müde und schliefen ein.“</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5238095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6093296"/>
            <a:ext cx="6400800" cy="461665"/>
          </a:xfrm>
        </p:spPr>
        <p:txBody>
          <a:bodyPr>
            <a:spAutoFit/>
          </a:bodyPr>
          <a:lstStyle/>
          <a:p>
            <a:pPr algn="r"/>
            <a:r>
              <a:rPr lang="de-DE" altLang="de-DE" sz="2400" dirty="0" smtClean="0">
                <a:solidFill>
                  <a:srgbClr val="C00000"/>
                </a:solidFill>
                <a:effectLst/>
                <a:latin typeface="Univers LT Std 47 Cn Lt" pitchFamily="34" charset="0"/>
              </a:rPr>
              <a:t>Matthäus-Evangelium 7,24-25</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116632"/>
            <a:ext cx="8784976" cy="4524315"/>
          </a:xfrm>
        </p:spPr>
        <p:txBody>
          <a:bodyPr wrap="square">
            <a:spAutoFit/>
          </a:bodyPr>
          <a:lstStyle/>
          <a:p>
            <a:pPr algn="l"/>
            <a:r>
              <a:rPr lang="de-CH" altLang="de-DE" sz="3600" dirty="0">
                <a:solidFill>
                  <a:srgbClr val="C00000"/>
                </a:solidFill>
                <a:effectLst/>
                <a:latin typeface="Univers LT Std 47 Cn Lt" pitchFamily="34" charset="0"/>
              </a:rPr>
              <a:t>„Jeder, der meine Worte hört und danach handelt, gleicht einem klugen Mann, der sein Haus auf felsigen Grund baut. Wenn dann ein Wolkenbruch niedergeht und die </a:t>
            </a:r>
            <a:r>
              <a:rPr lang="de-CH" altLang="de-DE" sz="3600" dirty="0" smtClean="0">
                <a:solidFill>
                  <a:srgbClr val="C00000"/>
                </a:solidFill>
                <a:effectLst/>
                <a:latin typeface="Univers LT Std 47 Cn Lt" pitchFamily="34" charset="0"/>
              </a:rPr>
              <a:t>Wassermassen</a:t>
            </a:r>
            <a:br>
              <a:rPr lang="de-CH" altLang="de-DE" sz="3600" dirty="0" smtClean="0">
                <a:solidFill>
                  <a:srgbClr val="C00000"/>
                </a:solidFill>
                <a:effectLst/>
                <a:latin typeface="Univers LT Std 47 Cn Lt" pitchFamily="34" charset="0"/>
              </a:rPr>
            </a:br>
            <a:r>
              <a:rPr lang="de-CH" altLang="de-DE" sz="3600" dirty="0" smtClean="0">
                <a:solidFill>
                  <a:srgbClr val="C00000"/>
                </a:solidFill>
                <a:effectLst/>
                <a:latin typeface="Univers LT Std 47 Cn Lt" pitchFamily="34" charset="0"/>
              </a:rPr>
              <a:t>heranfluten </a:t>
            </a:r>
            <a:r>
              <a:rPr lang="de-CH" altLang="de-DE" sz="3600" dirty="0">
                <a:solidFill>
                  <a:srgbClr val="C00000"/>
                </a:solidFill>
                <a:effectLst/>
                <a:latin typeface="Univers LT Std 47 Cn Lt" pitchFamily="34" charset="0"/>
              </a:rPr>
              <a:t>und wenn der Sturm </a:t>
            </a:r>
            <a:r>
              <a:rPr lang="de-CH" altLang="de-DE" sz="3600" dirty="0" smtClean="0">
                <a:solidFill>
                  <a:srgbClr val="C00000"/>
                </a:solidFill>
                <a:effectLst/>
                <a:latin typeface="Univers LT Std 47 Cn Lt" pitchFamily="34" charset="0"/>
              </a:rPr>
              <a:t>tobt</a:t>
            </a:r>
            <a:br>
              <a:rPr lang="de-CH" altLang="de-DE" sz="3600" dirty="0" smtClean="0">
                <a:solidFill>
                  <a:srgbClr val="C00000"/>
                </a:solidFill>
                <a:effectLst/>
                <a:latin typeface="Univers LT Std 47 Cn Lt" pitchFamily="34" charset="0"/>
              </a:rPr>
            </a:br>
            <a:r>
              <a:rPr lang="de-CH" altLang="de-DE" sz="3600" dirty="0" smtClean="0">
                <a:solidFill>
                  <a:srgbClr val="C00000"/>
                </a:solidFill>
                <a:effectLst/>
                <a:latin typeface="Univers LT Std 47 Cn Lt" pitchFamily="34" charset="0"/>
              </a:rPr>
              <a:t>und </a:t>
            </a:r>
            <a:r>
              <a:rPr lang="de-CH" altLang="de-DE" sz="3600" dirty="0">
                <a:solidFill>
                  <a:srgbClr val="C00000"/>
                </a:solidFill>
                <a:effectLst/>
                <a:latin typeface="Univers LT Std 47 Cn Lt" pitchFamily="34" charset="0"/>
              </a:rPr>
              <a:t>mit voller Wucht über das </a:t>
            </a:r>
            <a:r>
              <a:rPr lang="de-CH" altLang="de-DE" sz="3600" dirty="0" smtClean="0">
                <a:solidFill>
                  <a:srgbClr val="C00000"/>
                </a:solidFill>
                <a:effectLst/>
                <a:latin typeface="Univers LT Std 47 Cn Lt" pitchFamily="34" charset="0"/>
              </a:rPr>
              <a:t>Haus</a:t>
            </a:r>
            <a:br>
              <a:rPr lang="de-CH" altLang="de-DE" sz="3600" dirty="0" smtClean="0">
                <a:solidFill>
                  <a:srgbClr val="C00000"/>
                </a:solidFill>
                <a:effectLst/>
                <a:latin typeface="Univers LT Std 47 Cn Lt" pitchFamily="34" charset="0"/>
              </a:rPr>
            </a:br>
            <a:r>
              <a:rPr lang="de-CH" altLang="de-DE" sz="3600" dirty="0" smtClean="0">
                <a:solidFill>
                  <a:srgbClr val="C00000"/>
                </a:solidFill>
                <a:effectLst/>
                <a:latin typeface="Univers LT Std 47 Cn Lt" pitchFamily="34" charset="0"/>
              </a:rPr>
              <a:t>hereinbricht</a:t>
            </a:r>
            <a:r>
              <a:rPr lang="de-CH" altLang="de-DE" sz="3600" dirty="0">
                <a:solidFill>
                  <a:srgbClr val="C00000"/>
                </a:solidFill>
                <a:effectLst/>
                <a:latin typeface="Univers LT Std 47 Cn Lt" pitchFamily="34" charset="0"/>
              </a:rPr>
              <a:t>, stürzt es nicht </a:t>
            </a:r>
            <a:r>
              <a:rPr lang="de-CH" altLang="de-DE" sz="3600" dirty="0" smtClean="0">
                <a:solidFill>
                  <a:srgbClr val="C00000"/>
                </a:solidFill>
                <a:effectLst/>
                <a:latin typeface="Univers LT Std 47 Cn Lt" pitchFamily="34" charset="0"/>
              </a:rPr>
              <a:t>ein;</a:t>
            </a:r>
            <a:br>
              <a:rPr lang="de-CH" altLang="de-DE" sz="3600" dirty="0" smtClean="0">
                <a:solidFill>
                  <a:srgbClr val="C00000"/>
                </a:solidFill>
                <a:effectLst/>
                <a:latin typeface="Univers LT Std 47 Cn Lt" pitchFamily="34" charset="0"/>
              </a:rPr>
            </a:br>
            <a:r>
              <a:rPr lang="de-CH" altLang="de-DE" sz="3600" dirty="0" smtClean="0">
                <a:solidFill>
                  <a:srgbClr val="C00000"/>
                </a:solidFill>
                <a:effectLst/>
                <a:latin typeface="Univers LT Std 47 Cn Lt" pitchFamily="34" charset="0"/>
              </a:rPr>
              <a:t>es </a:t>
            </a:r>
            <a:r>
              <a:rPr lang="de-CH" altLang="de-DE" sz="3600" dirty="0">
                <a:solidFill>
                  <a:srgbClr val="C00000"/>
                </a:solidFill>
                <a:effectLst/>
                <a:latin typeface="Univers LT Std 47 Cn Lt" pitchFamily="34" charset="0"/>
              </a:rPr>
              <a:t>ist auf felsigen Grund gebaut.“</a:t>
            </a:r>
            <a:endParaRPr lang="de-DE" altLang="de-DE" sz="36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8005710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6093296"/>
            <a:ext cx="6400800" cy="461665"/>
          </a:xfrm>
        </p:spPr>
        <p:txBody>
          <a:bodyPr>
            <a:spAutoFit/>
          </a:bodyPr>
          <a:lstStyle/>
          <a:p>
            <a:pPr algn="r"/>
            <a:r>
              <a:rPr lang="de-DE" altLang="de-DE" sz="2400" dirty="0" smtClean="0">
                <a:solidFill>
                  <a:srgbClr val="C00000"/>
                </a:solidFill>
                <a:effectLst/>
                <a:latin typeface="Univers LT Std 47 Cn Lt" pitchFamily="34" charset="0"/>
              </a:rPr>
              <a:t>Matthäus-Evangelium 7,26-27</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35496" y="56813"/>
            <a:ext cx="8784976" cy="4524315"/>
          </a:xfrm>
        </p:spPr>
        <p:txBody>
          <a:bodyPr wrap="square">
            <a:spAutoFit/>
          </a:bodyPr>
          <a:lstStyle/>
          <a:p>
            <a:pPr algn="l"/>
            <a:r>
              <a:rPr lang="de-CH" altLang="de-DE" sz="3600" dirty="0">
                <a:solidFill>
                  <a:srgbClr val="C00000"/>
                </a:solidFill>
                <a:effectLst/>
                <a:latin typeface="Univers LT Std 47 Cn Lt" pitchFamily="34" charset="0"/>
              </a:rPr>
              <a:t>„Jeder, der meine Worte hört und nicht danach handelt, gleicht einem törichten Mann, der sein Haus auf sandigen Boden baut. Wenn dann ein Wolkenbruch niedergeht und die Wassermassen heranfluten und wenn der </a:t>
            </a:r>
            <a:r>
              <a:rPr lang="de-CH" altLang="de-DE" sz="3600" dirty="0" smtClean="0">
                <a:solidFill>
                  <a:srgbClr val="C00000"/>
                </a:solidFill>
                <a:effectLst/>
                <a:latin typeface="Univers LT Std 47 Cn Lt" pitchFamily="34" charset="0"/>
              </a:rPr>
              <a:t>Sturm</a:t>
            </a:r>
            <a:br>
              <a:rPr lang="de-CH" altLang="de-DE" sz="3600" dirty="0" smtClean="0">
                <a:solidFill>
                  <a:srgbClr val="C00000"/>
                </a:solidFill>
                <a:effectLst/>
                <a:latin typeface="Univers LT Std 47 Cn Lt" pitchFamily="34" charset="0"/>
              </a:rPr>
            </a:br>
            <a:r>
              <a:rPr lang="de-CH" altLang="de-DE" sz="3600" dirty="0" smtClean="0">
                <a:solidFill>
                  <a:srgbClr val="C00000"/>
                </a:solidFill>
                <a:effectLst/>
                <a:latin typeface="Univers LT Std 47 Cn Lt" pitchFamily="34" charset="0"/>
              </a:rPr>
              <a:t>tobt </a:t>
            </a:r>
            <a:r>
              <a:rPr lang="de-CH" altLang="de-DE" sz="3600" dirty="0">
                <a:solidFill>
                  <a:srgbClr val="C00000"/>
                </a:solidFill>
                <a:effectLst/>
                <a:latin typeface="Univers LT Std 47 Cn Lt" pitchFamily="34" charset="0"/>
              </a:rPr>
              <a:t>und mit voller Wucht </a:t>
            </a:r>
            <a:r>
              <a:rPr lang="de-CH" altLang="de-DE" sz="3600" dirty="0" smtClean="0">
                <a:solidFill>
                  <a:srgbClr val="C00000"/>
                </a:solidFill>
                <a:effectLst/>
                <a:latin typeface="Univers LT Std 47 Cn Lt" pitchFamily="34" charset="0"/>
              </a:rPr>
              <a:t>über</a:t>
            </a:r>
            <a:br>
              <a:rPr lang="de-CH" altLang="de-DE" sz="3600" dirty="0" smtClean="0">
                <a:solidFill>
                  <a:srgbClr val="C00000"/>
                </a:solidFill>
                <a:effectLst/>
                <a:latin typeface="Univers LT Std 47 Cn Lt" pitchFamily="34" charset="0"/>
              </a:rPr>
            </a:br>
            <a:r>
              <a:rPr lang="de-CH" altLang="de-DE" sz="3600" dirty="0" smtClean="0">
                <a:solidFill>
                  <a:srgbClr val="C00000"/>
                </a:solidFill>
                <a:effectLst/>
                <a:latin typeface="Univers LT Std 47 Cn Lt" pitchFamily="34" charset="0"/>
              </a:rPr>
              <a:t>das </a:t>
            </a:r>
            <a:r>
              <a:rPr lang="de-CH" altLang="de-DE" sz="3600" dirty="0">
                <a:solidFill>
                  <a:srgbClr val="C00000"/>
                </a:solidFill>
                <a:effectLst/>
                <a:latin typeface="Univers LT Std 47 Cn Lt" pitchFamily="34" charset="0"/>
              </a:rPr>
              <a:t>Haus hereinbricht, stürzt </a:t>
            </a:r>
            <a:r>
              <a:rPr lang="de-CH" altLang="de-DE" sz="3600" dirty="0" smtClean="0">
                <a:solidFill>
                  <a:srgbClr val="C00000"/>
                </a:solidFill>
                <a:effectLst/>
                <a:latin typeface="Univers LT Std 47 Cn Lt" pitchFamily="34" charset="0"/>
              </a:rPr>
              <a:t>es</a:t>
            </a:r>
            <a:br>
              <a:rPr lang="de-CH" altLang="de-DE" sz="3600" dirty="0" smtClean="0">
                <a:solidFill>
                  <a:srgbClr val="C00000"/>
                </a:solidFill>
                <a:effectLst/>
                <a:latin typeface="Univers LT Std 47 Cn Lt" pitchFamily="34" charset="0"/>
              </a:rPr>
            </a:br>
            <a:r>
              <a:rPr lang="de-CH" altLang="de-DE" sz="3600" dirty="0" smtClean="0">
                <a:solidFill>
                  <a:srgbClr val="C00000"/>
                </a:solidFill>
                <a:effectLst/>
                <a:latin typeface="Univers LT Std 47 Cn Lt" pitchFamily="34" charset="0"/>
              </a:rPr>
              <a:t>ein </a:t>
            </a:r>
            <a:r>
              <a:rPr lang="de-CH" altLang="de-DE" sz="3600" dirty="0">
                <a:solidFill>
                  <a:srgbClr val="C00000"/>
                </a:solidFill>
                <a:effectLst/>
                <a:latin typeface="Univers LT Std 47 Cn Lt" pitchFamily="34" charset="0"/>
              </a:rPr>
              <a:t>und wird völlig zerstört.“</a:t>
            </a:r>
            <a:endParaRPr lang="de-DE" altLang="de-DE" sz="36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201193760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749</Words>
  <Application>Microsoft Office PowerPoint</Application>
  <PresentationFormat>Bildschirmpräsentation (4:3)</PresentationFormat>
  <Paragraphs>104</Paragraphs>
  <Slides>35</Slides>
  <Notes>35</Notes>
  <HiddenSlides>0</HiddenSlides>
  <MMClips>0</MMClips>
  <ScaleCrop>false</ScaleCrop>
  <HeadingPairs>
    <vt:vector size="4" baseType="variant">
      <vt:variant>
        <vt:lpstr>Design</vt:lpstr>
      </vt:variant>
      <vt:variant>
        <vt:i4>1</vt:i4>
      </vt:variant>
      <vt:variant>
        <vt:lpstr>Folientitel</vt:lpstr>
      </vt:variant>
      <vt:variant>
        <vt:i4>35</vt:i4>
      </vt:variant>
    </vt:vector>
  </HeadingPairs>
  <TitlesOfParts>
    <vt:vector size="36" baseType="lpstr">
      <vt:lpstr>Designvorlage 'Berggipfel'</vt:lpstr>
      <vt:lpstr>Wir schauen voraus</vt:lpstr>
      <vt:lpstr>„Als die führenden Priester und die Pharisäer diese Gleichnisse hörten, war ihnen klar, dass sie damit gemeint waren.“</vt:lpstr>
      <vt:lpstr>I. Das verpasste Fest</vt:lpstr>
      <vt:lpstr>„Wenn der Menschensohn kommt, wird es mit dem Himmelreich wie mit zehn Jungfrauen sein, die ihre Fackeln nahmen und dem Bräutigam entgegengingen.“</vt:lpstr>
      <vt:lpstr>„Fünf von ihnen waren töricht, und fünf waren klug.“</vt:lpstr>
      <vt:lpstr>„Die Törichten nahmen zwar ihre Fackeln mit, aber keinen Ölvorrat. Die Klugen dagegen hatten ausser ihren Fackeln auch Gefässe mit Öl dabei.“</vt:lpstr>
      <vt:lpstr>„Als sich nun die Ankunft des Bräutigams verzögerte, wurden sie alle müde und schliefen ein.“</vt:lpstr>
      <vt:lpstr>„Jeder, der meine Worte hört und danach handelt, gleicht einem klugen Mann, der sein Haus auf felsigen Grund baut. Wenn dann ein Wolkenbruch niedergeht und die Wassermassen heranfluten und wenn der Sturm tobt und mit voller Wucht über das Haus hereinbricht, stürzt es nicht ein; es ist auf felsigen Grund gebaut.“</vt:lpstr>
      <vt:lpstr>„Jeder, der meine Worte hört und nicht danach handelt, gleicht einem törichten Mann, der sein Haus auf sandigen Boden baut. Wenn dann ein Wolkenbruch niedergeht und die Wassermassen heranfluten und wenn der Sturm tobt und mit voller Wucht über das Haus hereinbricht, stürzt es ein und wird völlig zerstört.“</vt:lpstr>
      <vt:lpstr>„Wir dürfen nicht schlafen wie die anderen, sondern sollen wach und besonnen sein.“</vt:lpstr>
      <vt:lpstr>„Wir wollen euch nicht im Ungewissen lassen über die, die entschlafen sind.“</vt:lpstr>
      <vt:lpstr>„Unser Freund Lazarus ist eingeschlafen. Aber ich gehe jetzt zu ihm, um ihn aufzuwecken.“</vt:lpstr>
      <vt:lpstr>II. Die überraschende Wende</vt:lpstr>
      <vt:lpstr>„Mitten in der Nacht ertönte plötzlich der Ruf: ‚Der Bräutigam kommt! Geht ihm entgegen!‘“</vt:lpstr>
      <vt:lpstr>„Die Jungfrauen wachten alle auf und machten sich daran, ihre Fackeln in Ordnung zu bringen.“</vt:lpstr>
      <vt:lpstr>„Gebt uns etwas von eurem Öl; unsere Fackeln gehen aus.“</vt:lpstr>
      <vt:lpstr>„Das können wir nicht, es reicht sonst weder für uns noch für euch. Geht doch zu einem Kaufmann und holt euch selbst, was ihr braucht!“</vt:lpstr>
      <vt:lpstr>„Während die Törichten weg waren, um Öl zu kaufen, kam der Bräutigam. Die fünf, die bereit waren, gingen mit ihm in den Hochzeitssaal. Dann wurde die Tür geschlossen.“</vt:lpstr>
      <vt:lpstr>„Herr, Herr, mach uns auf!“</vt:lpstr>
      <vt:lpstr>„Ich kann euch nur das eine sagen: Ich kenne euch nicht!“</vt:lpstr>
      <vt:lpstr>„Der Herr selbst wird vom Himmel herabkommen, ein lauter Befehl wird ertönen, und auch die Stimme eines Engelfürsten und der Schall der Posaune Gottes werden zu hören sein. Daraufhin werden zuerst die Menschen auferstehen, die im Glauben an Christus gestorben sind.“</vt:lpstr>
      <vt:lpstr>„Nicht jeder, der zu mir sagt: ‚Herr, Herr!‘, wird ins Himmelreich kommen, sondern nur der, der den Willen meines Vaters im Himmel tut.“</vt:lpstr>
      <vt:lpstr>„Viele werden an jenem Tag zu mir sagen: ‚Herr, Herr! Haben wir nicht in deinem Namen prophetisch geredet, in deinem Namen Dämonen ausgetrieben und in deinem Namen viele Wunder getan?‘“</vt:lpstr>
      <vt:lpstr>„Ich habe euch nie gekannt. Geht weg von mir, ihr mit eurem gesetzlosen Treiben!“</vt:lpstr>
      <vt:lpstr>„Kommt zu mir, ihr alle, die ihr euch plagt und von eurer Last fast erdrückt werdet; ich werde sie euch abnehmen.“</vt:lpstr>
      <vt:lpstr>„Nehmt mein Joch auf euch und lernt von mir, denn ich bin gütig und von Herzen demütig. So werdet ihr Ruhe finden für eure Seele.“</vt:lpstr>
      <vt:lpstr>„Denn das Joch, das ich auferlege, drückt nicht, und die Last, die ich zu tragen gebe, ist leicht.“</vt:lpstr>
      <vt:lpstr>„All denen, die Jesus aufnahmen und an seinen Namen glaubten, gab er das Recht, Gottes Kinder zu werden.“</vt:lpstr>
      <vt:lpstr>„Weil ihr nun seine Söhne und Töchter seid, hat Gott den Geist seines Sohnes in eure Herzen gesandt, den Geist, der in uns betet und ‚Abba, Vater!‘ ruft.“</vt:lpstr>
      <vt:lpstr>„Alle, die sich von Gottes Geist leiten lassen, sind seine Söhne und Töchter.“</vt:lpstr>
      <vt:lpstr>Schlussgedanke</vt:lpstr>
      <vt:lpstr>„Seid also wachsam! Denn ihr wisst weder den Tag noch die Stunde im Voraus.“</vt:lpstr>
      <vt:lpstr>„Glücklich, wer zum Hochzeitsmahl des Lammes (von Jesus) eingeladen ist! Auf alle diese Worte ist Verlass, denn es sind Worte Gottes.“</vt:lpstr>
      <vt:lpstr>„Sammelt euch keine Reichtümer hier auf der Erde, wo Motten und Rost sie zerfressen und wo Diebe einbrechen und sie stehlen.“</vt:lpstr>
      <vt:lpstr>„Sammelt euch stattdessen Reichtümer im Himmel, wo weder Motten noch Rost sie zerfressen und wo auch keine Diebe einbrechen und sie stehlen.“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Wir warten auf Jesus! - Teil 3/4 - Wir schauen voraus - Folien</dc:title>
  <dc:creator>Jürg Birnstiel</dc:creator>
  <cp:lastModifiedBy>Me</cp:lastModifiedBy>
  <cp:revision>309</cp:revision>
  <dcterms:created xsi:type="dcterms:W3CDTF">2013-11-12T15:20:47Z</dcterms:created>
  <dcterms:modified xsi:type="dcterms:W3CDTF">2014-12-16T19:26:39Z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