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4"/>
  </p:notesMasterIdLst>
  <p:handoutMasterIdLst>
    <p:handoutMasterId r:id="rId35"/>
  </p:handoutMasterIdLst>
  <p:sldIdLst>
    <p:sldId id="735" r:id="rId2"/>
    <p:sldId id="1115" r:id="rId3"/>
    <p:sldId id="1078" r:id="rId4"/>
    <p:sldId id="1031" r:id="rId5"/>
    <p:sldId id="1089" r:id="rId6"/>
    <p:sldId id="1090" r:id="rId7"/>
    <p:sldId id="1077" r:id="rId8"/>
    <p:sldId id="1107" r:id="rId9"/>
    <p:sldId id="1091" r:id="rId10"/>
    <p:sldId id="1118" r:id="rId11"/>
    <p:sldId id="1116" r:id="rId12"/>
    <p:sldId id="1092" r:id="rId13"/>
    <p:sldId id="1093" r:id="rId14"/>
    <p:sldId id="1094" r:id="rId15"/>
    <p:sldId id="1095" r:id="rId16"/>
    <p:sldId id="1096" r:id="rId17"/>
    <p:sldId id="1097" r:id="rId18"/>
    <p:sldId id="1108" r:id="rId19"/>
    <p:sldId id="1109" r:id="rId20"/>
    <p:sldId id="1110" r:id="rId21"/>
    <p:sldId id="1098" r:id="rId22"/>
    <p:sldId id="1111" r:id="rId23"/>
    <p:sldId id="1101" r:id="rId24"/>
    <p:sldId id="962" r:id="rId25"/>
    <p:sldId id="1102" r:id="rId26"/>
    <p:sldId id="1103" r:id="rId27"/>
    <p:sldId id="1104" r:id="rId28"/>
    <p:sldId id="1112" r:id="rId29"/>
    <p:sldId id="259" r:id="rId30"/>
    <p:sldId id="1113" r:id="rId31"/>
    <p:sldId id="1117" r:id="rId32"/>
    <p:sldId id="1114" r:id="rId33"/>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varScale="1">
        <p:scale>
          <a:sx n="78" d="100"/>
          <a:sy n="78" d="100"/>
        </p:scale>
        <p:origin x="-108" y="-3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40147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20478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00822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54970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5567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90182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25279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20400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170240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20684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97767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41098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64067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45345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7341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34319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08701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58269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38650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06589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49122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68819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68728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133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98484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3764442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24129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57756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45907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4000" b="-14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188640"/>
            <a:ext cx="9505056" cy="2554545"/>
          </a:xfrm>
        </p:spPr>
        <p:txBody>
          <a:bodyPr wrap="square">
            <a:spAutoFit/>
          </a:bodyPr>
          <a:lstStyle/>
          <a:p>
            <a:pPr algn="l"/>
            <a:r>
              <a:rPr lang="de-CH" altLang="de-DE" sz="8000" dirty="0">
                <a:solidFill>
                  <a:schemeClr val="tx1"/>
                </a:solidFill>
                <a:effectLst/>
                <a:latin typeface="Univers LT Std 47 Cn Lt" pitchFamily="34" charset="0"/>
              </a:rPr>
              <a:t>Die nötige Unterstützung annehmen</a:t>
            </a:r>
            <a:endParaRPr lang="de-DE" altLang="de-DE" sz="8000" dirty="0">
              <a:solidFill>
                <a:schemeClr val="tx1"/>
              </a:solidFill>
              <a:effectLst/>
              <a:latin typeface="Univers LT Std 47 Cn Lt" pitchFamily="34" charset="0"/>
            </a:endParaRPr>
          </a:p>
        </p:txBody>
      </p:sp>
      <p:sp>
        <p:nvSpPr>
          <p:cNvPr id="4" name="Rectangle 3">
            <a:extLst>
              <a:ext uri="{FF2B5EF4-FFF2-40B4-BE49-F238E27FC236}">
                <a16:creationId xmlns:a16="http://schemas.microsoft.com/office/drawing/2014/main" xmlns="" id="{211C2E29-58E4-41AF-9002-8C38C1AF365A}"/>
              </a:ext>
            </a:extLst>
          </p:cNvPr>
          <p:cNvSpPr txBox="1">
            <a:spLocks noChangeArrowheads="1"/>
          </p:cNvSpPr>
          <p:nvPr/>
        </p:nvSpPr>
        <p:spPr bwMode="auto">
          <a:xfrm>
            <a:off x="2999656" y="4581128"/>
            <a:ext cx="8426019" cy="104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800" kern="0" dirty="0">
                <a:effectLst/>
                <a:latin typeface="Univers LT Std 47 Cn Lt" pitchFamily="34" charset="0"/>
              </a:rPr>
              <a:t>Serie: </a:t>
            </a:r>
            <a:r>
              <a:rPr lang="de-CH" altLang="de-DE" sz="2800" kern="0" dirty="0">
                <a:effectLst/>
                <a:latin typeface="Univers LT Std 47 Cn Lt" pitchFamily="34" charset="0"/>
              </a:rPr>
              <a:t>Wie Christen Gefahren erkennen und abwehren (1/5)</a:t>
            </a:r>
          </a:p>
          <a:p>
            <a:pPr algn="r"/>
            <a:r>
              <a:rPr lang="de-CH" altLang="de-DE" sz="2800" kern="0" dirty="0">
                <a:effectLst/>
                <a:latin typeface="Univers LT Std 47 Cn Lt" pitchFamily="34" charset="0"/>
              </a:rPr>
              <a:t>Epheser-Brief 6,10-11</a:t>
            </a: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xmlns="" id="{A04793DA-675A-48F0-AE61-A68D3DFB56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520" y="0"/>
            <a:ext cx="9273405" cy="6858000"/>
          </a:xfrm>
          <a:prstGeom prst="rect">
            <a:avLst/>
          </a:prstGeom>
        </p:spPr>
      </p:pic>
    </p:spTree>
    <p:extLst>
      <p:ext uri="{BB962C8B-B14F-4D97-AF65-F5344CB8AC3E}">
        <p14:creationId xmlns:p14="http://schemas.microsoft.com/office/powerpoint/2010/main" val="1585558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xmlns="" id="{6EB6A95D-6016-4775-995B-699C875F71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5600" y="0"/>
            <a:ext cx="9273405" cy="6858000"/>
          </a:xfrm>
          <a:prstGeom prst="rect">
            <a:avLst/>
          </a:prstGeom>
        </p:spPr>
      </p:pic>
    </p:spTree>
    <p:extLst>
      <p:ext uri="{BB962C8B-B14F-4D97-AF65-F5344CB8AC3E}">
        <p14:creationId xmlns:p14="http://schemas.microsoft.com/office/powerpoint/2010/main" val="1445741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3964994"/>
            <a:ext cx="4176464" cy="400110"/>
          </a:xfrm>
        </p:spPr>
        <p:txBody>
          <a:bodyPr wrap="square">
            <a:spAutoFit/>
          </a:bodyPr>
          <a:lstStyle/>
          <a:p>
            <a:pPr algn="r"/>
            <a:r>
              <a:rPr lang="de-CH" altLang="de-DE" sz="2000" dirty="0">
                <a:effectLst/>
                <a:latin typeface="Univers LT Std 47 Cn Lt" pitchFamily="34" charset="0"/>
              </a:rPr>
              <a:t>Epheser-Brief 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63352" y="764704"/>
            <a:ext cx="10009112" cy="1754326"/>
          </a:xfrm>
        </p:spPr>
        <p:txBody>
          <a:bodyPr wrap="square">
            <a:spAutoFit/>
          </a:bodyPr>
          <a:lstStyle/>
          <a:p>
            <a:pPr algn="l"/>
            <a:r>
              <a:rPr lang="de-CH" altLang="de-DE" dirty="0">
                <a:solidFill>
                  <a:schemeClr val="tx1"/>
                </a:solidFill>
                <a:effectLst/>
                <a:latin typeface="Univers LT Std 47 Cn Lt" pitchFamily="34" charset="0"/>
              </a:rPr>
              <a:t>„Ihr wart tot durch eure Übertretungen und Sünden.“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067074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3964994"/>
            <a:ext cx="4176464" cy="400110"/>
          </a:xfrm>
        </p:spPr>
        <p:txBody>
          <a:bodyPr wrap="square">
            <a:spAutoFit/>
          </a:bodyPr>
          <a:lstStyle/>
          <a:p>
            <a:pPr algn="r"/>
            <a:r>
              <a:rPr lang="de-CH" altLang="de-DE" sz="2000" dirty="0">
                <a:effectLst/>
                <a:latin typeface="Univers LT Std 47 Cn Lt" pitchFamily="34" charset="0"/>
              </a:rPr>
              <a:t>Epheser-Brief 2,4-5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85854"/>
            <a:ext cx="10945216" cy="3477875"/>
          </a:xfrm>
        </p:spPr>
        <p:txBody>
          <a:bodyPr wrap="square">
            <a:spAutoFit/>
          </a:bodyPr>
          <a:lstStyle/>
          <a:p>
            <a:pPr algn="l"/>
            <a:r>
              <a:rPr lang="de-CH" altLang="de-DE" sz="4400" dirty="0">
                <a:solidFill>
                  <a:schemeClr val="tx1"/>
                </a:solidFill>
                <a:effectLst/>
                <a:latin typeface="Univers LT Std 47 Cn Lt" pitchFamily="34" charset="0"/>
              </a:rPr>
              <a:t>„Gottes Erbarmen ist unbegreiflich gross! Wir waren aufgrund unserer Verfehlungen tot, aber er hat uns so sehr geliebt, dass er uns zusammen mit Christus lebendig gemacht hat. Ja, es ist nichts als Gnade, dass ihr gerettet seid!“</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074110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3964994"/>
            <a:ext cx="4176464" cy="400110"/>
          </a:xfrm>
        </p:spPr>
        <p:txBody>
          <a:bodyPr wrap="square">
            <a:spAutoFit/>
          </a:bodyPr>
          <a:lstStyle/>
          <a:p>
            <a:pPr algn="r"/>
            <a:r>
              <a:rPr lang="de-CH" altLang="de-DE" sz="2000" dirty="0">
                <a:effectLst/>
                <a:latin typeface="Univers LT Std 47 Cn Lt" pitchFamily="34" charset="0"/>
              </a:rPr>
              <a:t>Epheser-Brief 2,13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332656"/>
            <a:ext cx="9937104" cy="2123658"/>
          </a:xfrm>
        </p:spPr>
        <p:txBody>
          <a:bodyPr wrap="square">
            <a:spAutoFit/>
          </a:bodyPr>
          <a:lstStyle/>
          <a:p>
            <a:pPr algn="l"/>
            <a:r>
              <a:rPr lang="de-CH" altLang="de-DE" sz="4400" dirty="0">
                <a:solidFill>
                  <a:schemeClr val="tx1"/>
                </a:solidFill>
                <a:effectLst/>
                <a:latin typeface="Univers LT Std 47 Cn Lt" pitchFamily="34" charset="0"/>
              </a:rPr>
              <a:t>„Weil Christus sein Blut für euch vergossen hat, seid ihr jetzt nicht mehr fern von Gott, sondern habt das Vorrecht, in seiner Nähe zu sein.“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53056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3964994"/>
            <a:ext cx="4176464" cy="400110"/>
          </a:xfrm>
        </p:spPr>
        <p:txBody>
          <a:bodyPr wrap="square">
            <a:spAutoFit/>
          </a:bodyPr>
          <a:lstStyle/>
          <a:p>
            <a:pPr algn="r"/>
            <a:r>
              <a:rPr lang="de-CH" altLang="de-DE" sz="2000" dirty="0">
                <a:effectLst/>
                <a:latin typeface="Univers LT Std 47 Cn Lt" pitchFamily="34" charset="0"/>
              </a:rPr>
              <a:t>Römer-Brief 10,13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63352" y="764704"/>
            <a:ext cx="10009112" cy="1754326"/>
          </a:xfrm>
        </p:spPr>
        <p:txBody>
          <a:bodyPr wrap="square">
            <a:spAutoFit/>
          </a:bodyPr>
          <a:lstStyle/>
          <a:p>
            <a:pPr algn="l"/>
            <a:r>
              <a:rPr lang="de-CH" altLang="de-DE" dirty="0">
                <a:solidFill>
                  <a:schemeClr val="tx1"/>
                </a:solidFill>
                <a:effectLst/>
                <a:latin typeface="Univers LT Std 47 Cn Lt" pitchFamily="34" charset="0"/>
              </a:rPr>
              <a:t>„Jeder, der den Namen des Herrn anruft, wird gerettet werden.“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1500720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92144" y="5301208"/>
            <a:ext cx="4176464" cy="400110"/>
          </a:xfrm>
        </p:spPr>
        <p:txBody>
          <a:bodyPr wrap="square">
            <a:spAutoFit/>
          </a:bodyPr>
          <a:lstStyle/>
          <a:p>
            <a:pPr algn="r"/>
            <a:r>
              <a:rPr lang="de-CH" altLang="de-DE" sz="2000" dirty="0">
                <a:effectLst/>
                <a:latin typeface="Univers LT Std 47 Cn Lt" pitchFamily="34" charset="0"/>
              </a:rPr>
              <a:t>Epheser-Brief 1,18-20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1305256" cy="4832092"/>
          </a:xfrm>
        </p:spPr>
        <p:txBody>
          <a:bodyPr wrap="square">
            <a:spAutoFit/>
          </a:bodyPr>
          <a:lstStyle/>
          <a:p>
            <a:pPr algn="l"/>
            <a:r>
              <a:rPr lang="de-CH" altLang="de-DE" sz="4400" dirty="0">
                <a:solidFill>
                  <a:schemeClr val="tx1"/>
                </a:solidFill>
                <a:effectLst/>
                <a:latin typeface="Univers LT Std 47 Cn Lt" pitchFamily="34" charset="0"/>
              </a:rPr>
              <a:t>„Gott öffne euch die Augen des Herzens, damit ihr erkennt mit was für einer überwältigend grossen</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Kraft er unter uns, den Glaubenden, am Werk ist.</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Es ist dieselbe gewaltige Stärke, mit der er am Werk war, als er Christus von den Toten auferweckte und ihm in der himmlischen Welt den Ehrenplatz</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an seiner rechten Seite gab.“</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92533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3964994"/>
            <a:ext cx="4176464" cy="400110"/>
          </a:xfrm>
        </p:spPr>
        <p:txBody>
          <a:bodyPr wrap="square">
            <a:spAutoFit/>
          </a:bodyPr>
          <a:lstStyle/>
          <a:p>
            <a:pPr algn="r"/>
            <a:r>
              <a:rPr lang="de-CH" altLang="de-DE" sz="2000" dirty="0">
                <a:effectLst/>
                <a:latin typeface="Univers LT Std 47 Cn Lt" pitchFamily="34" charset="0"/>
              </a:rPr>
              <a:t>2.Korinther-Brief 12,9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63352" y="349206"/>
            <a:ext cx="9217024" cy="2585323"/>
          </a:xfrm>
        </p:spPr>
        <p:txBody>
          <a:bodyPr wrap="square">
            <a:spAutoFit/>
          </a:bodyPr>
          <a:lstStyle/>
          <a:p>
            <a:pPr algn="l"/>
            <a:r>
              <a:rPr lang="de-CH" altLang="de-DE" dirty="0">
                <a:solidFill>
                  <a:schemeClr val="tx1"/>
                </a:solidFill>
                <a:effectLst/>
                <a:latin typeface="Univers LT Std 47 Cn Lt" pitchFamily="34" charset="0"/>
              </a:rPr>
              <a:t>„Lass dir an meiner Gnade genügen; denn meine Kraft vollendet sich in der Schwachheit.“</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4272033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3964994"/>
            <a:ext cx="4176464" cy="400110"/>
          </a:xfrm>
        </p:spPr>
        <p:txBody>
          <a:bodyPr wrap="square">
            <a:spAutoFit/>
          </a:bodyPr>
          <a:lstStyle/>
          <a:p>
            <a:pPr algn="r"/>
            <a:r>
              <a:rPr lang="de-CH" altLang="de-DE" sz="2000" dirty="0">
                <a:effectLst/>
                <a:latin typeface="Univers LT Std 47 Cn Lt" pitchFamily="34" charset="0"/>
              </a:rPr>
              <a:t>2.Timotheus-Brief 1,15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63352" y="349206"/>
            <a:ext cx="9217024" cy="2585323"/>
          </a:xfrm>
        </p:spPr>
        <p:txBody>
          <a:bodyPr wrap="square">
            <a:spAutoFit/>
          </a:bodyPr>
          <a:lstStyle/>
          <a:p>
            <a:pPr algn="l"/>
            <a:r>
              <a:rPr lang="de-CH" altLang="de-DE" dirty="0">
                <a:solidFill>
                  <a:schemeClr val="tx1"/>
                </a:solidFill>
                <a:effectLst/>
                <a:latin typeface="Univers LT Std 47 Cn Lt" pitchFamily="34" charset="0"/>
              </a:rPr>
              <a:t>„Lass dir an meiner Gnade genügen; denn meine Kraft vollendet sich in der Schwachheit.“</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722568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3964994"/>
            <a:ext cx="4176464" cy="400110"/>
          </a:xfrm>
        </p:spPr>
        <p:txBody>
          <a:bodyPr wrap="square">
            <a:spAutoFit/>
          </a:bodyPr>
          <a:lstStyle/>
          <a:p>
            <a:pPr algn="r"/>
            <a:r>
              <a:rPr lang="de-CH" altLang="de-DE" sz="2000" dirty="0">
                <a:effectLst/>
                <a:latin typeface="Univers LT Std 47 Cn Lt" pitchFamily="34" charset="0"/>
              </a:rPr>
              <a:t>2.Timotheus-Brief 4,16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63352" y="349206"/>
            <a:ext cx="10873208" cy="2585323"/>
          </a:xfrm>
        </p:spPr>
        <p:txBody>
          <a:bodyPr wrap="square">
            <a:spAutoFit/>
          </a:bodyPr>
          <a:lstStyle/>
          <a:p>
            <a:pPr algn="l"/>
            <a:r>
              <a:rPr lang="de-CH" altLang="de-DE" dirty="0">
                <a:solidFill>
                  <a:schemeClr val="tx1"/>
                </a:solidFill>
                <a:effectLst/>
                <a:latin typeface="Univers LT Std 47 Cn Lt" pitchFamily="34" charset="0"/>
              </a:rPr>
              <a:t>„Als ich das erste Mal vor Gericht stand und mich verteidigen musste, trat niemand für mich ein; alle liessen mich im Stich.“</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1705247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332656"/>
            <a:ext cx="11233248" cy="4154984"/>
          </a:xfrm>
        </p:spPr>
        <p:txBody>
          <a:bodyPr wrap="square">
            <a:spAutoFit/>
          </a:bodyPr>
          <a:lstStyle/>
          <a:p>
            <a:pPr algn="l"/>
            <a:r>
              <a:rPr lang="de-CH" altLang="de-DE" sz="8800" dirty="0">
                <a:solidFill>
                  <a:schemeClr val="tx1"/>
                </a:solidFill>
                <a:effectLst/>
                <a:latin typeface="Univers LT Std 47 Cn Lt" pitchFamily="34" charset="0"/>
              </a:rPr>
              <a:t>kircheimvolkshaus.ch</a:t>
            </a:r>
            <a:br>
              <a:rPr lang="de-CH" altLang="de-DE" sz="8800" dirty="0">
                <a:solidFill>
                  <a:schemeClr val="tx1"/>
                </a:solidFill>
                <a:effectLst/>
                <a:latin typeface="Univers LT Std 47 Cn Lt" pitchFamily="34" charset="0"/>
              </a:rPr>
            </a:br>
            <a:r>
              <a:rPr lang="de-CH" altLang="de-DE" sz="8800" dirty="0">
                <a:solidFill>
                  <a:schemeClr val="tx1"/>
                </a:solidFill>
                <a:effectLst/>
                <a:latin typeface="Univers LT Std 47 Cn Lt" pitchFamily="34" charset="0"/>
              </a:rPr>
              <a:t/>
            </a:r>
            <a:br>
              <a:rPr lang="de-CH" altLang="de-DE" sz="8800" dirty="0">
                <a:solidFill>
                  <a:schemeClr val="tx1"/>
                </a:solidFill>
                <a:effectLst/>
                <a:latin typeface="Univers LT Std 47 Cn Lt" pitchFamily="34" charset="0"/>
              </a:rPr>
            </a:br>
            <a:r>
              <a:rPr lang="de-CH" altLang="de-DE" sz="8800" dirty="0">
                <a:solidFill>
                  <a:schemeClr val="tx1"/>
                </a:solidFill>
                <a:effectLst/>
                <a:latin typeface="Univers LT Std 47 Cn Lt" pitchFamily="34" charset="0"/>
              </a:rPr>
              <a:t>sermon-online.de</a:t>
            </a:r>
            <a:endParaRPr lang="de-DE" altLang="de-DE" sz="8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198013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725144"/>
            <a:ext cx="4176464" cy="400110"/>
          </a:xfrm>
        </p:spPr>
        <p:txBody>
          <a:bodyPr wrap="square">
            <a:spAutoFit/>
          </a:bodyPr>
          <a:lstStyle/>
          <a:p>
            <a:pPr algn="r"/>
            <a:r>
              <a:rPr lang="de-CH" altLang="de-DE" sz="2000" dirty="0">
                <a:effectLst/>
                <a:latin typeface="Univers LT Std 47 Cn Lt" pitchFamily="34" charset="0"/>
              </a:rPr>
              <a:t>2.Timotheus-Brief 4,17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188640"/>
            <a:ext cx="10873208" cy="4154984"/>
          </a:xfrm>
        </p:spPr>
        <p:txBody>
          <a:bodyPr wrap="square">
            <a:spAutoFit/>
          </a:bodyPr>
          <a:lstStyle/>
          <a:p>
            <a:pPr algn="l"/>
            <a:r>
              <a:rPr lang="de-CH" altLang="de-DE" sz="4400" dirty="0">
                <a:solidFill>
                  <a:schemeClr val="tx1"/>
                </a:solidFill>
                <a:effectLst/>
                <a:latin typeface="Univers LT Std 47 Cn Lt" pitchFamily="34" charset="0"/>
              </a:rPr>
              <a:t>„Der Herr aber stand mir zur Seite und gab mir Kraft, sodass ich meinen Auftrag, seine Botschaft allen Völkern zu verkünden, auch bei dieser Gelegenheit</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in vollem Umfang erfüllen konnte. Und der Herr hat noch mehr getan – er hat mich dem drohenden Tod entrissen!“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047042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3964994"/>
            <a:ext cx="4176464" cy="400110"/>
          </a:xfrm>
        </p:spPr>
        <p:txBody>
          <a:bodyPr wrap="square">
            <a:spAutoFit/>
          </a:bodyPr>
          <a:lstStyle/>
          <a:p>
            <a:pPr algn="r"/>
            <a:r>
              <a:rPr lang="de-CH" altLang="de-DE" sz="2000" dirty="0">
                <a:effectLst/>
                <a:latin typeface="Univers LT Std 47 Cn Lt" pitchFamily="34" charset="0"/>
              </a:rPr>
              <a:t>Johannes-Evangelium 14,23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260648"/>
            <a:ext cx="11593287" cy="3416320"/>
          </a:xfrm>
        </p:spPr>
        <p:txBody>
          <a:bodyPr wrap="square">
            <a:spAutoFit/>
          </a:bodyPr>
          <a:lstStyle/>
          <a:p>
            <a:pPr algn="l"/>
            <a:r>
              <a:rPr lang="de-CH" altLang="de-DE" dirty="0">
                <a:solidFill>
                  <a:schemeClr val="tx1"/>
                </a:solidFill>
                <a:effectLst/>
                <a:latin typeface="Univers LT Std 47 Cn Lt" pitchFamily="34" charset="0"/>
              </a:rPr>
              <a:t>„Wer mich liebt, der wird mein Wort halten; und mein Vater wird ihn lieben, und wir werden zu ihm kommen und Wohnung</a:t>
            </a:r>
            <a:br>
              <a:rPr lang="de-CH" altLang="de-DE" dirty="0">
                <a:solidFill>
                  <a:schemeClr val="tx1"/>
                </a:solidFill>
                <a:effectLst/>
                <a:latin typeface="Univers LT Std 47 Cn Lt" pitchFamily="34" charset="0"/>
              </a:rPr>
            </a:br>
            <a:r>
              <a:rPr lang="de-CH" altLang="de-DE" dirty="0">
                <a:solidFill>
                  <a:schemeClr val="tx1"/>
                </a:solidFill>
                <a:effectLst/>
                <a:latin typeface="Univers LT Std 47 Cn Lt" pitchFamily="34" charset="0"/>
              </a:rPr>
              <a:t>bei ihm nehmen.“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690403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725144"/>
            <a:ext cx="4176464" cy="400110"/>
          </a:xfrm>
        </p:spPr>
        <p:txBody>
          <a:bodyPr wrap="square">
            <a:spAutoFit/>
          </a:bodyPr>
          <a:lstStyle/>
          <a:p>
            <a:pPr algn="r"/>
            <a:r>
              <a:rPr lang="de-CH" altLang="de-DE" sz="2000" dirty="0">
                <a:effectLst/>
                <a:latin typeface="Univers LT Std 47 Cn Lt" pitchFamily="34" charset="0"/>
              </a:rPr>
              <a:t>2.Timotheus-Brief 1,8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188640"/>
            <a:ext cx="10873208" cy="4154984"/>
          </a:xfrm>
        </p:spPr>
        <p:txBody>
          <a:bodyPr wrap="square">
            <a:spAutoFit/>
          </a:bodyPr>
          <a:lstStyle/>
          <a:p>
            <a:pPr algn="l"/>
            <a:r>
              <a:rPr lang="de-CH" altLang="de-DE" sz="4400" dirty="0">
                <a:solidFill>
                  <a:schemeClr val="tx1"/>
                </a:solidFill>
                <a:effectLst/>
                <a:latin typeface="Univers LT Std 47 Cn Lt" pitchFamily="34" charset="0"/>
              </a:rPr>
              <a:t>„Bekenne dich daher ohne Scheu zu unserem Herrn, und schäme dich auch nicht, zu mir zu stehen, nur weil ich ein Gefangener bin – ich bin es ja um seinetwillen! Sei vielmehr auch du bereit, für das Evangelium zu leiden. Gott wird dir die nötige Kraft geben.“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903326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3964994"/>
            <a:ext cx="4176464" cy="400110"/>
          </a:xfrm>
        </p:spPr>
        <p:txBody>
          <a:bodyPr wrap="square">
            <a:spAutoFit/>
          </a:bodyPr>
          <a:lstStyle/>
          <a:p>
            <a:pPr algn="r"/>
            <a:r>
              <a:rPr lang="de-CH" altLang="de-DE" sz="2000" dirty="0">
                <a:effectLst/>
                <a:latin typeface="Univers LT Std 47 Cn Lt" pitchFamily="34" charset="0"/>
              </a:rPr>
              <a:t>Galater-Brief 5,16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88640"/>
            <a:ext cx="11665296" cy="2585323"/>
          </a:xfrm>
        </p:spPr>
        <p:txBody>
          <a:bodyPr wrap="square">
            <a:spAutoFit/>
          </a:bodyPr>
          <a:lstStyle/>
          <a:p>
            <a:pPr algn="l"/>
            <a:r>
              <a:rPr lang="de-CH" altLang="de-DE" dirty="0">
                <a:solidFill>
                  <a:schemeClr val="tx1"/>
                </a:solidFill>
                <a:effectLst/>
                <a:latin typeface="Univers LT Std 47 Cn Lt" pitchFamily="34" charset="0"/>
              </a:rPr>
              <a:t>„Lasst den Geist Gottes euer Verhalten bestimmen, dann werdet ihr nicht mehr den Begierden eurer eigenen Natur nachgeben.“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150973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35360" y="356463"/>
            <a:ext cx="11305256" cy="1200329"/>
          </a:xfrm>
        </p:spPr>
        <p:txBody>
          <a:bodyPr wrap="square">
            <a:spAutoFit/>
          </a:bodyPr>
          <a:lstStyle/>
          <a:p>
            <a:pPr algn="l"/>
            <a:r>
              <a:rPr lang="de-DE" altLang="de-DE" sz="7200" dirty="0">
                <a:solidFill>
                  <a:schemeClr val="tx1"/>
                </a:solidFill>
                <a:effectLst/>
                <a:latin typeface="Univers LT Std 47 Cn Lt" pitchFamily="34" charset="0"/>
              </a:rPr>
              <a:t>II. </a:t>
            </a:r>
            <a:r>
              <a:rPr lang="de-CH" altLang="de-DE" sz="7200" dirty="0">
                <a:solidFill>
                  <a:schemeClr val="tx1"/>
                </a:solidFill>
                <a:effectLst/>
                <a:latin typeface="Univers LT Std 47 Cn Lt" pitchFamily="34" charset="0"/>
              </a:rPr>
              <a:t>Schützt euch mit Gottes Hilfe!</a:t>
            </a:r>
            <a:endParaRPr lang="de-DE" altLang="de-DE" sz="7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3964994"/>
            <a:ext cx="4176464" cy="400110"/>
          </a:xfrm>
        </p:spPr>
        <p:txBody>
          <a:bodyPr wrap="square">
            <a:spAutoFit/>
          </a:bodyPr>
          <a:lstStyle/>
          <a:p>
            <a:pPr algn="r"/>
            <a:r>
              <a:rPr lang="de-CH" altLang="de-DE" sz="2000" dirty="0">
                <a:effectLst/>
                <a:latin typeface="Univers LT Std 47 Cn Lt" pitchFamily="34" charset="0"/>
              </a:rPr>
              <a:t>Epheser-Brief 6,11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88640"/>
            <a:ext cx="11665296" cy="2585323"/>
          </a:xfrm>
        </p:spPr>
        <p:txBody>
          <a:bodyPr wrap="square">
            <a:spAutoFit/>
          </a:bodyPr>
          <a:lstStyle/>
          <a:p>
            <a:pPr algn="l"/>
            <a:r>
              <a:rPr lang="de-CH" altLang="de-DE" dirty="0">
                <a:solidFill>
                  <a:schemeClr val="tx1"/>
                </a:solidFill>
                <a:effectLst/>
                <a:latin typeface="Univers LT Std 47 Cn Lt" pitchFamily="34" charset="0"/>
              </a:rPr>
              <a:t>„Legt die Waffenrüstung an, die Gott euch gibt, dann können euch die Schliche des Teufels nichts anhaben.“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3679758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3964994"/>
            <a:ext cx="4176464" cy="400110"/>
          </a:xfrm>
        </p:spPr>
        <p:txBody>
          <a:bodyPr wrap="square">
            <a:spAutoFit/>
          </a:bodyPr>
          <a:lstStyle/>
          <a:p>
            <a:pPr algn="r"/>
            <a:r>
              <a:rPr lang="de-CH" altLang="de-DE" sz="2000" dirty="0">
                <a:effectLst/>
                <a:latin typeface="Univers LT Std 47 Cn Lt" pitchFamily="34" charset="0"/>
              </a:rPr>
              <a:t>1.Petrus-Brief 5,8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1665296" cy="3416320"/>
          </a:xfrm>
        </p:spPr>
        <p:txBody>
          <a:bodyPr wrap="square">
            <a:spAutoFit/>
          </a:bodyPr>
          <a:lstStyle/>
          <a:p>
            <a:pPr algn="l"/>
            <a:r>
              <a:rPr lang="de-CH" altLang="de-DE" dirty="0">
                <a:solidFill>
                  <a:schemeClr val="tx1"/>
                </a:solidFill>
                <a:effectLst/>
                <a:latin typeface="Univers LT Std 47 Cn Lt" pitchFamily="34" charset="0"/>
              </a:rPr>
              <a:t>„Seid besonnen, seid wachsam! Euer Feind, der Teufel, streift umher wie ein brüllender Löwe, immer auf der Suche nach einem Opfer, das er verschlingen kann.“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3105130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3964994"/>
            <a:ext cx="4176464" cy="400110"/>
          </a:xfrm>
        </p:spPr>
        <p:txBody>
          <a:bodyPr wrap="square">
            <a:spAutoFit/>
          </a:bodyPr>
          <a:lstStyle/>
          <a:p>
            <a:pPr algn="r"/>
            <a:r>
              <a:rPr lang="de-CH" altLang="de-DE" sz="2000" dirty="0">
                <a:effectLst/>
                <a:latin typeface="Univers LT Std 47 Cn Lt" pitchFamily="34" charset="0"/>
              </a:rPr>
              <a:t>Epheser-Brief 6,11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260648"/>
            <a:ext cx="11665296" cy="2585323"/>
          </a:xfrm>
        </p:spPr>
        <p:txBody>
          <a:bodyPr wrap="square">
            <a:spAutoFit/>
          </a:bodyPr>
          <a:lstStyle/>
          <a:p>
            <a:pPr algn="l"/>
            <a:r>
              <a:rPr lang="de-CH" altLang="de-DE" dirty="0">
                <a:solidFill>
                  <a:schemeClr val="tx1"/>
                </a:solidFill>
                <a:effectLst/>
                <a:latin typeface="Univers LT Std 47 Cn Lt" pitchFamily="34" charset="0"/>
              </a:rPr>
              <a:t>„Legt die Waffenrüstung an, die Gott euch gibt, dann können euch die Methoden des Teufels nichts anhaben.“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4025215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3964994"/>
            <a:ext cx="4176464" cy="400110"/>
          </a:xfrm>
        </p:spPr>
        <p:txBody>
          <a:bodyPr wrap="square">
            <a:spAutoFit/>
          </a:bodyPr>
          <a:lstStyle/>
          <a:p>
            <a:pPr algn="r"/>
            <a:r>
              <a:rPr lang="de-CH" altLang="de-DE" sz="2000" dirty="0">
                <a:effectLst/>
                <a:latin typeface="Univers LT Std 47 Cn Lt" pitchFamily="34" charset="0"/>
              </a:rPr>
              <a:t>Jakobus-Brief 4,7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260648"/>
            <a:ext cx="11665296" cy="2585323"/>
          </a:xfrm>
        </p:spPr>
        <p:txBody>
          <a:bodyPr wrap="square">
            <a:spAutoFit/>
          </a:bodyPr>
          <a:lstStyle/>
          <a:p>
            <a:pPr algn="l"/>
            <a:r>
              <a:rPr lang="de-CH" altLang="de-DE" dirty="0">
                <a:solidFill>
                  <a:schemeClr val="tx1"/>
                </a:solidFill>
                <a:effectLst/>
                <a:latin typeface="Univers LT Std 47 Cn Lt" pitchFamily="34" charset="0"/>
              </a:rPr>
              <a:t>„Legt die Waffenrüstung an, die Gott euch gibt, dann können euch die Methoden des Teufels nichts anhaben.“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173060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07368" y="332656"/>
            <a:ext cx="8136904" cy="1569660"/>
          </a:xfrm>
        </p:spPr>
        <p:txBody>
          <a:bodyPr wrap="square">
            <a:spAutoFit/>
          </a:bodyPr>
          <a:lstStyle/>
          <a:p>
            <a:pPr algn="l"/>
            <a:r>
              <a:rPr lang="de-DE" altLang="de-DE" sz="9600" dirty="0">
                <a:solidFill>
                  <a:schemeClr val="tx1"/>
                </a:solidFill>
                <a:effectLst/>
                <a:latin typeface="Univers LT Std 47 Cn Lt"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fik 2" descr="Ein Bild, das Screenshot enthält.&#10;&#10;Automatisch generierte Beschreibung">
            <a:extLst>
              <a:ext uri="{FF2B5EF4-FFF2-40B4-BE49-F238E27FC236}">
                <a16:creationId xmlns:a16="http://schemas.microsoft.com/office/drawing/2014/main" xmlns="" id="{19FF2576-F526-46E1-904B-BBA424598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52" y="404664"/>
            <a:ext cx="5889208" cy="5472608"/>
          </a:xfrm>
          <a:prstGeom prst="rect">
            <a:avLst/>
          </a:prstGeom>
        </p:spPr>
      </p:pic>
    </p:spTree>
    <p:extLst>
      <p:ext uri="{BB962C8B-B14F-4D97-AF65-F5344CB8AC3E}">
        <p14:creationId xmlns:p14="http://schemas.microsoft.com/office/powerpoint/2010/main" val="3003686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3964994"/>
            <a:ext cx="4176464" cy="400110"/>
          </a:xfrm>
        </p:spPr>
        <p:txBody>
          <a:bodyPr wrap="square">
            <a:spAutoFit/>
          </a:bodyPr>
          <a:lstStyle/>
          <a:p>
            <a:pPr algn="r"/>
            <a:r>
              <a:rPr lang="de-CH" altLang="de-DE" sz="2000" dirty="0">
                <a:effectLst/>
                <a:latin typeface="Univers LT Std 47 Cn Lt" pitchFamily="34" charset="0"/>
              </a:rPr>
              <a:t>2.Timotheus-Brief 4,7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260648"/>
            <a:ext cx="11665296" cy="2585323"/>
          </a:xfrm>
        </p:spPr>
        <p:txBody>
          <a:bodyPr wrap="square">
            <a:spAutoFit/>
          </a:bodyPr>
          <a:lstStyle/>
          <a:p>
            <a:pPr algn="l"/>
            <a:r>
              <a:rPr lang="de-CH" altLang="de-DE" dirty="0">
                <a:solidFill>
                  <a:schemeClr val="tx1"/>
                </a:solidFill>
                <a:effectLst/>
                <a:latin typeface="Univers LT Std 47 Cn Lt" pitchFamily="34" charset="0"/>
              </a:rPr>
              <a:t>„Ich habe den guten Kampf gekämpft,</a:t>
            </a:r>
            <a:br>
              <a:rPr lang="de-CH" altLang="de-DE" dirty="0">
                <a:solidFill>
                  <a:schemeClr val="tx1"/>
                </a:solidFill>
                <a:effectLst/>
                <a:latin typeface="Univers LT Std 47 Cn Lt" pitchFamily="34" charset="0"/>
              </a:rPr>
            </a:br>
            <a:r>
              <a:rPr lang="de-CH" altLang="de-DE" dirty="0">
                <a:solidFill>
                  <a:schemeClr val="tx1"/>
                </a:solidFill>
                <a:effectLst/>
                <a:latin typeface="Univers LT Std 47 Cn Lt" pitchFamily="34" charset="0"/>
              </a:rPr>
              <a:t>ich habe den Lauf vollendet,</a:t>
            </a:r>
            <a:br>
              <a:rPr lang="de-CH" altLang="de-DE" dirty="0">
                <a:solidFill>
                  <a:schemeClr val="tx1"/>
                </a:solidFill>
                <a:effectLst/>
                <a:latin typeface="Univers LT Std 47 Cn Lt" pitchFamily="34" charset="0"/>
              </a:rPr>
            </a:br>
            <a:r>
              <a:rPr lang="de-CH" altLang="de-DE" dirty="0">
                <a:solidFill>
                  <a:schemeClr val="tx1"/>
                </a:solidFill>
                <a:effectLst/>
                <a:latin typeface="Univers LT Std 47 Cn Lt" pitchFamily="34" charset="0"/>
              </a:rPr>
              <a:t>ich habe Glauben gehalten.“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930340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4365104"/>
            <a:ext cx="4176464" cy="400110"/>
          </a:xfrm>
        </p:spPr>
        <p:txBody>
          <a:bodyPr wrap="square">
            <a:spAutoFit/>
          </a:bodyPr>
          <a:lstStyle/>
          <a:p>
            <a:pPr algn="r"/>
            <a:r>
              <a:rPr lang="de-CH" altLang="de-DE" sz="2000" dirty="0">
                <a:effectLst/>
                <a:latin typeface="Univers LT Std 47 Cn Lt" pitchFamily="34" charset="0"/>
              </a:rPr>
              <a:t>Epheser-Brief 3,16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88640"/>
            <a:ext cx="10081120" cy="3785652"/>
          </a:xfrm>
        </p:spPr>
        <p:txBody>
          <a:bodyPr wrap="square">
            <a:spAutoFit/>
          </a:bodyPr>
          <a:lstStyle/>
          <a:p>
            <a:pPr algn="l"/>
            <a:r>
              <a:rPr lang="de-CH" altLang="de-DE" sz="4800" dirty="0">
                <a:solidFill>
                  <a:schemeClr val="tx1"/>
                </a:solidFill>
                <a:effectLst/>
                <a:latin typeface="Univers LT Std 47 Cn Lt" pitchFamily="34" charset="0"/>
              </a:rPr>
              <a:t>„Der Vater im Himmel, dem jede Familie im Himmel und auf der Erde ihr Dasein verdankt und der unerschöpflich reich ist an Macht und Herrlichkeit, gebe euch durch seinen Geist </a:t>
            </a:r>
            <a:r>
              <a:rPr lang="de-CH" altLang="de-DE" sz="4800" dirty="0">
                <a:solidFill>
                  <a:srgbClr val="FFFF00"/>
                </a:solidFill>
                <a:effectLst/>
                <a:latin typeface="Univers Com 65 Bold" panose="020B0703030502020204" pitchFamily="34" charset="0"/>
              </a:rPr>
              <a:t>innere Kraft </a:t>
            </a:r>
            <a:r>
              <a:rPr lang="de-CH" altLang="de-DE" sz="4800" dirty="0">
                <a:solidFill>
                  <a:schemeClr val="tx1"/>
                </a:solidFill>
                <a:effectLst/>
                <a:latin typeface="Univers LT Std 47 Cn Lt" pitchFamily="34" charset="0"/>
              </a:rPr>
              <a:t>und Stärke.“</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970992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4365104"/>
            <a:ext cx="4176464" cy="400110"/>
          </a:xfrm>
        </p:spPr>
        <p:txBody>
          <a:bodyPr wrap="square">
            <a:spAutoFit/>
          </a:bodyPr>
          <a:lstStyle/>
          <a:p>
            <a:pPr algn="r"/>
            <a:r>
              <a:rPr lang="de-CH" altLang="de-DE" sz="2000" dirty="0">
                <a:effectLst/>
                <a:latin typeface="Univers LT Std 47 Cn Lt" pitchFamily="34" charset="0"/>
              </a:rPr>
              <a:t>Römer-Brief 1,16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88640"/>
            <a:ext cx="11017224" cy="3785652"/>
          </a:xfrm>
        </p:spPr>
        <p:txBody>
          <a:bodyPr wrap="square">
            <a:spAutoFit/>
          </a:bodyPr>
          <a:lstStyle/>
          <a:p>
            <a:pPr algn="l"/>
            <a:r>
              <a:rPr lang="de-CH" altLang="de-DE" sz="4800" dirty="0">
                <a:solidFill>
                  <a:schemeClr val="tx1"/>
                </a:solidFill>
                <a:effectLst/>
                <a:latin typeface="Univers LT Std 47 Cn Lt" pitchFamily="34" charset="0"/>
              </a:rPr>
              <a:t>„Zu dieser Botschaft bekenne ich mich offen und ohne mich zu schämen, denn das Evangelium ist die Kraft Gottes, die jedem, der glaubt, Rettung bringt. Das gilt zunächst für die Juden, es gilt aber auch für jeden anderen Menschen.“</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602666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3964994"/>
            <a:ext cx="4176464" cy="400110"/>
          </a:xfrm>
        </p:spPr>
        <p:txBody>
          <a:bodyPr wrap="square">
            <a:spAutoFit/>
          </a:bodyPr>
          <a:lstStyle/>
          <a:p>
            <a:pPr algn="r"/>
            <a:r>
              <a:rPr lang="de-CH" altLang="de-DE" sz="2000" dirty="0">
                <a:effectLst/>
                <a:latin typeface="Univers LT Std 47 Cn Lt" pitchFamily="34" charset="0"/>
              </a:rPr>
              <a:t>1.Timotheus-Brief 6,12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1233248" cy="3416320"/>
          </a:xfrm>
        </p:spPr>
        <p:txBody>
          <a:bodyPr wrap="square">
            <a:spAutoFit/>
          </a:bodyPr>
          <a:lstStyle/>
          <a:p>
            <a:pPr algn="l"/>
            <a:r>
              <a:rPr lang="de-CH" altLang="de-DE" dirty="0">
                <a:solidFill>
                  <a:schemeClr val="tx1"/>
                </a:solidFill>
                <a:effectLst/>
                <a:latin typeface="Univers LT Std 47 Cn Lt" pitchFamily="34" charset="0"/>
              </a:rPr>
              <a:t>„Kämpfe den guten Kampf des Glaubens; ergreife das ewige Leben, wozu du berufen bist und bekannt hast das gute Bekenntnis vor vielen Zeugen.“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76013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104112" y="4365104"/>
            <a:ext cx="4176464" cy="400110"/>
          </a:xfrm>
        </p:spPr>
        <p:txBody>
          <a:bodyPr wrap="square">
            <a:spAutoFit/>
          </a:bodyPr>
          <a:lstStyle/>
          <a:p>
            <a:pPr algn="r"/>
            <a:r>
              <a:rPr lang="de-CH" altLang="de-DE" sz="2000" dirty="0">
                <a:effectLst/>
                <a:latin typeface="Univers LT Std 47 Cn Lt" pitchFamily="34" charset="0"/>
              </a:rPr>
              <a:t>Epheser-Brief 6,10-11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68022"/>
            <a:ext cx="11233248" cy="3785652"/>
          </a:xfrm>
        </p:spPr>
        <p:txBody>
          <a:bodyPr wrap="square">
            <a:spAutoFit/>
          </a:bodyPr>
          <a:lstStyle/>
          <a:p>
            <a:pPr algn="l"/>
            <a:r>
              <a:rPr lang="de-CH" altLang="de-DE" sz="4800" dirty="0">
                <a:solidFill>
                  <a:schemeClr val="tx1"/>
                </a:solidFill>
                <a:effectLst/>
                <a:latin typeface="Univers LT Std 47 Cn Lt" pitchFamily="34" charset="0"/>
              </a:rPr>
              <a:t>Noch ein letztes Wort: Werdet stark durch die Verbindung mit dem Herrn! Lasst euch stärken von seiner Kraft! Legt die Waffen an, die Gott euch gibt, dann können euch die Schliche des Teufels nichts anhaben.</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99702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188640"/>
            <a:ext cx="9505056" cy="2554545"/>
          </a:xfrm>
        </p:spPr>
        <p:txBody>
          <a:bodyPr wrap="square">
            <a:spAutoFit/>
          </a:bodyPr>
          <a:lstStyle/>
          <a:p>
            <a:pPr algn="l"/>
            <a:r>
              <a:rPr lang="de-CH" altLang="de-DE" sz="8000" dirty="0">
                <a:solidFill>
                  <a:schemeClr val="tx1"/>
                </a:solidFill>
                <a:effectLst/>
                <a:latin typeface="Univers LT Std 47 Cn Lt" pitchFamily="34" charset="0"/>
              </a:rPr>
              <a:t>Die nötige Unterstützung annehmen</a:t>
            </a:r>
            <a:endParaRPr lang="de-DE" altLang="de-DE" sz="80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3467166" y="3284984"/>
            <a:ext cx="8426019" cy="523220"/>
          </a:xfrm>
        </p:spPr>
        <p:txBody>
          <a:bodyPr wrap="square">
            <a:spAutoFit/>
          </a:bodyPr>
          <a:lstStyle/>
          <a:p>
            <a:pPr algn="r"/>
            <a:r>
              <a:rPr lang="de-DE" altLang="de-DE" sz="2800" dirty="0">
                <a:effectLst/>
                <a:latin typeface="Univers LT Std 47 Cn Lt" pitchFamily="34" charset="0"/>
              </a:rPr>
              <a:t>Serie: </a:t>
            </a:r>
            <a:r>
              <a:rPr lang="de-CH" altLang="de-DE" sz="2800" dirty="0">
                <a:effectLst/>
                <a:latin typeface="Univers LT Std 47 Cn Lt" pitchFamily="34" charset="0"/>
              </a:rPr>
              <a:t>Wie Christen Gefahren erkennen und abwehren (1/5)</a:t>
            </a:r>
          </a:p>
        </p:txBody>
      </p:sp>
    </p:spTree>
    <p:extLst>
      <p:ext uri="{BB962C8B-B14F-4D97-AF65-F5344CB8AC3E}">
        <p14:creationId xmlns:p14="http://schemas.microsoft.com/office/powerpoint/2010/main" val="3145663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764704"/>
            <a:ext cx="11161240" cy="1200329"/>
          </a:xfrm>
        </p:spPr>
        <p:txBody>
          <a:bodyPr wrap="square">
            <a:spAutoFit/>
          </a:bodyPr>
          <a:lstStyle/>
          <a:p>
            <a:pPr algn="l"/>
            <a:r>
              <a:rPr lang="de-DE" altLang="de-DE" sz="7200" dirty="0">
                <a:solidFill>
                  <a:schemeClr val="tx1"/>
                </a:solidFill>
                <a:effectLst/>
                <a:latin typeface="Univers LT Std 47 Cn Lt" pitchFamily="34" charset="0"/>
              </a:rPr>
              <a:t>I. </a:t>
            </a:r>
            <a:r>
              <a:rPr lang="de-CH" altLang="de-DE" sz="7200" dirty="0">
                <a:solidFill>
                  <a:schemeClr val="tx1"/>
                </a:solidFill>
                <a:effectLst/>
                <a:latin typeface="Univers LT Std 47 Cn Lt" pitchFamily="34" charset="0"/>
              </a:rPr>
              <a:t>Verlasst euch auf Gottes Kraft!</a:t>
            </a:r>
            <a:endParaRPr lang="de-DE" altLang="de-DE" sz="7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180101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3964994"/>
            <a:ext cx="4176464" cy="400110"/>
          </a:xfrm>
        </p:spPr>
        <p:txBody>
          <a:bodyPr wrap="square">
            <a:spAutoFit/>
          </a:bodyPr>
          <a:lstStyle/>
          <a:p>
            <a:pPr algn="r"/>
            <a:r>
              <a:rPr lang="de-CH" altLang="de-DE" sz="2000" dirty="0">
                <a:effectLst/>
                <a:latin typeface="Univers LT Std 47 Cn Lt" pitchFamily="34" charset="0"/>
              </a:rPr>
              <a:t>Matthäus-Evangelium 28,18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35360" y="692696"/>
            <a:ext cx="8064896" cy="1754326"/>
          </a:xfrm>
        </p:spPr>
        <p:txBody>
          <a:bodyPr wrap="square">
            <a:spAutoFit/>
          </a:bodyPr>
          <a:lstStyle/>
          <a:p>
            <a:pPr algn="l"/>
            <a:r>
              <a:rPr lang="de-CH" altLang="de-DE" dirty="0">
                <a:solidFill>
                  <a:schemeClr val="tx1"/>
                </a:solidFill>
                <a:effectLst/>
                <a:latin typeface="Univers LT Std 47 Cn Lt" pitchFamily="34" charset="0"/>
              </a:rPr>
              <a:t>„Mir ist alle Macht im Himmel und auf der Erde gegeben.“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1213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320136" y="3964994"/>
            <a:ext cx="4176464" cy="400110"/>
          </a:xfrm>
        </p:spPr>
        <p:txBody>
          <a:bodyPr wrap="square">
            <a:spAutoFit/>
          </a:bodyPr>
          <a:lstStyle/>
          <a:p>
            <a:pPr algn="r"/>
            <a:r>
              <a:rPr lang="de-CH" altLang="de-DE" sz="2000" dirty="0">
                <a:effectLst/>
                <a:latin typeface="Univers LT Std 47 Cn Lt" pitchFamily="34" charset="0"/>
              </a:rPr>
              <a:t>Epheser-Brief 6,10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532130"/>
            <a:ext cx="11233248" cy="2585323"/>
          </a:xfrm>
        </p:spPr>
        <p:txBody>
          <a:bodyPr wrap="square">
            <a:spAutoFit/>
          </a:bodyPr>
          <a:lstStyle/>
          <a:p>
            <a:pPr algn="l"/>
            <a:r>
              <a:rPr lang="de-CH" altLang="de-DE" dirty="0">
                <a:solidFill>
                  <a:schemeClr val="tx1"/>
                </a:solidFill>
                <a:effectLst/>
                <a:latin typeface="Univers LT Std 47 Cn Lt" pitchFamily="34" charset="0"/>
              </a:rPr>
              <a:t>„Werdet stark durch die Verbindung mit dem Herrn! Lasst euch stärken von seiner Kraft!“</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886192646"/>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723</Words>
  <Application>Microsoft Office PowerPoint</Application>
  <PresentationFormat>Benutzerdefiniert</PresentationFormat>
  <Paragraphs>87</Paragraphs>
  <Slides>32</Slides>
  <Notes>32</Notes>
  <HiddenSlides>0</HiddenSlides>
  <MMClips>0</MMClips>
  <ScaleCrop>false</ScaleCrop>
  <HeadingPairs>
    <vt:vector size="4" baseType="variant">
      <vt:variant>
        <vt:lpstr>Design</vt:lpstr>
      </vt:variant>
      <vt:variant>
        <vt:i4>1</vt:i4>
      </vt:variant>
      <vt:variant>
        <vt:lpstr>Folientitel</vt:lpstr>
      </vt:variant>
      <vt:variant>
        <vt:i4>32</vt:i4>
      </vt:variant>
    </vt:vector>
  </HeadingPairs>
  <TitlesOfParts>
    <vt:vector size="33" baseType="lpstr">
      <vt:lpstr>Designvorlage 'Berggipfel'</vt:lpstr>
      <vt:lpstr>Die nötige Unterstützung annehmen</vt:lpstr>
      <vt:lpstr>kircheimvolkshaus.ch  sermon-online.de</vt:lpstr>
      <vt:lpstr>PowerPoint-Präsentation</vt:lpstr>
      <vt:lpstr>„Kämpfe den guten Kampf des Glaubens; ergreife das ewige Leben, wozu du berufen bist und bekannt hast das gute Bekenntnis vor vielen Zeugen.“</vt:lpstr>
      <vt:lpstr>Noch ein letztes Wort: Werdet stark durch die Verbindung mit dem Herrn! Lasst euch stärken von seiner Kraft! Legt die Waffen an, die Gott euch gibt, dann können euch die Schliche des Teufels nichts anhaben.</vt:lpstr>
      <vt:lpstr>Die nötige Unterstützung annehmen</vt:lpstr>
      <vt:lpstr>I. Verlasst euch auf Gottes Kraft!</vt:lpstr>
      <vt:lpstr>„Mir ist alle Macht im Himmel und auf der Erde gegeben.“</vt:lpstr>
      <vt:lpstr>„Werdet stark durch die Verbindung mit dem Herrn! Lasst euch stärken von seiner Kraft!“</vt:lpstr>
      <vt:lpstr>PowerPoint-Präsentation</vt:lpstr>
      <vt:lpstr>PowerPoint-Präsentation</vt:lpstr>
      <vt:lpstr>„Ihr wart tot durch eure Übertretungen und Sünden.“</vt:lpstr>
      <vt:lpstr>„Gottes Erbarmen ist unbegreiflich gross! Wir waren aufgrund unserer Verfehlungen tot, aber er hat uns so sehr geliebt, dass er uns zusammen mit Christus lebendig gemacht hat. Ja, es ist nichts als Gnade, dass ihr gerettet seid!“</vt:lpstr>
      <vt:lpstr>„Weil Christus sein Blut für euch vergossen hat, seid ihr jetzt nicht mehr fern von Gott, sondern habt das Vorrecht, in seiner Nähe zu sein.“</vt:lpstr>
      <vt:lpstr>„Jeder, der den Namen des Herrn anruft, wird gerettet werden.“</vt:lpstr>
      <vt:lpstr>„Gott öffne euch die Augen des Herzens, damit ihr erkennt mit was für einer überwältigend grossen Kraft er unter uns, den Glaubenden, am Werk ist. Es ist dieselbe gewaltige Stärke, mit der er am Werk war, als er Christus von den Toten auferweckte und ihm in der himmlischen Welt den Ehrenplatz an seiner rechten Seite gab.“</vt:lpstr>
      <vt:lpstr>„Lass dir an meiner Gnade genügen; denn meine Kraft vollendet sich in der Schwachheit.“</vt:lpstr>
      <vt:lpstr>„Lass dir an meiner Gnade genügen; denn meine Kraft vollendet sich in der Schwachheit.“</vt:lpstr>
      <vt:lpstr>„Als ich das erste Mal vor Gericht stand und mich verteidigen musste, trat niemand für mich ein; alle liessen mich im Stich.“</vt:lpstr>
      <vt:lpstr>„Der Herr aber stand mir zur Seite und gab mir Kraft, sodass ich meinen Auftrag, seine Botschaft allen Völkern zu verkünden, auch bei dieser Gelegenheit in vollem Umfang erfüllen konnte. Und der Herr hat noch mehr getan – er hat mich dem drohenden Tod entrissen!“</vt:lpstr>
      <vt:lpstr>„Wer mich liebt, der wird mein Wort halten; und mein Vater wird ihn lieben, und wir werden zu ihm kommen und Wohnung bei ihm nehmen.“</vt:lpstr>
      <vt:lpstr>„Bekenne dich daher ohne Scheu zu unserem Herrn, und schäme dich auch nicht, zu mir zu stehen, nur weil ich ein Gefangener bin – ich bin es ja um seinetwillen! Sei vielmehr auch du bereit, für das Evangelium zu leiden. Gott wird dir die nötige Kraft geben.“</vt:lpstr>
      <vt:lpstr>„Lasst den Geist Gottes euer Verhalten bestimmen, dann werdet ihr nicht mehr den Begierden eurer eigenen Natur nachgeben.“</vt:lpstr>
      <vt:lpstr>II. Schützt euch mit Gottes Hilfe!</vt:lpstr>
      <vt:lpstr>„Legt die Waffenrüstung an, die Gott euch gibt, dann können euch die Schliche des Teufels nichts anhaben.“</vt:lpstr>
      <vt:lpstr>„Seid besonnen, seid wachsam! Euer Feind, der Teufel, streift umher wie ein brüllender Löwe, immer auf der Suche nach einem Opfer, das er verschlingen kann.“</vt:lpstr>
      <vt:lpstr>„Legt die Waffenrüstung an, die Gott euch gibt, dann können euch die Methoden des Teufels nichts anhaben.“</vt:lpstr>
      <vt:lpstr>„Legt die Waffenrüstung an, die Gott euch gibt, dann können euch die Methoden des Teufels nichts anhaben.“</vt:lpstr>
      <vt:lpstr>Schlussgedanke</vt:lpstr>
      <vt:lpstr>„Ich habe den guten Kampf gekämpft, ich habe den Lauf vollendet, ich habe Glauben gehalten.“</vt:lpstr>
      <vt:lpstr>„Der Vater im Himmel, dem jede Familie im Himmel und auf der Erde ihr Dasein verdankt und der unerschöpflich reich ist an Macht und Herrlichkeit, gebe euch durch seinen Geist innere Kraft und Stärke.“</vt:lpstr>
      <vt:lpstr>„Zu dieser Botschaft bekenne ich mich offen und ohne mich zu schämen, denn das Evangelium ist die Kraft Gottes, die jedem, der glaubt, Rettung bringt. Das gilt zunächst für die Juden, es gilt aber auch für jeden anderen Menschen.“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 Christen Gefahren erkennen und abwehren - Teil 1/5 - Die nötige Unterstützung annehmen - Folien</dc:title>
  <dc:creator>Jürg Birnstiel</dc:creator>
  <cp:lastModifiedBy>Me</cp:lastModifiedBy>
  <cp:revision>858</cp:revision>
  <dcterms:created xsi:type="dcterms:W3CDTF">2013-11-12T15:20:47Z</dcterms:created>
  <dcterms:modified xsi:type="dcterms:W3CDTF">2019-07-12T19:11:54Z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