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4"/>
  </p:notesMasterIdLst>
  <p:handoutMasterIdLst>
    <p:handoutMasterId r:id="rId25"/>
  </p:handoutMasterIdLst>
  <p:sldIdLst>
    <p:sldId id="1110" r:id="rId2"/>
    <p:sldId id="1201" r:id="rId3"/>
    <p:sldId id="1261" r:id="rId4"/>
    <p:sldId id="1262" r:id="rId5"/>
    <p:sldId id="1237" r:id="rId6"/>
    <p:sldId id="1275" r:id="rId7"/>
    <p:sldId id="1263" r:id="rId8"/>
    <p:sldId id="1264" r:id="rId9"/>
    <p:sldId id="1265" r:id="rId10"/>
    <p:sldId id="1266" r:id="rId11"/>
    <p:sldId id="1267" r:id="rId12"/>
    <p:sldId id="1268" r:id="rId13"/>
    <p:sldId id="1106" r:id="rId14"/>
    <p:sldId id="1269" r:id="rId15"/>
    <p:sldId id="1276" r:id="rId16"/>
    <p:sldId id="1270" r:id="rId17"/>
    <p:sldId id="1238" r:id="rId18"/>
    <p:sldId id="1271" r:id="rId19"/>
    <p:sldId id="1272" r:id="rId20"/>
    <p:sldId id="1273" r:id="rId21"/>
    <p:sldId id="1107" r:id="rId22"/>
    <p:sldId id="1274" r:id="rId2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17162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9218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658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19416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3109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3838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9596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0430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39444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14499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5392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507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891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36980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9272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7125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9293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60648"/>
            <a:ext cx="4439816" cy="5262979"/>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Das passt mir nicht – ich verschwinde!</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Jona 1,1-3</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Widerstand gegen Gott – </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Fall Jona (1/5)</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Black" panose="020B0803030403020204" pitchFamily="34" charset="0"/>
                <a:ea typeface="Source Sans Pro Black" panose="020B0803030403020204" pitchFamily="34" charset="0"/>
              </a:rPr>
              <a:t/>
            </a:r>
            <a:br>
              <a:rPr lang="de-CH" altLang="de-DE" sz="2400" dirty="0">
                <a:solidFill>
                  <a:schemeClr val="tx1"/>
                </a:solidFill>
                <a:effectLst/>
                <a:latin typeface="Source Sans Pro Black" panose="020B0803030403020204" pitchFamily="34" charset="0"/>
                <a:ea typeface="Source Sans Pro Black" panose="020B0803030403020204" pitchFamily="34" charset="0"/>
              </a:rPr>
            </a:br>
            <a:endParaRPr lang="de-DE" altLang="de-DE" sz="2400" dirty="0">
              <a:solidFill>
                <a:schemeClr val="tx1"/>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2048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61229"/>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„Begreifst du nicht, dass Gottes Güte dich zur Umkehr bringen will?“</a:t>
            </a:r>
          </a:p>
        </p:txBody>
      </p:sp>
    </p:spTree>
    <p:extLst>
      <p:ext uri="{BB962C8B-B14F-4D97-AF65-F5344CB8AC3E}">
        <p14:creationId xmlns:p14="http://schemas.microsoft.com/office/powerpoint/2010/main" val="341783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29309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Jesaja 53,5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1663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ist um unsrer Missetat willen verwundet und um unsrer Sünde willen zerschlagen. Die Strafe liegt auf ihm, auf dass wir Frieden hätten, und durch seine Wunden sind wir geheilt.“</a:t>
            </a:r>
          </a:p>
        </p:txBody>
      </p:sp>
    </p:spTree>
    <p:extLst>
      <p:ext uri="{BB962C8B-B14F-4D97-AF65-F5344CB8AC3E}">
        <p14:creationId xmlns:p14="http://schemas.microsoft.com/office/powerpoint/2010/main" val="3182835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0979" y="587727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5,24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15035" y="188640"/>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„Alle, die auf mein Wort hören und dem glauben, der mich gesandt hat, haben das ewige Leben. Sie kommen nicht mehr vor Gottes Gericht; sie haben den Tod schon hinter sich gelassen und das unvergängliche Leben erreicht.“</a:t>
            </a:r>
          </a:p>
        </p:txBody>
      </p:sp>
    </p:spTree>
    <p:extLst>
      <p:ext uri="{BB962C8B-B14F-4D97-AF65-F5344CB8AC3E}">
        <p14:creationId xmlns:p14="http://schemas.microsoft.com/office/powerpoint/2010/main" val="144395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260648"/>
            <a:ext cx="4223792"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Herr, das ertrage</a:t>
            </a:r>
            <a:br>
              <a:rPr lang="de-DE" altLang="de-DE" sz="3200" dirty="0">
                <a:solidFill>
                  <a:schemeClr val="tx1"/>
                </a:solidFill>
                <a:effectLst/>
                <a:latin typeface="Source Sans Pro Black" panose="020B0803030403020204" pitchFamily="34" charset="0"/>
                <a:ea typeface="Source Sans Pro Black" panose="020B0803030403020204" pitchFamily="34" charset="0"/>
              </a:rPr>
            </a:br>
            <a:r>
              <a:rPr lang="de-DE" altLang="de-DE" sz="3200" dirty="0">
                <a:solidFill>
                  <a:schemeClr val="tx1"/>
                </a:solidFill>
                <a:effectLst/>
                <a:latin typeface="Source Sans Pro Black" panose="020B0803030403020204" pitchFamily="34" charset="0"/>
                <a:ea typeface="Source Sans Pro Black" panose="020B0803030403020204" pitchFamily="34" charset="0"/>
              </a:rPr>
              <a:t>ich nicht!</a:t>
            </a:r>
          </a:p>
        </p:txBody>
      </p:sp>
    </p:spTree>
    <p:extLst>
      <p:ext uri="{BB962C8B-B14F-4D97-AF65-F5344CB8AC3E}">
        <p14:creationId xmlns:p14="http://schemas.microsoft.com/office/powerpoint/2010/main" val="412779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360763"/>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13613"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wollte nach </a:t>
            </a:r>
            <a:r>
              <a:rPr lang="de-DE" altLang="de-DE" sz="2800" dirty="0" err="1">
                <a:solidFill>
                  <a:schemeClr val="tx1"/>
                </a:solidFill>
                <a:effectLst/>
                <a:latin typeface="Source Sans Pro" panose="020B0503030403020204" pitchFamily="34" charset="0"/>
                <a:ea typeface="Source Sans Pro" panose="020B0503030403020204" pitchFamily="34" charset="0"/>
              </a:rPr>
              <a:t>Tarsis</a:t>
            </a:r>
            <a:r>
              <a:rPr lang="de-DE" altLang="de-DE" sz="2800" dirty="0">
                <a:solidFill>
                  <a:schemeClr val="tx1"/>
                </a:solidFill>
                <a:effectLst/>
                <a:latin typeface="Source Sans Pro" panose="020B0503030403020204" pitchFamily="34" charset="0"/>
                <a:ea typeface="Source Sans Pro" panose="020B0503030403020204" pitchFamily="34" charset="0"/>
              </a:rPr>
              <a:t> in Spanien fliehen,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um dem HERRN zu entkommen. In der Hafenstadt </a:t>
            </a:r>
            <a:r>
              <a:rPr lang="de-DE" altLang="de-DE" sz="2800" dirty="0" err="1">
                <a:solidFill>
                  <a:schemeClr val="tx1"/>
                </a:solidFill>
                <a:effectLst/>
                <a:latin typeface="Source Sans Pro" panose="020B0503030403020204" pitchFamily="34" charset="0"/>
                <a:ea typeface="Source Sans Pro" panose="020B0503030403020204" pitchFamily="34" charset="0"/>
              </a:rPr>
              <a:t>Jafo</a:t>
            </a:r>
            <a:r>
              <a:rPr lang="de-DE" altLang="de-DE" sz="2800" dirty="0">
                <a:solidFill>
                  <a:schemeClr val="tx1"/>
                </a:solidFill>
                <a:effectLst/>
                <a:latin typeface="Source Sans Pro" panose="020B0503030403020204" pitchFamily="34" charset="0"/>
                <a:ea typeface="Source Sans Pro" panose="020B0503030403020204" pitchFamily="34" charset="0"/>
              </a:rPr>
              <a:t> fand er ein Schiff, das dorthin segeln sollte.»</a:t>
            </a:r>
          </a:p>
        </p:txBody>
      </p:sp>
      <p:pic>
        <p:nvPicPr>
          <p:cNvPr id="3" name="Grafik 2" descr="Ein Bild, das Karte enthält.&#10;&#10;Automatisch generierte Beschreibung">
            <a:extLst>
              <a:ext uri="{FF2B5EF4-FFF2-40B4-BE49-F238E27FC236}">
                <a16:creationId xmlns:a16="http://schemas.microsoft.com/office/drawing/2014/main" xmlns="" id="{440F2D99-05A2-453E-B889-B3DA44306F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4395" y="3760872"/>
            <a:ext cx="3975188" cy="2908487"/>
          </a:xfrm>
          <a:prstGeom prst="rect">
            <a:avLst/>
          </a:prstGeom>
        </p:spPr>
      </p:pic>
    </p:spTree>
    <p:extLst>
      <p:ext uri="{BB962C8B-B14F-4D97-AF65-F5344CB8AC3E}">
        <p14:creationId xmlns:p14="http://schemas.microsoft.com/office/powerpoint/2010/main" val="5463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991D2E2-BA99-4CE7-8184-3C9B04ECA850}"/>
              </a:ext>
            </a:extLst>
          </p:cNvPr>
          <p:cNvSpPr>
            <a:spLocks noGrp="1"/>
          </p:cNvSpPr>
          <p:nvPr>
            <p:ph type="ctrTitle" sz="quarter"/>
          </p:nvPr>
        </p:nvSpPr>
        <p:spPr/>
        <p:txBody>
          <a:bodyPr/>
          <a:lstStyle/>
          <a:p>
            <a:endParaRPr lang="de-CH"/>
          </a:p>
        </p:txBody>
      </p:sp>
      <p:sp>
        <p:nvSpPr>
          <p:cNvPr id="4" name="Untertitel 3">
            <a:extLst>
              <a:ext uri="{FF2B5EF4-FFF2-40B4-BE49-F238E27FC236}">
                <a16:creationId xmlns:a16="http://schemas.microsoft.com/office/drawing/2014/main" xmlns="" id="{A27E8522-0239-4599-8492-58C82F20633D}"/>
              </a:ext>
            </a:extLst>
          </p:cNvPr>
          <p:cNvSpPr>
            <a:spLocks noGrp="1"/>
          </p:cNvSpPr>
          <p:nvPr>
            <p:ph type="subTitle" sz="quarter" idx="1"/>
          </p:nvPr>
        </p:nvSpPr>
        <p:spPr/>
        <p:txBody>
          <a:bodyPr/>
          <a:lstStyle/>
          <a:p>
            <a:endParaRPr lang="de-CH" dirty="0"/>
          </a:p>
        </p:txBody>
      </p:sp>
      <p:pic>
        <p:nvPicPr>
          <p:cNvPr id="6" name="Grafik 5">
            <a:extLst>
              <a:ext uri="{FF2B5EF4-FFF2-40B4-BE49-F238E27FC236}">
                <a16:creationId xmlns:a16="http://schemas.microsoft.com/office/drawing/2014/main" xmlns="" id="{BA6A367A-C94B-48D8-8E73-4A122DF99AD4}"/>
              </a:ext>
            </a:extLst>
          </p:cNvPr>
          <p:cNvPicPr>
            <a:picLocks noChangeAspect="1"/>
          </p:cNvPicPr>
          <p:nvPr/>
        </p:nvPicPr>
        <p:blipFill>
          <a:blip r:embed="rId3"/>
          <a:stretch>
            <a:fillRect/>
          </a:stretch>
        </p:blipFill>
        <p:spPr>
          <a:xfrm>
            <a:off x="7095302" y="4346230"/>
            <a:ext cx="5096698" cy="2511770"/>
          </a:xfrm>
          <a:prstGeom prst="rect">
            <a:avLst/>
          </a:prstGeom>
        </p:spPr>
      </p:pic>
    </p:spTree>
    <p:extLst>
      <p:ext uri="{BB962C8B-B14F-4D97-AF65-F5344CB8AC3E}">
        <p14:creationId xmlns:p14="http://schemas.microsoft.com/office/powerpoint/2010/main" val="2381393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83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15035" y="116632"/>
            <a:ext cx="3672408" cy="569386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«Ach HERR, genau das habe ich vermutet, als ich noch zu Hause war! Darum wollte ich ja auch nach Spanien fliehen. Ich wusste es doch: Du bist voll Liebe und Erbarmen, du hast Geduld, deine Güte kennt keine Grenzen. Das Unheil, das du androhst, tut dir hinterher leid.»</a:t>
            </a:r>
          </a:p>
        </p:txBody>
      </p:sp>
    </p:spTree>
    <p:extLst>
      <p:ext uri="{BB962C8B-B14F-4D97-AF65-F5344CB8AC3E}">
        <p14:creationId xmlns:p14="http://schemas.microsoft.com/office/powerpoint/2010/main" val="1248655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176120" y="650885"/>
            <a:ext cx="4896544"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Ich verschwinde jetzt!</a:t>
            </a:r>
          </a:p>
        </p:txBody>
      </p:sp>
    </p:spTree>
    <p:extLst>
      <p:ext uri="{BB962C8B-B14F-4D97-AF65-F5344CB8AC3E}">
        <p14:creationId xmlns:p14="http://schemas.microsoft.com/office/powerpoint/2010/main" val="1486351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4208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332656"/>
            <a:ext cx="3613613"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«Jona wollte nach </a:t>
            </a:r>
            <a:r>
              <a:rPr lang="de-DE" altLang="de-DE" sz="2800" dirty="0" err="1">
                <a:solidFill>
                  <a:schemeClr val="tx1"/>
                </a:solidFill>
                <a:effectLst/>
                <a:latin typeface="Source Sans Pro" panose="020B0503030403020204" pitchFamily="34" charset="0"/>
                <a:ea typeface="Source Sans Pro" panose="020B0503030403020204" pitchFamily="34" charset="0"/>
              </a:rPr>
              <a:t>Tarsis</a:t>
            </a:r>
            <a:r>
              <a:rPr lang="de-DE" altLang="de-DE" sz="2800" dirty="0">
                <a:solidFill>
                  <a:schemeClr val="tx1"/>
                </a:solidFill>
                <a:effectLst/>
                <a:latin typeface="Source Sans Pro" panose="020B0503030403020204" pitchFamily="34" charset="0"/>
                <a:ea typeface="Source Sans Pro" panose="020B0503030403020204" pitchFamily="34" charset="0"/>
              </a:rPr>
              <a:t> fahren, um dem Herrn aus den Augen zu kommen.»</a:t>
            </a:r>
          </a:p>
        </p:txBody>
      </p:sp>
    </p:spTree>
    <p:extLst>
      <p:ext uri="{BB962C8B-B14F-4D97-AF65-F5344CB8AC3E}">
        <p14:creationId xmlns:p14="http://schemas.microsoft.com/office/powerpoint/2010/main" val="1970324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83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Hebräer 10,25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15035" y="116632"/>
            <a:ext cx="3672408" cy="569386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«Es ist wichtig, dass wir unseren Zusammen-</a:t>
            </a:r>
            <a:r>
              <a:rPr lang="de-DE" altLang="de-DE" sz="2800" dirty="0" err="1">
                <a:solidFill>
                  <a:schemeClr val="tx1"/>
                </a:solidFill>
                <a:effectLst/>
                <a:latin typeface="Source Sans Pro" panose="020B0503030403020204" pitchFamily="34" charset="0"/>
                <a:ea typeface="Source Sans Pro" panose="020B0503030403020204" pitchFamily="34" charset="0"/>
              </a:rPr>
              <a:t>künften</a:t>
            </a:r>
            <a:r>
              <a:rPr lang="de-DE" altLang="de-DE" sz="2800" dirty="0">
                <a:solidFill>
                  <a:schemeClr val="tx1"/>
                </a:solidFill>
                <a:effectLst/>
                <a:latin typeface="Source Sans Pro" panose="020B0503030403020204" pitchFamily="34" charset="0"/>
                <a:ea typeface="Source Sans Pro" panose="020B0503030403020204" pitchFamily="34" charset="0"/>
              </a:rPr>
              <a:t> nicht fern-bleiben, wie einige sich das angewöhnt haben, sondern dass wir einander ermutigen, und das umso mehr, als – wie ihr selbst feststellen könnt – der Tag näher rückt, an dem der Herr wiederkommt.»</a:t>
            </a:r>
          </a:p>
        </p:txBody>
      </p:sp>
    </p:spTree>
    <p:extLst>
      <p:ext uri="{BB962C8B-B14F-4D97-AF65-F5344CB8AC3E}">
        <p14:creationId xmlns:p14="http://schemas.microsoft.com/office/powerpoint/2010/main" val="188120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37500" y="472514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Könige 14,25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1556"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«Es ging in Erfüllung, was der HERR, der Gott Israels, durch seinen Diener versprochen hatte, durch den Propheten Jona, den Sohn von </a:t>
            </a:r>
            <a:r>
              <a:rPr lang="de-DE" altLang="de-DE" sz="2800" dirty="0" err="1">
                <a:solidFill>
                  <a:schemeClr val="tx1"/>
                </a:solidFill>
                <a:effectLst/>
                <a:latin typeface="Source Sans Pro" panose="020B0503030403020204" pitchFamily="34" charset="0"/>
                <a:ea typeface="Source Sans Pro" panose="020B0503030403020204" pitchFamily="34" charset="0"/>
              </a:rPr>
              <a:t>Amittai</a:t>
            </a:r>
            <a:r>
              <a:rPr lang="de-DE" altLang="de-DE" sz="2800" dirty="0">
                <a:solidFill>
                  <a:schemeClr val="tx1"/>
                </a:solidFill>
                <a:effectLst/>
                <a:latin typeface="Source Sans Pro" panose="020B0503030403020204" pitchFamily="34" charset="0"/>
                <a:ea typeface="Source Sans Pro" panose="020B0503030403020204" pitchFamily="34" charset="0"/>
              </a:rPr>
              <a:t> aus </a:t>
            </a:r>
            <a:r>
              <a:rPr lang="de-DE" altLang="de-DE" sz="2800" dirty="0" err="1">
                <a:solidFill>
                  <a:schemeClr val="tx1"/>
                </a:solidFill>
                <a:effectLst/>
                <a:latin typeface="Source Sans Pro" panose="020B0503030403020204" pitchFamily="34" charset="0"/>
                <a:ea typeface="Source Sans Pro" panose="020B0503030403020204" pitchFamily="34" charset="0"/>
              </a:rPr>
              <a:t>Gat-Hefer</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191683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256240" y="548680"/>
            <a:ext cx="3744416"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bezahlte das Fahrgeld und stieg ein.»</a:t>
            </a:r>
          </a:p>
        </p:txBody>
      </p:sp>
    </p:spTree>
    <p:extLst>
      <p:ext uri="{BB962C8B-B14F-4D97-AF65-F5344CB8AC3E}">
        <p14:creationId xmlns:p14="http://schemas.microsoft.com/office/powerpoint/2010/main" val="1544606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927249"/>
            <a:ext cx="4176464" cy="707886"/>
          </a:xfrm>
        </p:spPr>
        <p:txBody>
          <a:bodyPr wrap="square">
            <a:spAutoFit/>
          </a:bodyPr>
          <a:lstStyle/>
          <a:p>
            <a:pPr algn="r"/>
            <a:r>
              <a:rPr lang="en-US" altLang="de-DE" sz="2000" dirty="0">
                <a:effectLst/>
                <a:latin typeface="Source Sans Pro" panose="020B0503030403020204" pitchFamily="34" charset="0"/>
                <a:ea typeface="Source Sans Pro" panose="020B0503030403020204" pitchFamily="34" charset="0"/>
              </a:rPr>
              <a:t>John Stott: The Message of Ephesians, S.129.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22865"/>
            <a:ext cx="3672408" cy="5632311"/>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die Kirche für Gottes Plan so wichtig ist, wie die Evangelien und die Geschichte es uns glauben machen, dann muss sie ganz sicher auch in unserem Leben so wichtig sein. Wie können wir etwas nicht ernst nehmen, was Gott so ernst nimmt? Wie können wir es wagen, etwas an die Peripherie unseres Lebens zu drängen, was Gott ins Zentrum gestellt hat?“ </a:t>
            </a:r>
          </a:p>
        </p:txBody>
      </p:sp>
    </p:spTree>
    <p:extLst>
      <p:ext uri="{BB962C8B-B14F-4D97-AF65-F5344CB8AC3E}">
        <p14:creationId xmlns:p14="http://schemas.microsoft.com/office/powerpoint/2010/main" val="315557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31445" y="508518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35501" y="116632"/>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Das Wort des HERRN erging an Jona, den Sohn von </a:t>
            </a:r>
            <a:r>
              <a:rPr lang="de-DE" altLang="de-DE" sz="2800" dirty="0" err="1">
                <a:solidFill>
                  <a:schemeClr val="tx1"/>
                </a:solidFill>
                <a:effectLst/>
                <a:latin typeface="Source Sans Pro" panose="020B0503030403020204" pitchFamily="34" charset="0"/>
                <a:ea typeface="Source Sans Pro" panose="020B0503030403020204" pitchFamily="34" charset="0"/>
              </a:rPr>
              <a:t>Amittai</a:t>
            </a:r>
            <a:r>
              <a:rPr lang="de-DE" altLang="de-DE" sz="2800" dirty="0">
                <a:solidFill>
                  <a:schemeClr val="tx1"/>
                </a:solidFill>
                <a:effectLst/>
                <a:latin typeface="Source Sans Pro" panose="020B0503030403020204" pitchFamily="34" charset="0"/>
                <a:ea typeface="Source Sans Pro" panose="020B0503030403020204" pitchFamily="34" charset="0"/>
              </a:rPr>
              <a:t>, er sagte zu ihm: »Geh nach Ninive, der </a:t>
            </a:r>
            <a:r>
              <a:rPr lang="de-DE" altLang="de-DE" sz="2800" dirty="0" err="1">
                <a:solidFill>
                  <a:schemeClr val="tx1"/>
                </a:solidFill>
                <a:effectLst/>
                <a:latin typeface="Source Sans Pro" panose="020B0503030403020204" pitchFamily="34" charset="0"/>
                <a:ea typeface="Source Sans Pro" panose="020B0503030403020204" pitchFamily="34" charset="0"/>
              </a:rPr>
              <a:t>grossen</a:t>
            </a:r>
            <a:r>
              <a:rPr lang="de-DE" altLang="de-DE" sz="2800" dirty="0">
                <a:solidFill>
                  <a:schemeClr val="tx1"/>
                </a:solidFill>
                <a:effectLst/>
                <a:latin typeface="Source Sans Pro" panose="020B0503030403020204" pitchFamily="34" charset="0"/>
                <a:ea typeface="Source Sans Pro" panose="020B0503030403020204" pitchFamily="34" charset="0"/>
              </a:rPr>
              <a:t> Stadt, und kündige ihr mein Strafgericht an! Ich kann nicht länger mit ansehen, wie böse die Leute dort sind.«</a:t>
            </a:r>
          </a:p>
        </p:txBody>
      </p:sp>
    </p:spTree>
    <p:extLst>
      <p:ext uri="{BB962C8B-B14F-4D97-AF65-F5344CB8AC3E}">
        <p14:creationId xmlns:p14="http://schemas.microsoft.com/office/powerpoint/2010/main" val="131631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36643" y="55892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0699" y="116632"/>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Jona machte sich auf den Weg, aber in die entgegengesetzte Richtung. Er wollte nach </a:t>
            </a:r>
            <a:r>
              <a:rPr lang="de-DE" altLang="de-DE" sz="2800" dirty="0" err="1">
                <a:solidFill>
                  <a:schemeClr val="tx1"/>
                </a:solidFill>
                <a:effectLst/>
                <a:latin typeface="Source Sans Pro" panose="020B0503030403020204" pitchFamily="34" charset="0"/>
                <a:ea typeface="Source Sans Pro" panose="020B0503030403020204" pitchFamily="34" charset="0"/>
              </a:rPr>
              <a:t>Tarsis</a:t>
            </a:r>
            <a:r>
              <a:rPr lang="de-DE" altLang="de-DE" sz="2800" dirty="0">
                <a:solidFill>
                  <a:schemeClr val="tx1"/>
                </a:solidFill>
                <a:effectLst/>
                <a:latin typeface="Source Sans Pro" panose="020B0503030403020204" pitchFamily="34" charset="0"/>
                <a:ea typeface="Source Sans Pro" panose="020B0503030403020204" pitchFamily="34" charset="0"/>
              </a:rPr>
              <a:t> in Spanien fliehen, um dem HERRN zu entkommen. In der Hafenstadt </a:t>
            </a:r>
            <a:r>
              <a:rPr lang="de-DE" altLang="de-DE" sz="2800" dirty="0" err="1">
                <a:solidFill>
                  <a:schemeClr val="tx1"/>
                </a:solidFill>
                <a:effectLst/>
                <a:latin typeface="Source Sans Pro" panose="020B0503030403020204" pitchFamily="34" charset="0"/>
                <a:ea typeface="Source Sans Pro" panose="020B0503030403020204" pitchFamily="34" charset="0"/>
              </a:rPr>
              <a:t>Jafo</a:t>
            </a:r>
            <a:r>
              <a:rPr lang="de-DE" altLang="de-DE" sz="2800" dirty="0">
                <a:solidFill>
                  <a:schemeClr val="tx1"/>
                </a:solidFill>
                <a:effectLst/>
                <a:latin typeface="Source Sans Pro" panose="020B0503030403020204" pitchFamily="34" charset="0"/>
                <a:ea typeface="Source Sans Pro" panose="020B0503030403020204" pitchFamily="34" charset="0"/>
              </a:rPr>
              <a:t> fand er ein Schiff, das dorthin segeln sollte. Er bezahlte das Fahrgeld und stieg ein.</a:t>
            </a:r>
          </a:p>
        </p:txBody>
      </p:sp>
    </p:spTree>
    <p:extLst>
      <p:ext uri="{BB962C8B-B14F-4D97-AF65-F5344CB8AC3E}">
        <p14:creationId xmlns:p14="http://schemas.microsoft.com/office/powerpoint/2010/main" val="166188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404664"/>
            <a:ext cx="393576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Ich will nicht</a:t>
            </a:r>
            <a:br>
              <a:rPr lang="de-DE" altLang="de-DE" sz="3200" dirty="0">
                <a:solidFill>
                  <a:schemeClr val="tx1"/>
                </a:solidFill>
                <a:effectLst/>
                <a:latin typeface="Source Sans Pro Black" panose="020B0803030403020204" pitchFamily="34" charset="0"/>
                <a:ea typeface="Source Sans Pro Black" panose="020B0803030403020204" pitchFamily="34" charset="0"/>
              </a:rPr>
            </a:br>
            <a:r>
              <a:rPr lang="de-DE" altLang="de-DE" sz="3200" dirty="0">
                <a:solidFill>
                  <a:schemeClr val="tx1"/>
                </a:solidFill>
                <a:effectLst/>
                <a:latin typeface="Source Sans Pro Black" panose="020B0803030403020204" pitchFamily="34" charset="0"/>
                <a:ea typeface="Source Sans Pro Black" panose="020B0803030403020204" pitchFamily="34" charset="0"/>
              </a:rPr>
              <a:t>länger zusehen!</a:t>
            </a:r>
          </a:p>
        </p:txBody>
      </p:sp>
    </p:spTree>
    <p:extLst>
      <p:ext uri="{BB962C8B-B14F-4D97-AF65-F5344CB8AC3E}">
        <p14:creationId xmlns:p14="http://schemas.microsoft.com/office/powerpoint/2010/main" val="117298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F979D73-5F62-413A-ABC0-10558339B8C4}"/>
              </a:ext>
            </a:extLst>
          </p:cNvPr>
          <p:cNvSpPr>
            <a:spLocks noGrp="1"/>
          </p:cNvSpPr>
          <p:nvPr>
            <p:ph type="ctrTitle" sz="quarter"/>
          </p:nvPr>
        </p:nvSpPr>
        <p:spPr/>
        <p:txBody>
          <a:bodyPr/>
          <a:lstStyle/>
          <a:p>
            <a:endParaRPr lang="de-CH"/>
          </a:p>
        </p:txBody>
      </p:sp>
      <p:pic>
        <p:nvPicPr>
          <p:cNvPr id="4" name="Grafik 3">
            <a:extLst>
              <a:ext uri="{FF2B5EF4-FFF2-40B4-BE49-F238E27FC236}">
                <a16:creationId xmlns:a16="http://schemas.microsoft.com/office/drawing/2014/main" xmlns="" id="{DEF2D8D3-BD6D-4D5E-9715-BFC49C8DCD31}"/>
              </a:ext>
            </a:extLst>
          </p:cNvPr>
          <p:cNvPicPr>
            <a:picLocks noChangeAspect="1"/>
          </p:cNvPicPr>
          <p:nvPr/>
        </p:nvPicPr>
        <p:blipFill>
          <a:blip r:embed="rId3"/>
          <a:stretch>
            <a:fillRect/>
          </a:stretch>
        </p:blipFill>
        <p:spPr>
          <a:xfrm>
            <a:off x="7942720" y="0"/>
            <a:ext cx="4249280" cy="2786113"/>
          </a:xfrm>
          <a:prstGeom prst="rect">
            <a:avLst/>
          </a:prstGeom>
        </p:spPr>
      </p:pic>
    </p:spTree>
    <p:extLst>
      <p:ext uri="{BB962C8B-B14F-4D97-AF65-F5344CB8AC3E}">
        <p14:creationId xmlns:p14="http://schemas.microsoft.com/office/powerpoint/2010/main" val="195935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49289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0699" y="404664"/>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»Geh nach Ninive,</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der </a:t>
            </a:r>
            <a:r>
              <a:rPr lang="de-DE" altLang="de-DE" sz="2800" dirty="0" err="1">
                <a:solidFill>
                  <a:schemeClr val="tx1"/>
                </a:solidFill>
                <a:effectLst/>
                <a:latin typeface="Source Sans Pro" panose="020B0503030403020204" pitchFamily="34" charset="0"/>
                <a:ea typeface="Source Sans Pro" panose="020B0503030403020204" pitchFamily="34" charset="0"/>
              </a:rPr>
              <a:t>grossen</a:t>
            </a:r>
            <a:r>
              <a:rPr lang="de-DE" altLang="de-DE" sz="2800" dirty="0">
                <a:solidFill>
                  <a:schemeClr val="tx1"/>
                </a:solidFill>
                <a:effectLst/>
                <a:latin typeface="Source Sans Pro" panose="020B0503030403020204" pitchFamily="34" charset="0"/>
                <a:ea typeface="Source Sans Pro" panose="020B0503030403020204" pitchFamily="34" charset="0"/>
              </a:rPr>
              <a:t> Stadt,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und kündige ihr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mein Strafgericht an!«</a:t>
            </a:r>
          </a:p>
        </p:txBody>
      </p:sp>
    </p:spTree>
    <p:extLst>
      <p:ext uri="{BB962C8B-B14F-4D97-AF65-F5344CB8AC3E}">
        <p14:creationId xmlns:p14="http://schemas.microsoft.com/office/powerpoint/2010/main" val="381631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06896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Prediger 8,11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864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«Weil die Strafe den Verbrecher nicht auf der Stelle ereilt, ermutigt das viele dazu, Verbrechen zu begehen.»</a:t>
            </a:r>
          </a:p>
        </p:txBody>
      </p:sp>
    </p:spTree>
    <p:extLst>
      <p:ext uri="{BB962C8B-B14F-4D97-AF65-F5344CB8AC3E}">
        <p14:creationId xmlns:p14="http://schemas.microsoft.com/office/powerpoint/2010/main" val="1485881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2048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76672"/>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kann nicht länger mit ansehen, wie böse die Leute sind.«</a:t>
            </a:r>
          </a:p>
        </p:txBody>
      </p:sp>
    </p:spTree>
    <p:extLst>
      <p:ext uri="{BB962C8B-B14F-4D97-AF65-F5344CB8AC3E}">
        <p14:creationId xmlns:p14="http://schemas.microsoft.com/office/powerpoint/2010/main" val="401058554"/>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563</Words>
  <Application>Microsoft Office PowerPoint</Application>
  <PresentationFormat>Benutzerdefiniert</PresentationFormat>
  <Paragraphs>57</Paragraphs>
  <Slides>22</Slides>
  <Notes>22</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Designvorlage 'Berggipfel'</vt:lpstr>
      <vt:lpstr>Das passt mir nicht – ich verschwinde!   Jona 1,1-3  Reihe: Widerstand gegen Gott –  Der Fall Jona (1/5)    </vt:lpstr>
      <vt:lpstr>«Es ging in Erfüllung, was der HERR, der Gott Israels, durch seinen Diener versprochen hatte, durch den Propheten Jona, den Sohn von Amittai aus Gat-Hefer.»</vt:lpstr>
      <vt:lpstr>Das Wort des HERRN erging an Jona, den Sohn von Amittai, er sagte zu ihm: »Geh nach Ninive, der grossen Stadt, und kündige ihr mein Strafgericht an! Ich kann nicht länger mit ansehen, wie böse die Leute dort sind.«</vt:lpstr>
      <vt:lpstr>Jona machte sich auf den Weg, aber in die entgegengesetzte Richtung. Er wollte nach Tarsis in Spanien fliehen, um dem HERRN zu entkommen. In der Hafenstadt Jafo fand er ein Schiff, das dorthin segeln sollte. Er bezahlte das Fahrgeld und stieg ein.</vt:lpstr>
      <vt:lpstr>I. Ich will nicht länger zusehen!</vt:lpstr>
      <vt:lpstr>PowerPoint-Präsentation</vt:lpstr>
      <vt:lpstr>»Geh nach Ninive, der grossen Stadt, und kündige ihr mein Strafgericht an!«</vt:lpstr>
      <vt:lpstr>«Weil die Strafe den Verbrecher nicht auf der Stelle ereilt, ermutigt das viele dazu, Verbrechen zu begehen.»</vt:lpstr>
      <vt:lpstr>«Ich kann nicht länger mit ansehen, wie böse die Leute sind.«</vt:lpstr>
      <vt:lpstr>„Begreifst du nicht, dass Gottes Güte dich zur Umkehr bringen will?“</vt:lpstr>
      <vt:lpstr>„Er ist um unsrer Missetat willen verwundet und um unsrer Sünde willen zerschlagen. Die Strafe liegt auf ihm, auf dass wir Frieden hätten, und durch seine Wunden sind wir geheilt.“</vt:lpstr>
      <vt:lpstr>„Alle, die auf mein Wort hören und dem glauben, der mich gesandt hat, haben das ewige Leben. Sie kommen nicht mehr vor Gottes Gericht; sie haben den Tod schon hinter sich gelassen und das unvergängliche Leben erreicht.“</vt:lpstr>
      <vt:lpstr>II. Herr, das ertrage ich nicht!</vt:lpstr>
      <vt:lpstr>«Er wollte nach Tarsis in Spanien fliehen, um dem HERRN zu entkommen. In der Hafenstadt Jafo fand er ein Schiff, das dorthin segeln sollte.»</vt:lpstr>
      <vt:lpstr>PowerPoint-Präsentation</vt:lpstr>
      <vt:lpstr>«Ach HERR, genau das habe ich vermutet, als ich noch zu Hause war! Darum wollte ich ja auch nach Spanien fliehen. Ich wusste es doch: Du bist voll Liebe und Erbarmen, du hast Geduld, deine Güte kennt keine Grenzen. Das Unheil, das du androhst, tut dir hinterher leid.»</vt:lpstr>
      <vt:lpstr>III. Ich verschwinde jetzt!</vt:lpstr>
      <vt:lpstr>«Jona wollte nach Tarsis fahren, um dem Herrn aus den Augen zu kommen.»</vt:lpstr>
      <vt:lpstr>«Es ist wichtig, dass wir unseren Zusammen-künften nicht fern-bleiben, wie einige sich das angewöhnt haben, sondern dass wir einander ermutigen, und das umso mehr, als – wie ihr selbst feststellen könnt – der Tag näher rückt, an dem der Herr wiederkommt.»</vt:lpstr>
      <vt:lpstr>Er bezahlte das Fahrgeld und stieg ein.»</vt:lpstr>
      <vt:lpstr>Schlussgedanke</vt:lpstr>
      <vt:lpstr>„Wenn die Kirche für Gottes Plan so wichtig ist, wie die Evangelien und die Geschichte es uns glauben machen, dann muss sie ganz sicher auch in unserem Leben so wichtig sein. Wie können wir etwas nicht ernst nehmen, was Gott so ernst nimmt? Wie können wir es wagen, etwas an die Peripherie unseres Lebens zu drängen, was Gott ins Zentrum gestellt hat?“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Widerstand gegen Gott - Der Fall Jona - Teil 1/5 - Das passt mir nicht – ich verschwinde! - Folien</dc:title>
  <dc:creator>Jürg Birnstiel</dc:creator>
  <cp:lastModifiedBy>Me</cp:lastModifiedBy>
  <cp:revision>978</cp:revision>
  <dcterms:created xsi:type="dcterms:W3CDTF">2013-11-12T15:20:47Z</dcterms:created>
  <dcterms:modified xsi:type="dcterms:W3CDTF">2021-02-13T20:08:31Z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