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258" r:id="rId3"/>
    <p:sldId id="736" r:id="rId4"/>
    <p:sldId id="756" r:id="rId5"/>
    <p:sldId id="757" r:id="rId6"/>
    <p:sldId id="758" r:id="rId7"/>
    <p:sldId id="759" r:id="rId8"/>
    <p:sldId id="760" r:id="rId9"/>
    <p:sldId id="761" r:id="rId10"/>
    <p:sldId id="762" r:id="rId11"/>
    <p:sldId id="763" r:id="rId12"/>
    <p:sldId id="764" r:id="rId13"/>
    <p:sldId id="765" r:id="rId14"/>
    <p:sldId id="766" r:id="rId15"/>
    <p:sldId id="314" r:id="rId16"/>
    <p:sldId id="752" r:id="rId17"/>
    <p:sldId id="767" r:id="rId18"/>
    <p:sldId id="768" r:id="rId19"/>
    <p:sldId id="769" r:id="rId20"/>
    <p:sldId id="770" r:id="rId21"/>
    <p:sldId id="771" r:id="rId22"/>
    <p:sldId id="772" r:id="rId23"/>
    <p:sldId id="773" r:id="rId24"/>
    <p:sldId id="259" r:id="rId25"/>
    <p:sldId id="754" r:id="rId26"/>
    <p:sldId id="755"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059832" y="116632"/>
            <a:ext cx="5896744" cy="2308324"/>
          </a:xfrm>
        </p:spPr>
        <p:txBody>
          <a:bodyPr wrap="square">
            <a:spAutoFit/>
          </a:bodyPr>
          <a:lstStyle/>
          <a:p>
            <a:pPr algn="r"/>
            <a:r>
              <a:rPr lang="de-DE" altLang="de-DE" sz="7200" dirty="0" smtClean="0">
                <a:solidFill>
                  <a:schemeClr val="tx1"/>
                </a:solidFill>
                <a:effectLst/>
                <a:latin typeface="Univers LT Std 47 Cn Lt" pitchFamily="34" charset="0"/>
              </a:rPr>
              <a:t>Warum wir nicht sündlos sind</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6093296"/>
            <a:ext cx="6336704" cy="461665"/>
          </a:xfrm>
        </p:spPr>
        <p:txBody>
          <a:bodyPr wrap="square">
            <a:spAutoFit/>
          </a:bodyPr>
          <a:lstStyle/>
          <a:p>
            <a:pPr algn="r"/>
            <a:r>
              <a:rPr lang="de-DE" altLang="de-DE" sz="2400" dirty="0" smtClean="0">
                <a:effectLst/>
                <a:latin typeface="Univers LT Std 47 Cn Lt" pitchFamily="34" charset="0"/>
              </a:rPr>
              <a:t>Reihe: Was wir über Sünde wissen </a:t>
            </a:r>
            <a:r>
              <a:rPr lang="de-DE" altLang="de-DE" sz="2400" smtClean="0">
                <a:effectLst/>
                <a:latin typeface="Univers LT Std 47 Cn Lt" pitchFamily="34" charset="0"/>
              </a:rPr>
              <a:t>müssen (2/7</a:t>
            </a:r>
            <a:r>
              <a:rPr lang="de-DE" altLang="de-DE" sz="2400" dirty="0" smtClean="0">
                <a:effectLst/>
                <a:latin typeface="Univers LT Std 47 Cn Lt" pitchFamily="34" charset="0"/>
              </a:rPr>
              <a:t>)</a:t>
            </a:r>
            <a:endParaRPr lang="de-DE" altLang="de-DE" sz="24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Philip </a:t>
            </a:r>
            <a:r>
              <a:rPr lang="de-CH" altLang="de-DE" sz="2000" dirty="0" err="1" smtClean="0">
                <a:effectLst/>
                <a:latin typeface="Univers LT Std 47 Cn Lt" pitchFamily="34" charset="0"/>
              </a:rPr>
              <a:t>Zimbardo</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83568" y="116632"/>
            <a:ext cx="8352928" cy="2554545"/>
          </a:xfrm>
        </p:spPr>
        <p:txBody>
          <a:bodyPr wrap="square">
            <a:spAutoFit/>
          </a:bodyPr>
          <a:lstStyle/>
          <a:p>
            <a:pPr algn="l"/>
            <a:r>
              <a:rPr lang="de-CH" altLang="de-DE" sz="4000" dirty="0">
                <a:solidFill>
                  <a:schemeClr val="tx1"/>
                </a:solidFill>
                <a:effectLst/>
                <a:latin typeface="Univers LT Std 47 Cn Lt" pitchFamily="34" charset="0"/>
              </a:rPr>
              <a:t>„Die meisten Menschen verstecken sich hinter egozentrischen Voreingenommenheit, die die Illusion erzeugen, man sei aussergewöhnlich.“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5151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Philip </a:t>
            </a:r>
            <a:r>
              <a:rPr lang="de-CH" altLang="de-DE" sz="2000" dirty="0" err="1" smtClean="0">
                <a:effectLst/>
                <a:latin typeface="Univers LT Std 47 Cn Lt" pitchFamily="34" charset="0"/>
              </a:rPr>
              <a:t>Zimbardo</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195736" y="116632"/>
            <a:ext cx="6840760" cy="3416320"/>
          </a:xfrm>
        </p:spPr>
        <p:txBody>
          <a:bodyPr wrap="square">
            <a:spAutoFit/>
          </a:bodyPr>
          <a:lstStyle/>
          <a:p>
            <a:pPr algn="l"/>
            <a:r>
              <a:rPr lang="de-CH" altLang="de-DE" sz="3600" dirty="0">
                <a:solidFill>
                  <a:schemeClr val="tx1"/>
                </a:solidFill>
                <a:effectLst/>
                <a:latin typeface="Univers LT Std 47 Cn Lt" pitchFamily="34" charset="0"/>
              </a:rPr>
              <a:t>„Die meisten Menschen kennen sich selbst nur im Rahmen ihrer begrenzten Erfahrungen in vertrauten Lebenslagen, die Regeln, Gesetzen, Richtlinien und einschränkenden Zwängen unterliegen.“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4669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Philip </a:t>
            </a:r>
            <a:r>
              <a:rPr lang="de-CH" altLang="de-DE" sz="2000" dirty="0" err="1" smtClean="0">
                <a:effectLst/>
                <a:latin typeface="Univers LT Std 47 Cn Lt" pitchFamily="34" charset="0"/>
              </a:rPr>
              <a:t>Zimbardo</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116632"/>
            <a:ext cx="6336704" cy="3170099"/>
          </a:xfrm>
        </p:spPr>
        <p:txBody>
          <a:bodyPr wrap="square">
            <a:spAutoFit/>
          </a:bodyPr>
          <a:lstStyle/>
          <a:p>
            <a:pPr algn="l"/>
            <a:r>
              <a:rPr lang="de-CH" altLang="de-DE" sz="4000" dirty="0">
                <a:solidFill>
                  <a:schemeClr val="tx1"/>
                </a:solidFill>
                <a:effectLst/>
                <a:latin typeface="Univers LT Std 47 Cn Lt" pitchFamily="34" charset="0"/>
              </a:rPr>
              <a:t>„Nicht die Veranlagung bringt gute Menschen dazu, Böses zu tun, sondern die Situation, in der sie sich befinden oder in die man sie versetzt.“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9946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7,23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195736" y="116632"/>
            <a:ext cx="6840760" cy="3416320"/>
          </a:xfrm>
        </p:spPr>
        <p:txBody>
          <a:bodyPr wrap="square">
            <a:spAutoFit/>
          </a:bodyPr>
          <a:lstStyle/>
          <a:p>
            <a:pPr algn="l"/>
            <a:r>
              <a:rPr lang="de-CH" altLang="de-DE" sz="3600" dirty="0">
                <a:solidFill>
                  <a:schemeClr val="tx1"/>
                </a:solidFill>
                <a:effectLst/>
                <a:latin typeface="Univers LT Std 47 Cn Lt" pitchFamily="34" charset="0"/>
              </a:rPr>
              <a:t>„Mein Handeln steht im Kampf mit dem Gesetz, dem ich innerlich zustimme, und macht mich zu seinem Gefangenen. Darum stehe ich nun unter dem Gesetz der Sünde, und mein Handeln wird von diesem Gesetz bestimmt.“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6742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7,24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2308324"/>
          </a:xfrm>
        </p:spPr>
        <p:txBody>
          <a:bodyPr wrap="square">
            <a:spAutoFit/>
          </a:bodyPr>
          <a:lstStyle/>
          <a:p>
            <a:pPr algn="l"/>
            <a:r>
              <a:rPr lang="de-CH" altLang="de-DE" sz="3600" dirty="0">
                <a:solidFill>
                  <a:schemeClr val="tx1"/>
                </a:solidFill>
                <a:effectLst/>
                <a:latin typeface="Univers LT Std 47 Cn Lt" pitchFamily="34" charset="0"/>
              </a:rPr>
              <a:t>„Ich unglückseliger Mensch! Mein ganzes Dasein ist dem Tod verfallen. Wird mich denn niemand aus diesem elenden Zustand befreien?“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44745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72008" y="260648"/>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Der radikale Befreiungsschlag</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404664"/>
            <a:ext cx="6048672" cy="1938992"/>
          </a:xfrm>
        </p:spPr>
        <p:txBody>
          <a:bodyPr wrap="square">
            <a:spAutoFit/>
          </a:bodyPr>
          <a:lstStyle/>
          <a:p>
            <a:pPr algn="l"/>
            <a:r>
              <a:rPr lang="de-CH" altLang="de-DE" sz="4000" dirty="0">
                <a:solidFill>
                  <a:schemeClr val="tx1"/>
                </a:solidFill>
                <a:effectLst/>
                <a:latin typeface="Univers LT Std 47 Cn Lt" pitchFamily="34" charset="0"/>
              </a:rPr>
              <a:t>„Für die, die mit Jesus Christus verbunden sind, gibt es keine Verurteilung mehr.“</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72893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63688" y="188640"/>
            <a:ext cx="7200800" cy="2862322"/>
          </a:xfrm>
        </p:spPr>
        <p:txBody>
          <a:bodyPr wrap="square">
            <a:spAutoFit/>
          </a:bodyPr>
          <a:lstStyle/>
          <a:p>
            <a:pPr algn="l"/>
            <a:r>
              <a:rPr lang="de-CH" altLang="de-DE" sz="3600" dirty="0">
                <a:solidFill>
                  <a:schemeClr val="tx1"/>
                </a:solidFill>
                <a:effectLst/>
                <a:latin typeface="Univers LT Std 47 Cn Lt" pitchFamily="34" charset="0"/>
              </a:rPr>
              <a:t>„Wenn du mit Jesus Christus verbunden bist, bist du nicht mehr unter dem Gesetz der Sünde und des Todes; das Gesetz des Geistes, der lebendig macht, hat dich davon befreit.“</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9545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123728" y="116632"/>
            <a:ext cx="6912768" cy="3970318"/>
          </a:xfrm>
        </p:spPr>
        <p:txBody>
          <a:bodyPr wrap="square">
            <a:spAutoFit/>
          </a:bodyPr>
          <a:lstStyle/>
          <a:p>
            <a:pPr algn="l"/>
            <a:r>
              <a:rPr lang="de-CH" altLang="de-DE" sz="3600" dirty="0">
                <a:solidFill>
                  <a:schemeClr val="tx1"/>
                </a:solidFill>
                <a:effectLst/>
                <a:latin typeface="Univers LT Std 47 Cn Lt" pitchFamily="34" charset="0"/>
              </a:rPr>
              <a:t>„Gott sandte als Antwort auf die Sünde seinen eigenen Sohn. Dieser war der sündigen Menschheit insofern gleich, als er ein Mensch von Fleisch und Blut war, und indem Gott an ihm das Urteil über die Sünde vollzog, vollzog er es an der menschlichen Natur.“</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6578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71600" y="116632"/>
            <a:ext cx="8064896" cy="2862322"/>
          </a:xfrm>
        </p:spPr>
        <p:txBody>
          <a:bodyPr wrap="square">
            <a:spAutoFit/>
          </a:bodyPr>
          <a:lstStyle/>
          <a:p>
            <a:pPr algn="l"/>
            <a:r>
              <a:rPr lang="de-CH" altLang="de-DE" sz="3600" dirty="0">
                <a:solidFill>
                  <a:schemeClr val="tx1"/>
                </a:solidFill>
                <a:effectLst/>
                <a:latin typeface="Univers LT Std 47 Cn Lt" pitchFamily="34" charset="0"/>
              </a:rPr>
              <a:t>„Gott sei Dank, dass die Zeit vorbei ist, in der ihr Sklaven der Sünde wart, und dass ihr jetzt aus innerster Überzeugung der Lehre gehorcht, die uns als Massstab für unser Leben gegeben ist und auf die ihr verpflichtet worden seid.“</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9357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32656"/>
            <a:ext cx="8928992" cy="923330"/>
          </a:xfrm>
        </p:spPr>
        <p:txBody>
          <a:bodyPr wrap="square">
            <a:spAutoFit/>
          </a:bodyPr>
          <a:lstStyle/>
          <a:p>
            <a:pPr algn="l"/>
            <a:r>
              <a:rPr lang="de-DE" altLang="de-DE" dirty="0" smtClean="0">
                <a:solidFill>
                  <a:schemeClr val="tx1"/>
                </a:solidFill>
                <a:effectLst/>
                <a:latin typeface="Univers LT Std 47 Cn Lt" pitchFamily="34" charset="0"/>
              </a:rPr>
              <a:t>I. Die unheimliche Kraft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91272" y="106754"/>
            <a:ext cx="6552728" cy="3970318"/>
          </a:xfrm>
        </p:spPr>
        <p:txBody>
          <a:bodyPr wrap="square">
            <a:spAutoFit/>
          </a:bodyPr>
          <a:lstStyle/>
          <a:p>
            <a:pPr algn="l"/>
            <a:r>
              <a:rPr lang="de-CH" altLang="de-DE" sz="3600" dirty="0">
                <a:solidFill>
                  <a:schemeClr val="tx1"/>
                </a:solidFill>
                <a:effectLst/>
                <a:latin typeface="Univers LT Std 47 Cn Lt" pitchFamily="34" charset="0"/>
              </a:rPr>
              <a:t>„Der Geist, </a:t>
            </a:r>
            <a:r>
              <a:rPr lang="de-CH" altLang="de-DE" sz="3600" u="sng" dirty="0">
                <a:solidFill>
                  <a:schemeClr val="tx1"/>
                </a:solidFill>
                <a:effectLst/>
                <a:latin typeface="Univers LT Std 47 Cn Lt" pitchFamily="34" charset="0"/>
              </a:rPr>
              <a:t>den ihr empfangen habt</a:t>
            </a:r>
            <a:r>
              <a:rPr lang="de-CH" altLang="de-DE" sz="3600" dirty="0">
                <a:solidFill>
                  <a:schemeClr val="tx1"/>
                </a:solidFill>
                <a:effectLst/>
                <a:latin typeface="Univers LT Std 47 Cn Lt" pitchFamily="34" charset="0"/>
              </a:rPr>
              <a:t>, macht euch nicht zu Sklaven, sodass ihr von neuem in Angst und Furcht leben müsstet; er hat euch zu Söhnen und Töchtern gemacht, und durch ihn rufen wir, wenn wir beten: ‚Abba, Vater!‘“</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8684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Johannes-Evangelium 8,36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11760" y="404664"/>
            <a:ext cx="6373216" cy="1323439"/>
          </a:xfrm>
        </p:spPr>
        <p:txBody>
          <a:bodyPr wrap="square">
            <a:spAutoFit/>
          </a:bodyPr>
          <a:lstStyle/>
          <a:p>
            <a:pPr algn="l"/>
            <a:r>
              <a:rPr lang="de-CH" altLang="de-DE" sz="4000" dirty="0">
                <a:solidFill>
                  <a:schemeClr val="tx1"/>
                </a:solidFill>
                <a:effectLst/>
                <a:latin typeface="Univers LT Std 47 Cn Lt" pitchFamily="34" charset="0"/>
              </a:rPr>
              <a:t>„Wenn der Sohn euch frei macht, seid ihr wirklich frei.“</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9726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83768" y="188640"/>
            <a:ext cx="6552728" cy="2862322"/>
          </a:xfrm>
        </p:spPr>
        <p:txBody>
          <a:bodyPr wrap="square">
            <a:spAutoFit/>
          </a:bodyPr>
          <a:lstStyle/>
          <a:p>
            <a:pPr algn="l"/>
            <a:r>
              <a:rPr lang="de-CH" altLang="de-DE" sz="3600" dirty="0">
                <a:solidFill>
                  <a:schemeClr val="tx1"/>
                </a:solidFill>
                <a:effectLst/>
                <a:latin typeface="Univers LT Std 47 Cn Lt" pitchFamily="34" charset="0"/>
              </a:rPr>
              <a:t>„Ob jemand Jude oder Nichtjude ist, macht keinen Unterschied: Alle haben denselben Herrn, und er lässt alle an seinem Reichtum teilhaben, die ihn im Gebet anrufen.“</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020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07704" y="449377"/>
            <a:ext cx="7056784" cy="1323439"/>
          </a:xfrm>
        </p:spPr>
        <p:txBody>
          <a:bodyPr wrap="square">
            <a:spAutoFit/>
          </a:bodyPr>
          <a:lstStyle/>
          <a:p>
            <a:pPr algn="l"/>
            <a:r>
              <a:rPr lang="de-CH" altLang="de-DE" sz="4000" dirty="0">
                <a:solidFill>
                  <a:schemeClr val="tx1"/>
                </a:solidFill>
                <a:effectLst/>
                <a:latin typeface="Univers LT Std 47 Cn Lt" pitchFamily="34" charset="0"/>
              </a:rPr>
              <a:t>„Denn ‚jeder, der den Namen des Herrn anruft, wird gerettet werden‘.“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6736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Apostelgeschichte 2,38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75856" y="116632"/>
            <a:ext cx="5760640" cy="3416320"/>
          </a:xfrm>
        </p:spPr>
        <p:txBody>
          <a:bodyPr wrap="square">
            <a:spAutoFit/>
          </a:bodyPr>
          <a:lstStyle/>
          <a:p>
            <a:pPr algn="l"/>
            <a:r>
              <a:rPr lang="de-CH" altLang="de-DE" sz="3600" dirty="0">
                <a:solidFill>
                  <a:schemeClr val="tx1"/>
                </a:solidFill>
                <a:effectLst/>
                <a:latin typeface="Univers LT Std 47 Cn Lt" pitchFamily="34" charset="0"/>
              </a:rPr>
              <a:t>„Kehrt um und jeder von euch lasse sich auf den Namen von Jesus Christus taufen! Dann wird Gott euch eure Sünden vergeben, und ihr werdet seine Gabe, den Heiligen Geist, bekommen.“</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4813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116632"/>
            <a:ext cx="5112568" cy="2862322"/>
          </a:xfrm>
        </p:spPr>
        <p:txBody>
          <a:bodyPr wrap="square">
            <a:spAutoFit/>
          </a:bodyPr>
          <a:lstStyle/>
          <a:p>
            <a:pPr algn="l"/>
            <a:r>
              <a:rPr lang="de-CH" altLang="de-DE" sz="3600" dirty="0" smtClean="0">
                <a:solidFill>
                  <a:schemeClr val="tx1"/>
                </a:solidFill>
                <a:effectLst/>
                <a:latin typeface="Univers LT Std 47 Cn Lt" pitchFamily="34" charset="0"/>
              </a:rPr>
              <a:t>„Lasst </a:t>
            </a:r>
            <a:r>
              <a:rPr lang="de-CH" altLang="de-DE" sz="3600" dirty="0">
                <a:solidFill>
                  <a:schemeClr val="tx1"/>
                </a:solidFill>
                <a:effectLst/>
                <a:latin typeface="Univers LT Std 47 Cn Lt" pitchFamily="34" charset="0"/>
              </a:rPr>
              <a:t>den Geist Gottes euer Verhalten bestimmen, dann werdet ihr nicht mehr den Begierden eurer eigenen Natur nachgeben.“</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778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15816" y="44624"/>
            <a:ext cx="6192688" cy="3416320"/>
          </a:xfrm>
        </p:spPr>
        <p:txBody>
          <a:bodyPr wrap="square">
            <a:spAutoFit/>
          </a:bodyPr>
          <a:lstStyle/>
          <a:p>
            <a:pPr algn="l"/>
            <a:r>
              <a:rPr lang="de-CH" altLang="de-DE" sz="3600" dirty="0">
                <a:solidFill>
                  <a:schemeClr val="tx1"/>
                </a:solidFill>
                <a:effectLst/>
                <a:latin typeface="Univers LT Std 47 Cn Lt" pitchFamily="34" charset="0"/>
              </a:rPr>
              <a:t>„Durch einen einzigen Menschen – Adam – hielt die Sünde in der Welt Einzug und durch die Sünde der Tod, und auf diese Weise ist der Tod zu allen Menschen gekommen, denn alle haben gesündigt.“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9702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195736" y="476672"/>
            <a:ext cx="6840760" cy="923330"/>
          </a:xfrm>
        </p:spPr>
        <p:txBody>
          <a:bodyPr wrap="square">
            <a:spAutoFit/>
          </a:bodyPr>
          <a:lstStyle/>
          <a:p>
            <a:pPr algn="l"/>
            <a:r>
              <a:rPr lang="de-CH" altLang="de-DE" dirty="0" smtClean="0">
                <a:solidFill>
                  <a:schemeClr val="tx1"/>
                </a:solidFill>
                <a:effectLst/>
                <a:latin typeface="Univers LT Std 47 Cn Lt" pitchFamily="34" charset="0"/>
              </a:rPr>
              <a:t>„Alle </a:t>
            </a:r>
            <a:r>
              <a:rPr lang="de-CH" altLang="de-DE" dirty="0">
                <a:solidFill>
                  <a:schemeClr val="tx1"/>
                </a:solidFill>
                <a:effectLst/>
                <a:latin typeface="Univers LT Std 47 Cn Lt" pitchFamily="34" charset="0"/>
              </a:rPr>
              <a:t>haben gesündigt.“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171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7,15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195736" y="70173"/>
            <a:ext cx="6840760" cy="1938992"/>
          </a:xfrm>
        </p:spPr>
        <p:txBody>
          <a:bodyPr wrap="square">
            <a:spAutoFit/>
          </a:bodyPr>
          <a:lstStyle/>
          <a:p>
            <a:pPr algn="l"/>
            <a:r>
              <a:rPr lang="de-CH" altLang="de-DE" sz="4000" dirty="0">
                <a:solidFill>
                  <a:schemeClr val="tx1"/>
                </a:solidFill>
                <a:effectLst/>
                <a:latin typeface="Univers LT Std 47 Cn Lt" pitchFamily="34" charset="0"/>
              </a:rPr>
              <a:t>„Ich tue nicht das, was ich tun will; im Gegenteil, ich tue das, was ich verabscheue.“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137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83768" y="332656"/>
            <a:ext cx="6480720" cy="1938992"/>
          </a:xfrm>
        </p:spPr>
        <p:txBody>
          <a:bodyPr wrap="square">
            <a:spAutoFit/>
          </a:bodyPr>
          <a:lstStyle/>
          <a:p>
            <a:pPr algn="l"/>
            <a:r>
              <a:rPr lang="de-CH" altLang="de-DE" sz="4000" dirty="0">
                <a:solidFill>
                  <a:schemeClr val="tx1"/>
                </a:solidFill>
                <a:effectLst/>
                <a:latin typeface="Univers LT Std 47 Cn Lt" pitchFamily="34" charset="0"/>
              </a:rPr>
              <a:t>„Obwohl es mir nicht am Wollen fehlt, bringe ich es nicht zustande, das Richtige zu tun.“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46879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7,19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332656"/>
            <a:ext cx="6336704" cy="1938992"/>
          </a:xfrm>
        </p:spPr>
        <p:txBody>
          <a:bodyPr wrap="square">
            <a:spAutoFit/>
          </a:bodyPr>
          <a:lstStyle/>
          <a:p>
            <a:pPr algn="l"/>
            <a:r>
              <a:rPr lang="de-CH" altLang="de-DE" sz="4000" dirty="0">
                <a:solidFill>
                  <a:schemeClr val="tx1"/>
                </a:solidFill>
                <a:effectLst/>
                <a:latin typeface="Univers LT Std 47 Cn Lt" pitchFamily="34" charset="0"/>
              </a:rPr>
              <a:t>„Ich tue nicht das Gute, das ich tun will, sondern das Böse, das ich nicht tun will.“</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06929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87624" y="116632"/>
            <a:ext cx="7848872" cy="1938992"/>
          </a:xfrm>
        </p:spPr>
        <p:txBody>
          <a:bodyPr wrap="square">
            <a:spAutoFit/>
          </a:bodyPr>
          <a:lstStyle/>
          <a:p>
            <a:pPr algn="l"/>
            <a:r>
              <a:rPr lang="de-CH" altLang="de-DE" sz="4000" dirty="0">
                <a:solidFill>
                  <a:schemeClr val="tx1"/>
                </a:solidFill>
                <a:effectLst/>
                <a:latin typeface="Univers LT Std 47 Cn Lt" pitchFamily="34" charset="0"/>
              </a:rPr>
              <a:t>„Wenn ich das, was ich tue, gar nicht tun will, dann handle nicht mehr ich selbst, sondern die Sünde, </a:t>
            </a:r>
            <a:r>
              <a:rPr lang="de-CH" altLang="de-DE" sz="4000" u="sng" dirty="0">
                <a:solidFill>
                  <a:schemeClr val="tx1"/>
                </a:solidFill>
                <a:effectLst/>
                <a:latin typeface="Univers LT Std 47 Cn Lt" pitchFamily="34" charset="0"/>
              </a:rPr>
              <a:t>die in mir wohnt</a:t>
            </a:r>
            <a:r>
              <a:rPr lang="de-CH" altLang="de-DE" sz="4000" dirty="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9002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116632"/>
            <a:ext cx="4584424" cy="6409292"/>
          </a:xfrm>
          <a:prstGeom prst="rect">
            <a:avLst/>
          </a:prstGeom>
        </p:spPr>
      </p:pic>
    </p:spTree>
    <p:extLst>
      <p:ext uri="{BB962C8B-B14F-4D97-AF65-F5344CB8AC3E}">
        <p14:creationId xmlns:p14="http://schemas.microsoft.com/office/powerpoint/2010/main" val="3792313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692</Words>
  <Application>Microsoft Office PowerPoint</Application>
  <PresentationFormat>Bildschirmpräsentation (4:3)</PresentationFormat>
  <Paragraphs>73</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Warum wir nicht sündlos sind</vt:lpstr>
      <vt:lpstr>I. Die unheimliche Kraft</vt:lpstr>
      <vt:lpstr>„Durch einen einzigen Menschen – Adam – hielt die Sünde in der Welt Einzug und durch die Sünde der Tod, und auf diese Weise ist der Tod zu allen Menschen gekommen, denn alle haben gesündigt.“</vt:lpstr>
      <vt:lpstr>„Alle haben gesündigt.“</vt:lpstr>
      <vt:lpstr>„Ich tue nicht das, was ich tun will; im Gegenteil, ich tue das, was ich verabscheue.“</vt:lpstr>
      <vt:lpstr>„Obwohl es mir nicht am Wollen fehlt, bringe ich es nicht zustande, das Richtige zu tun.“</vt:lpstr>
      <vt:lpstr>„Ich tue nicht das Gute, das ich tun will, sondern das Böse, das ich nicht tun will.“</vt:lpstr>
      <vt:lpstr>„Wenn ich das, was ich tue, gar nicht tun will, dann handle nicht mehr ich selbst, sondern die Sünde, die in mir wohnt.“</vt:lpstr>
      <vt:lpstr>PowerPoint-Präsentation</vt:lpstr>
      <vt:lpstr>„Die meisten Menschen verstecken sich hinter egozentrischen Voreingenommenheit, die die Illusion erzeugen, man sei aussergewöhnlich.“</vt:lpstr>
      <vt:lpstr>„Die meisten Menschen kennen sich selbst nur im Rahmen ihrer begrenzten Erfahrungen in vertrauten Lebenslagen, die Regeln, Gesetzen, Richtlinien und einschränkenden Zwängen unterliegen.“</vt:lpstr>
      <vt:lpstr>„Nicht die Veranlagung bringt gute Menschen dazu, Böses zu tun, sondern die Situation, in der sie sich befinden oder in die man sie versetzt.“</vt:lpstr>
      <vt:lpstr>„Mein Handeln steht im Kampf mit dem Gesetz, dem ich innerlich zustimme, und macht mich zu seinem Gefangenen. Darum stehe ich nun unter dem Gesetz der Sünde, und mein Handeln wird von diesem Gesetz bestimmt.“</vt:lpstr>
      <vt:lpstr>„Ich unglückseliger Mensch! Mein ganzes Dasein ist dem Tod verfallen. Wird mich denn niemand aus diesem elenden Zustand befreien?“</vt:lpstr>
      <vt:lpstr>II. Der radikale Befreiungsschlag</vt:lpstr>
      <vt:lpstr>„Für die, die mit Jesus Christus verbunden sind, gibt es keine Verurteilung mehr.“</vt:lpstr>
      <vt:lpstr>„Wenn du mit Jesus Christus verbunden bist, bist du nicht mehr unter dem Gesetz der Sünde und des Todes; das Gesetz des Geistes, der lebendig macht, hat dich davon befreit.“</vt:lpstr>
      <vt:lpstr>„Gott sandte als Antwort auf die Sünde seinen eigenen Sohn. Dieser war der sündigen Menschheit insofern gleich, als er ein Mensch von Fleisch und Blut war, und indem Gott an ihm das Urteil über die Sünde vollzog, vollzog er es an der menschlichen Natur.“</vt:lpstr>
      <vt:lpstr>„Gott sei Dank, dass die Zeit vorbei ist, in der ihr Sklaven der Sünde wart, und dass ihr jetzt aus innerster Überzeugung der Lehre gehorcht, die uns als Massstab für unser Leben gegeben ist und auf die ihr verpflichtet worden seid.“</vt:lpstr>
      <vt:lpstr>„Der Geist, den ihr empfangen habt, macht euch nicht zu Sklaven, sodass ihr von neuem in Angst und Furcht leben müsstet; er hat euch zu Söhnen und Töchtern gemacht, und durch ihn rufen wir, wenn wir beten: ‚Abba, Vater!‘“</vt:lpstr>
      <vt:lpstr>„Wenn der Sohn euch frei macht, seid ihr wirklich frei.“</vt:lpstr>
      <vt:lpstr>„Ob jemand Jude oder Nichtjude ist, macht keinen Unterschied: Alle haben denselben Herrn, und er lässt alle an seinem Reichtum teilhaben, die ihn im Gebet anrufen.“</vt:lpstr>
      <vt:lpstr>„Denn ‚jeder, der den Namen des Herrn anruft, wird gerettet werden‘.“</vt:lpstr>
      <vt:lpstr>Schlussgedanke</vt:lpstr>
      <vt:lpstr>„Kehrt um und jeder von euch lasse sich auf den Namen von Jesus Christus taufen! Dann wird Gott euch eure Sünden vergeben, und ihr werdet seine Gabe, den Heiligen Geist, bekommen.“</vt:lpstr>
      <vt:lpstr>„Lasst den Geist Gottes euer Verhalten bestimmen, dann werdet ihr nicht mehr den Begierden eurer eigenen Natur nachgeben.“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wir über Sünde wissen müssen - Teil 2/7 - Wie Sünde unsere Ideale zerstört - Folien</dc:title>
  <dc:creator>Jürg Birnstiel</dc:creator>
  <cp:lastModifiedBy>Me</cp:lastModifiedBy>
  <cp:revision>328</cp:revision>
  <dcterms:created xsi:type="dcterms:W3CDTF">2013-11-12T15:20:47Z</dcterms:created>
  <dcterms:modified xsi:type="dcterms:W3CDTF">2015-03-26T21:18:02Z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