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539" r:id="rId3"/>
    <p:sldId id="430" r:id="rId4"/>
    <p:sldId id="606" r:id="rId5"/>
    <p:sldId id="607" r:id="rId6"/>
    <p:sldId id="608" r:id="rId7"/>
    <p:sldId id="609" r:id="rId8"/>
    <p:sldId id="610" r:id="rId9"/>
    <p:sldId id="599" r:id="rId10"/>
    <p:sldId id="611" r:id="rId11"/>
    <p:sldId id="612" r:id="rId12"/>
    <p:sldId id="613" r:id="rId13"/>
    <p:sldId id="600" r:id="rId14"/>
    <p:sldId id="614" r:id="rId15"/>
    <p:sldId id="615" r:id="rId16"/>
    <p:sldId id="616" r:id="rId17"/>
    <p:sldId id="617" r:id="rId18"/>
    <p:sldId id="619" r:id="rId19"/>
    <p:sldId id="620" r:id="rId20"/>
    <p:sldId id="621" r:id="rId21"/>
    <p:sldId id="622" r:id="rId22"/>
    <p:sldId id="623" r:id="rId23"/>
    <p:sldId id="624" r:id="rId24"/>
    <p:sldId id="537" r:id="rId25"/>
    <p:sldId id="625" r:id="rId26"/>
    <p:sldId id="536" r:id="rId27"/>
    <p:sldId id="626" r:id="rId28"/>
    <p:sldId id="627" r:id="rId29"/>
    <p:sldId id="628" r:id="rId30"/>
    <p:sldId id="263" r:id="rId31"/>
    <p:sldId id="605" r:id="rId32"/>
    <p:sldId id="325" r:id="rId33"/>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000000"/>
    <a:srgbClr val="7692CC"/>
    <a:srgbClr val="FF6702"/>
    <a:srgbClr val="FF3305"/>
    <a:srgbClr val="CF3E00"/>
    <a:srgbClr val="236F7A"/>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91" autoAdjust="0"/>
    <p:restoredTop sz="94649" autoAdjust="0"/>
  </p:normalViewPr>
  <p:slideViewPr>
    <p:cSldViewPr>
      <p:cViewPr>
        <p:scale>
          <a:sx n="100" d="100"/>
          <a:sy n="100" d="100"/>
        </p:scale>
        <p:origin x="-1950" y="-63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685800"/>
          </a:xfrm>
        </p:spPr>
        <p:txBody>
          <a:bodyPr/>
          <a:lstStyle>
            <a:lvl1pPr marL="0" indent="0" algn="ctr">
              <a:buFontTx/>
              <a:buNone/>
              <a:defRPr/>
            </a:lvl1pPr>
          </a:lstStyle>
          <a:p>
            <a:pPr lvl="0"/>
            <a:r>
              <a:rPr lang="de-CH" noProof="0" smtClean="0"/>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4AE56D52-7CF5-4B6C-B246-04B1BEC50C7E}"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AC0B7A9-80F1-4F93-BBDB-EB855458D149}" type="slidenum">
              <a:rPr lang="de-CH"/>
              <a:pPr/>
              <a:t>‹Nr.›</a:t>
            </a:fld>
            <a:endParaRPr lang="de-CH"/>
          </a:p>
        </p:txBody>
      </p:sp>
    </p:spTree>
    <p:extLst>
      <p:ext uri="{BB962C8B-B14F-4D97-AF65-F5344CB8AC3E}">
        <p14:creationId xmlns:p14="http://schemas.microsoft.com/office/powerpoint/2010/main" val="288493978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589370D-9209-4DDE-9B23-E9FDB19B23E4}" type="slidenum">
              <a:rPr lang="de-CH"/>
              <a:pPr/>
              <a:t>‹Nr.›</a:t>
            </a:fld>
            <a:endParaRPr lang="de-CH"/>
          </a:p>
        </p:txBody>
      </p:sp>
    </p:spTree>
    <p:extLst>
      <p:ext uri="{BB962C8B-B14F-4D97-AF65-F5344CB8AC3E}">
        <p14:creationId xmlns:p14="http://schemas.microsoft.com/office/powerpoint/2010/main" val="351758233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ACCF12DF-3F9F-4B32-9282-F41BD8F5DD5B}" type="slidenum">
              <a:rPr lang="de-CH"/>
              <a:pPr/>
              <a:t>‹Nr.›</a:t>
            </a:fld>
            <a:endParaRPr lang="de-CH"/>
          </a:p>
        </p:txBody>
      </p:sp>
    </p:spTree>
    <p:extLst>
      <p:ext uri="{BB962C8B-B14F-4D97-AF65-F5344CB8AC3E}">
        <p14:creationId xmlns:p14="http://schemas.microsoft.com/office/powerpoint/2010/main" val="71744548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937AEBD1-FF7E-4A44-8EC8-C63089230F6C}" type="slidenum">
              <a:rPr lang="de-CH"/>
              <a:pPr/>
              <a:t>‹Nr.›</a:t>
            </a:fld>
            <a:endParaRPr lang="de-CH"/>
          </a:p>
        </p:txBody>
      </p:sp>
    </p:spTree>
    <p:extLst>
      <p:ext uri="{BB962C8B-B14F-4D97-AF65-F5344CB8AC3E}">
        <p14:creationId xmlns:p14="http://schemas.microsoft.com/office/powerpoint/2010/main" val="207633107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B2EECC24-5EB2-4FAB-918A-72BFF3A2F6E4}" type="slidenum">
              <a:rPr lang="de-CH"/>
              <a:pPr/>
              <a:t>‹Nr.›</a:t>
            </a:fld>
            <a:endParaRPr lang="de-CH"/>
          </a:p>
        </p:txBody>
      </p:sp>
    </p:spTree>
    <p:extLst>
      <p:ext uri="{BB962C8B-B14F-4D97-AF65-F5344CB8AC3E}">
        <p14:creationId xmlns:p14="http://schemas.microsoft.com/office/powerpoint/2010/main" val="2872822764"/>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F7B962C1-B21D-4295-86B4-B099CF7E72E8}" type="slidenum">
              <a:rPr lang="de-CH"/>
              <a:pPr/>
              <a:t>‹Nr.›</a:t>
            </a:fld>
            <a:endParaRPr lang="de-CH"/>
          </a:p>
        </p:txBody>
      </p:sp>
    </p:spTree>
    <p:extLst>
      <p:ext uri="{BB962C8B-B14F-4D97-AF65-F5344CB8AC3E}">
        <p14:creationId xmlns:p14="http://schemas.microsoft.com/office/powerpoint/2010/main" val="265808766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A2245D3-21EE-4905-9F49-32B5F993B607}" type="slidenum">
              <a:rPr lang="de-CH"/>
              <a:pPr/>
              <a:t>‹Nr.›</a:t>
            </a:fld>
            <a:endParaRPr lang="de-CH"/>
          </a:p>
        </p:txBody>
      </p:sp>
    </p:spTree>
    <p:extLst>
      <p:ext uri="{BB962C8B-B14F-4D97-AF65-F5344CB8AC3E}">
        <p14:creationId xmlns:p14="http://schemas.microsoft.com/office/powerpoint/2010/main" val="123479513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12CCD10A-8278-4527-ABAF-6A9C57B976CD}" type="slidenum">
              <a:rPr lang="de-CH"/>
              <a:pPr/>
              <a:t>‹Nr.›</a:t>
            </a:fld>
            <a:endParaRPr lang="de-CH"/>
          </a:p>
        </p:txBody>
      </p:sp>
    </p:spTree>
    <p:extLst>
      <p:ext uri="{BB962C8B-B14F-4D97-AF65-F5344CB8AC3E}">
        <p14:creationId xmlns:p14="http://schemas.microsoft.com/office/powerpoint/2010/main" val="3285838110"/>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BE2896E-D8C1-46E6-8AA0-4BC746F79AB8}" type="slidenum">
              <a:rPr lang="de-CH"/>
              <a:pPr/>
              <a:t>‹Nr.›</a:t>
            </a:fld>
            <a:endParaRPr lang="de-CH"/>
          </a:p>
        </p:txBody>
      </p:sp>
    </p:spTree>
    <p:extLst>
      <p:ext uri="{BB962C8B-B14F-4D97-AF65-F5344CB8AC3E}">
        <p14:creationId xmlns:p14="http://schemas.microsoft.com/office/powerpoint/2010/main" val="304834536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8233EDD6-FA42-4C7F-B6C5-1766CF50C2A8}" type="slidenum">
              <a:rPr lang="de-CH"/>
              <a:pPr/>
              <a:t>‹Nr.›</a:t>
            </a:fld>
            <a:endParaRPr lang="de-CH"/>
          </a:p>
        </p:txBody>
      </p:sp>
    </p:spTree>
    <p:extLst>
      <p:ext uri="{BB962C8B-B14F-4D97-AF65-F5344CB8AC3E}">
        <p14:creationId xmlns:p14="http://schemas.microsoft.com/office/powerpoint/2010/main" val="289232738"/>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24FC748A-AEBB-4C13-B035-A3DFBBE6C258}"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rtl="0" fontAlgn="base">
        <a:lnSpc>
          <a:spcPct val="80000"/>
        </a:lnSpc>
        <a:spcBef>
          <a:spcPct val="0"/>
        </a:spcBef>
        <a:spcAft>
          <a:spcPct val="0"/>
        </a:spcAft>
        <a:defRPr sz="40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22000" r="-22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07504" y="116632"/>
            <a:ext cx="8856984" cy="2308324"/>
          </a:xfrm>
          <a:effectLst>
            <a:outerShdw dist="35921" dir="2700000" algn="ctr" rotWithShape="0">
              <a:srgbClr val="000000"/>
            </a:outerShdw>
          </a:effectLst>
        </p:spPr>
        <p:txBody>
          <a:bodyPr>
            <a:spAutoFit/>
          </a:bodyPr>
          <a:lstStyle/>
          <a:p>
            <a:pPr algn="l"/>
            <a:r>
              <a:rPr lang="de-CH" sz="6000" dirty="0" smtClean="0">
                <a:ln>
                  <a:solidFill>
                    <a:srgbClr val="000000"/>
                  </a:solidFill>
                </a:ln>
                <a:solidFill>
                  <a:schemeClr val="bg1"/>
                </a:solidFill>
                <a:latin typeface="Arial Rounded MT Bold" pitchFamily="34" charset="0"/>
              </a:rPr>
              <a:t>Warum soll jemand nicht in den Himmel kommen?</a:t>
            </a:r>
            <a:endParaRPr lang="de-CH" sz="6000" dirty="0">
              <a:ln>
                <a:solidFill>
                  <a:srgbClr val="000000"/>
                </a:solidFill>
              </a:ln>
              <a:solidFill>
                <a:schemeClr val="bg1"/>
              </a:solidFill>
              <a:latin typeface="Arial Rounded MT Bold" pitchFamily="34" charset="0"/>
            </a:endParaRPr>
          </a:p>
        </p:txBody>
      </p:sp>
      <p:sp>
        <p:nvSpPr>
          <p:cNvPr id="51203" name="Rectangle 3"/>
          <p:cNvSpPr>
            <a:spLocks noGrp="1" noChangeArrowheads="1"/>
          </p:cNvSpPr>
          <p:nvPr>
            <p:ph type="subTitle" idx="1"/>
          </p:nvPr>
        </p:nvSpPr>
        <p:spPr>
          <a:xfrm>
            <a:off x="539552" y="5013176"/>
            <a:ext cx="8423275" cy="576064"/>
          </a:xfrm>
          <a:effectLst>
            <a:outerShdw dist="35921" dir="2700000" algn="ctr" rotWithShape="0">
              <a:schemeClr val="folHlink"/>
            </a:outerShdw>
          </a:effectLst>
        </p:spPr>
        <p:txBody>
          <a:bodyPr/>
          <a:lstStyle/>
          <a:p>
            <a:pPr algn="r"/>
            <a:r>
              <a:rPr lang="de-CH" sz="2800" dirty="0">
                <a:ln>
                  <a:solidFill>
                    <a:srgbClr val="000000"/>
                  </a:solidFill>
                </a:ln>
                <a:solidFill>
                  <a:schemeClr val="bg1"/>
                </a:solidFill>
                <a:effectLst>
                  <a:outerShdw blurRad="50800" dist="50800" dir="5400000" algn="ctr" rotWithShape="0">
                    <a:srgbClr val="000000"/>
                  </a:outerShdw>
                </a:effectLst>
                <a:latin typeface="Arial Rounded MT Bold" pitchFamily="34" charset="0"/>
              </a:rPr>
              <a:t>Reihe: </a:t>
            </a:r>
            <a:r>
              <a:rPr lang="de-CH" sz="2800" dirty="0" smtClean="0">
                <a:ln>
                  <a:solidFill>
                    <a:srgbClr val="000000"/>
                  </a:solidFill>
                </a:ln>
                <a:solidFill>
                  <a:schemeClr val="bg1"/>
                </a:solidFill>
                <a:effectLst>
                  <a:outerShdw blurRad="50800" dist="50800" dir="5400000" algn="ctr" rotWithShape="0">
                    <a:srgbClr val="000000"/>
                  </a:outerShdw>
                </a:effectLst>
                <a:latin typeface="Arial Rounded MT Bold" pitchFamily="34" charset="0"/>
              </a:rPr>
              <a:t>Warum?!(4/4)      </a:t>
            </a:r>
            <a:endParaRPr lang="de-CH" sz="2800" dirty="0">
              <a:ln>
                <a:solidFill>
                  <a:srgbClr val="000000"/>
                </a:solidFill>
              </a:ln>
              <a:solidFill>
                <a:schemeClr val="bg1"/>
              </a:solidFill>
              <a:effectLst>
                <a:outerShdw blurRad="50800" dist="50800" dir="5400000" algn="ctr" rotWithShape="0">
                  <a:srgbClr val="000000"/>
                </a:outerShdw>
              </a:effectLst>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7000" r="-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9001000"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Wir kommen alle, alle, alle in den </a:t>
            </a:r>
            <a:r>
              <a:rPr lang="de-CH" sz="3200" dirty="0" smtClean="0">
                <a:ln>
                  <a:solidFill>
                    <a:srgbClr val="000000"/>
                  </a:solidFill>
                </a:ln>
                <a:solidFill>
                  <a:srgbClr val="FFFFFF"/>
                </a:solidFill>
                <a:latin typeface="Arial Rounded MT Bold" pitchFamily="34" charset="0"/>
              </a:rPr>
              <a:t>Himmel,</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wir </a:t>
            </a:r>
            <a:r>
              <a:rPr lang="de-CH" sz="3200" dirty="0">
                <a:ln>
                  <a:solidFill>
                    <a:srgbClr val="000000"/>
                  </a:solidFill>
                </a:ln>
                <a:solidFill>
                  <a:srgbClr val="FFFFFF"/>
                </a:solidFill>
                <a:latin typeface="Arial Rounded MT Bold" pitchFamily="34" charset="0"/>
              </a:rPr>
              <a:t>sehen uns alle </a:t>
            </a:r>
            <a:r>
              <a:rPr lang="de-CH" sz="3200" dirty="0" smtClean="0">
                <a:ln>
                  <a:solidFill>
                    <a:srgbClr val="000000"/>
                  </a:solidFill>
                </a:ln>
                <a:solidFill>
                  <a:srgbClr val="FFFFFF"/>
                </a:solidFill>
                <a:latin typeface="Arial Rounded MT Bold" pitchFamily="34" charset="0"/>
              </a:rPr>
              <a:t>irgendwann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auf </a:t>
            </a:r>
            <a:r>
              <a:rPr lang="de-CH" sz="3200" dirty="0">
                <a:ln>
                  <a:solidFill>
                    <a:srgbClr val="000000"/>
                  </a:solidFill>
                </a:ln>
                <a:solidFill>
                  <a:srgbClr val="FFFFFF"/>
                </a:solidFill>
                <a:latin typeface="Arial Rounded MT Bold" pitchFamily="34" charset="0"/>
              </a:rPr>
              <a:t>Wolke </a:t>
            </a:r>
            <a:r>
              <a:rPr lang="de-CH" sz="3200" dirty="0" smtClean="0">
                <a:ln>
                  <a:solidFill>
                    <a:srgbClr val="000000"/>
                  </a:solidFill>
                </a:ln>
                <a:solidFill>
                  <a:srgbClr val="FFFFFF"/>
                </a:solidFill>
                <a:latin typeface="Arial Rounded MT Bold" pitchFamily="34" charset="0"/>
              </a:rPr>
              <a:t>sieben.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Wir </a:t>
            </a:r>
            <a:r>
              <a:rPr lang="de-CH" sz="3200" dirty="0">
                <a:ln>
                  <a:solidFill>
                    <a:srgbClr val="000000"/>
                  </a:solidFill>
                </a:ln>
                <a:solidFill>
                  <a:srgbClr val="FFFFFF"/>
                </a:solidFill>
                <a:latin typeface="Arial Rounded MT Bold" pitchFamily="34" charset="0"/>
              </a:rPr>
              <a:t>kommen alle, alle, alle in den Himmel, soviel ist sicher, das haben wir uns verdient.</a:t>
            </a:r>
            <a:endParaRPr lang="de-DE" sz="32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1166550119"/>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2627784" y="44624"/>
            <a:ext cx="6121500" cy="156966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dirty="0">
                <a:ln>
                  <a:solidFill>
                    <a:srgbClr val="000000"/>
                  </a:solidFill>
                </a:ln>
                <a:solidFill>
                  <a:srgbClr val="FFFFFF"/>
                </a:solidFill>
                <a:latin typeface="Arial Rounded MT Bold" pitchFamily="34" charset="0"/>
              </a:rPr>
              <a:t>„Keiner ist gerecht, auch nicht einer.“</a:t>
            </a:r>
            <a:endParaRPr lang="de-DE"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00065" y="1916832"/>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Römer-Brief 3,10</a:t>
            </a:r>
            <a:endParaRPr lang="de-CH"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2127305741"/>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059832" y="44624"/>
            <a:ext cx="5689452"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„Alle sind vom richtigen Weg abgewichen, keinen Einzigen kann Gott noch gebrauchen. Keiner handelt so, wie es gut wäre, nicht ein einziger.“</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44888" y="3903439"/>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Römer-Brief 3,12</a:t>
            </a:r>
            <a:endParaRPr lang="de-CH"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2876593457"/>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22000" r="-22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35496" y="44624"/>
            <a:ext cx="9036497" cy="1975926"/>
          </a:xfrm>
          <a:effectLst>
            <a:outerShdw dist="35921" dir="2700000" algn="ctr" rotWithShape="0">
              <a:srgbClr val="000000"/>
            </a:outerShdw>
          </a:effectLst>
        </p:spPr>
        <p:txBody>
          <a:bodyPr wrap="square">
            <a:spAutoFit/>
          </a:bodyPr>
          <a:lstStyle/>
          <a:p>
            <a:pPr marL="1117600" indent="-1117600" algn="l"/>
            <a:r>
              <a:rPr lang="de-DE" sz="5100" dirty="0" smtClean="0">
                <a:ln>
                  <a:solidFill>
                    <a:srgbClr val="000000"/>
                  </a:solidFill>
                </a:ln>
                <a:solidFill>
                  <a:schemeClr val="bg1"/>
                </a:solidFill>
                <a:latin typeface="Arial Rounded MT Bold" pitchFamily="34" charset="0"/>
              </a:rPr>
              <a:t>III.  Es gibt unzählige Freikarten für einen Platz im Himmel</a:t>
            </a:r>
            <a:endParaRPr lang="de-CH" sz="5100"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179388" y="6380287"/>
            <a:ext cx="3816350" cy="361081"/>
          </a:xfrm>
          <a:effectLst>
            <a:outerShdw dist="35921" dir="2700000" algn="ctr" rotWithShape="0">
              <a:srgbClr val="000000"/>
            </a:outerShdw>
          </a:effectLst>
        </p:spPr>
        <p:txBody>
          <a:bodyPr/>
          <a:lstStyle/>
          <a:p>
            <a:pPr algn="l">
              <a:lnSpc>
                <a:spcPct val="80000"/>
              </a:lnSpc>
            </a:pPr>
            <a:r>
              <a:rPr lang="de-CH" sz="1600" dirty="0" smtClean="0">
                <a:solidFill>
                  <a:schemeClr val="bg1"/>
                </a:solidFill>
              </a:rPr>
              <a:t>Warum?!</a:t>
            </a:r>
            <a:endParaRPr lang="de-CH" sz="1600" dirty="0">
              <a:solidFill>
                <a:schemeClr val="bg1"/>
              </a:solidFill>
            </a:endParaRPr>
          </a:p>
        </p:txBody>
      </p:sp>
    </p:spTree>
    <p:extLst>
      <p:ext uri="{BB962C8B-B14F-4D97-AF65-F5344CB8AC3E}">
        <p14:creationId xmlns:p14="http://schemas.microsoft.com/office/powerpoint/2010/main" val="515068685"/>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Mit dem Himmelreich ist es wie mit einem König, der für seinen Sohn das Hochzeitsfest vorbereitet hatte.</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2347" y="2060848"/>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22,2</a:t>
            </a:r>
            <a:endParaRPr lang="de-CH"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272256626"/>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Der König sandte seine Diener aus, um die, die zum Fest eingeladen waren, rufen zu lassen. Doch sie wollten nicht kommen.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483767" y="2492896"/>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22,3</a:t>
            </a:r>
            <a:endParaRPr lang="de-CH"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112101903"/>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Daraufhin sandte der König andere Diener aus und liess den Gästen sagen: „Ich habe das Festessen zubereiten lassen, die Ochsen und das Mastvieh sind geschlachtet, alles ist bereit. Kommt zur Hochzeit!“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555503" y="3789040"/>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22,4</a:t>
            </a:r>
            <a:endParaRPr lang="de-CH"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1316655725"/>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Aber sie kümmerten sich nicht darum, sondern wandten sich ihrer Feldarbeit oder ihren Geschäften zu. Einige jedoch packten die Diener des Königs, misshandelten sie und brachten sie um.</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2347" y="3356992"/>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22,5-6</a:t>
            </a:r>
            <a:endParaRPr lang="de-CH"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4066519794"/>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9001000"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Da wurde der König zornig. Er schickte seine Truppen und liess die Mörder töten und ihre Stadt niederbrennen.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87824" y="2204864"/>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22,7</a:t>
            </a:r>
            <a:endParaRPr lang="de-CH"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1723926628"/>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9001000" cy="397031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Dann sagte er zu seinen Dienern: „Das Hochzeitsfest ist vorbereitet, aber die Gäste, die ich eingeladen hatte, waren es nicht wert, daran teilzunehmen. Darum geht hinaus auf die Strassen und ladet alle zur Hochzeit ein, die ihr dort antrefft.“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1800" y="3933056"/>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22,8-9</a:t>
            </a:r>
            <a:endParaRPr lang="de-CH"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1824578009"/>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7000" r="-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9001000"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Wir kommen alle, alle, alle in den </a:t>
            </a:r>
            <a:r>
              <a:rPr lang="de-CH" sz="3200" dirty="0" smtClean="0">
                <a:ln>
                  <a:solidFill>
                    <a:srgbClr val="000000"/>
                  </a:solidFill>
                </a:ln>
                <a:solidFill>
                  <a:srgbClr val="FFFFFF"/>
                </a:solidFill>
                <a:latin typeface="Arial Rounded MT Bold" pitchFamily="34" charset="0"/>
              </a:rPr>
              <a:t>Himmel,</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weil </a:t>
            </a:r>
            <a:r>
              <a:rPr lang="de-CH" sz="3200" dirty="0">
                <a:ln>
                  <a:solidFill>
                    <a:srgbClr val="000000"/>
                  </a:solidFill>
                </a:ln>
                <a:solidFill>
                  <a:srgbClr val="FFFFFF"/>
                </a:solidFill>
                <a:latin typeface="Arial Rounded MT Bold" pitchFamily="34" charset="0"/>
              </a:rPr>
              <a:t>wir so brav sind, weil wir so brav </a:t>
            </a:r>
            <a:r>
              <a:rPr lang="de-CH" sz="3200" dirty="0" smtClean="0">
                <a:ln>
                  <a:solidFill>
                    <a:srgbClr val="000000"/>
                  </a:solidFill>
                </a:ln>
                <a:solidFill>
                  <a:srgbClr val="FFFFFF"/>
                </a:solidFill>
                <a:latin typeface="Arial Rounded MT Bold" pitchFamily="34" charset="0"/>
              </a:rPr>
              <a:t>sind.</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Das </a:t>
            </a:r>
            <a:r>
              <a:rPr lang="de-CH" sz="3200" dirty="0">
                <a:ln>
                  <a:solidFill>
                    <a:srgbClr val="000000"/>
                  </a:solidFill>
                </a:ln>
                <a:solidFill>
                  <a:srgbClr val="FFFFFF"/>
                </a:solidFill>
                <a:latin typeface="Arial Rounded MT Bold" pitchFamily="34" charset="0"/>
              </a:rPr>
              <a:t>sieht selbst der Petrus ein, er sagt</a:t>
            </a:r>
            <a:r>
              <a:rPr lang="de-CH" sz="3200" dirty="0" smtClean="0">
                <a:ln>
                  <a:solidFill>
                    <a:srgbClr val="000000"/>
                  </a:solidFill>
                </a:ln>
                <a:solidFill>
                  <a:srgbClr val="FFFFFF"/>
                </a:solidFill>
                <a:latin typeface="Arial Rounded MT Bold" pitchFamily="34" charset="0"/>
              </a:rPr>
              <a:t>:</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a:t>
            </a:r>
            <a:r>
              <a:rPr lang="de-CH" sz="3200" dirty="0">
                <a:ln>
                  <a:solidFill>
                    <a:srgbClr val="000000"/>
                  </a:solidFill>
                </a:ln>
                <a:solidFill>
                  <a:srgbClr val="FFFFFF"/>
                </a:solidFill>
                <a:latin typeface="Arial Rounded MT Bold" pitchFamily="34" charset="0"/>
              </a:rPr>
              <a:t>Ich lass gern euch </a:t>
            </a:r>
            <a:r>
              <a:rPr lang="de-CH" sz="3200" dirty="0" smtClean="0">
                <a:ln>
                  <a:solidFill>
                    <a:srgbClr val="000000"/>
                  </a:solidFill>
                </a:ln>
                <a:solidFill>
                  <a:srgbClr val="FFFFFF"/>
                </a:solidFill>
                <a:latin typeface="Arial Rounded MT Bold" pitchFamily="34" charset="0"/>
              </a:rPr>
              <a:t>rein,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ihr </a:t>
            </a:r>
            <a:r>
              <a:rPr lang="de-CH" sz="3200" dirty="0">
                <a:ln>
                  <a:solidFill>
                    <a:srgbClr val="000000"/>
                  </a:solidFill>
                </a:ln>
                <a:solidFill>
                  <a:srgbClr val="FFFFFF"/>
                </a:solidFill>
                <a:latin typeface="Arial Rounded MT Bold" pitchFamily="34" charset="0"/>
              </a:rPr>
              <a:t>wart auf Erden </a:t>
            </a:r>
            <a:r>
              <a:rPr lang="de-CH" sz="3200" dirty="0" smtClean="0">
                <a:ln>
                  <a:solidFill>
                    <a:srgbClr val="000000"/>
                  </a:solidFill>
                </a:ln>
                <a:solidFill>
                  <a:srgbClr val="FFFFFF"/>
                </a:solidFill>
                <a:latin typeface="Arial Rounded MT Bold" pitchFamily="34" charset="0"/>
              </a:rPr>
              <a:t>schon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die </a:t>
            </a:r>
            <a:r>
              <a:rPr lang="de-CH" sz="3200" dirty="0">
                <a:ln>
                  <a:solidFill>
                    <a:srgbClr val="000000"/>
                  </a:solidFill>
                </a:ln>
                <a:solidFill>
                  <a:srgbClr val="FFFFFF"/>
                </a:solidFill>
                <a:latin typeface="Arial Rounded MT Bold" pitchFamily="34" charset="0"/>
              </a:rPr>
              <a:t>reinsten Engelein!"</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87824" y="6237312"/>
            <a:ext cx="5976937" cy="27699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200" dirty="0">
                <a:ln>
                  <a:solidFill>
                    <a:srgbClr val="000000"/>
                  </a:solidFill>
                </a:ln>
                <a:solidFill>
                  <a:srgbClr val="FFFFFF"/>
                </a:solidFill>
                <a:latin typeface="Arial Rounded MT Bold" pitchFamily="34" charset="0"/>
              </a:rPr>
              <a:t>Text: Kurt Feltz Melodie: Jupp Schmitz</a:t>
            </a: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2499273726"/>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9001000"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Die Diener gingen auf die Strassen und holten alle herein, die sie fanden, Böse ebenso wie Gute, und der Hochzeitssaal füllte sich mit Gästen.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3038574" y="2564904"/>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22,10</a:t>
            </a:r>
            <a:endParaRPr lang="de-CH"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3376509997"/>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9001000"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Als der König eintrat, um zu sehen, wer an dem Mahl teilnahm, bemerkte er einen, der kein Festgewand anhatte.</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2276872"/>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22,11</a:t>
            </a:r>
            <a:endParaRPr lang="de-CH"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3607143107"/>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7632848"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„Mein Freund“, sagte er zu ihm, „wie bist du ohne Festgewand hier hereingekommen</a:t>
            </a:r>
            <a:r>
              <a:rPr lang="de-CH" sz="3600" dirty="0" smtClean="0">
                <a:ln>
                  <a:solidFill>
                    <a:srgbClr val="000000"/>
                  </a:solidFill>
                </a:ln>
                <a:solidFill>
                  <a:srgbClr val="FFFFFF"/>
                </a:solidFill>
                <a:latin typeface="Arial Rounded MT Bold" pitchFamily="34" charset="0"/>
              </a:rPr>
              <a:t>?“</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Der </a:t>
            </a:r>
            <a:r>
              <a:rPr lang="de-CH" sz="3600" dirty="0">
                <a:ln>
                  <a:solidFill>
                    <a:srgbClr val="000000"/>
                  </a:solidFill>
                </a:ln>
                <a:solidFill>
                  <a:srgbClr val="FFFFFF"/>
                </a:solidFill>
                <a:latin typeface="Arial Rounded MT Bold" pitchFamily="34" charset="0"/>
              </a:rPr>
              <a:t>Mann wusste darauf </a:t>
            </a:r>
            <a:r>
              <a:rPr lang="de-CH" sz="3600" dirty="0" smtClean="0">
                <a:ln>
                  <a:solidFill>
                    <a:srgbClr val="000000"/>
                  </a:solidFill>
                </a:ln>
                <a:solidFill>
                  <a:srgbClr val="FFFFFF"/>
                </a:solidFill>
                <a:latin typeface="Arial Rounded MT Bold" pitchFamily="34" charset="0"/>
              </a:rPr>
              <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zu </a:t>
            </a:r>
            <a:r>
              <a:rPr lang="de-CH" sz="3600" dirty="0">
                <a:ln>
                  <a:solidFill>
                    <a:srgbClr val="000000"/>
                  </a:solidFill>
                </a:ln>
                <a:solidFill>
                  <a:srgbClr val="FFFFFF"/>
                </a:solidFill>
                <a:latin typeface="Arial Rounded MT Bold" pitchFamily="34" charset="0"/>
              </a:rPr>
              <a:t>antworten.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2852936"/>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22,12</a:t>
            </a:r>
            <a:endParaRPr lang="de-CH"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3723298866"/>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Da befahl der König seinen Dienern: „Bindet ihm Hände und Füsse und werft ihn in die Finsternis hinaus, dorthin, wo es nichts gibt als lautes Jammern und angstvolles </a:t>
            </a:r>
            <a:r>
              <a:rPr lang="de-CH" sz="3600" dirty="0" smtClean="0">
                <a:ln>
                  <a:solidFill>
                    <a:srgbClr val="000000"/>
                  </a:solidFill>
                </a:ln>
                <a:solidFill>
                  <a:srgbClr val="FFFFFF"/>
                </a:solidFill>
                <a:latin typeface="Arial Rounded MT Bold" pitchFamily="34" charset="0"/>
              </a:rPr>
              <a:t>Zittern</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und </a:t>
            </a:r>
            <a:r>
              <a:rPr lang="de-CH" sz="3600" dirty="0">
                <a:ln>
                  <a:solidFill>
                    <a:srgbClr val="000000"/>
                  </a:solidFill>
                </a:ln>
                <a:solidFill>
                  <a:srgbClr val="FFFFFF"/>
                </a:solidFill>
                <a:latin typeface="Arial Rounded MT Bold" pitchFamily="34" charset="0"/>
              </a:rPr>
              <a:t>Beben.“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31146" y="3230111"/>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22,13</a:t>
            </a:r>
            <a:endParaRPr lang="de-CH"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1604850162"/>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928992" cy="14465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Jeschua stand da vor dem Engel in beschmutzten Kleidern.</a:t>
            </a:r>
            <a:endParaRPr lang="de-DE" sz="44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6" y="2204864"/>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Sacharja 3,3</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06413" y="6021288"/>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2736183444"/>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496944"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»Zieht ihm die schmutzigen Kleider aus!«, sagte der Herr zu den dienenden Engeln, die vor ihm standen, und zu Jeschua sagte er: »Ich nehme die Schuld von dir und lasse dich in Festgewänder kleiden.«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1800" y="3789040"/>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Sacharja 3,4</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847810866"/>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5976664" cy="507831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„Diese Menschen sind durch die grösste Bedrängnis </a:t>
            </a:r>
            <a:r>
              <a:rPr lang="de-CH" sz="3600" dirty="0" smtClean="0">
                <a:ln>
                  <a:solidFill>
                    <a:srgbClr val="000000"/>
                  </a:solidFill>
                </a:ln>
                <a:solidFill>
                  <a:srgbClr val="FFFFFF"/>
                </a:solidFill>
                <a:latin typeface="Arial Rounded MT Bold" pitchFamily="34" charset="0"/>
              </a:rPr>
              <a:t>gegangen,</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die </a:t>
            </a:r>
            <a:r>
              <a:rPr lang="de-CH" sz="3600" dirty="0">
                <a:ln>
                  <a:solidFill>
                    <a:srgbClr val="000000"/>
                  </a:solidFill>
                </a:ln>
                <a:solidFill>
                  <a:srgbClr val="FFFFFF"/>
                </a:solidFill>
                <a:latin typeface="Arial Rounded MT Bold" pitchFamily="34" charset="0"/>
              </a:rPr>
              <a:t>es je gegeben hat. Ihre Gewänder sind deshalb so </a:t>
            </a:r>
            <a:r>
              <a:rPr lang="de-CH" sz="3600" dirty="0" smtClean="0">
                <a:ln>
                  <a:solidFill>
                    <a:srgbClr val="000000"/>
                  </a:solidFill>
                </a:ln>
                <a:solidFill>
                  <a:srgbClr val="FFFFFF"/>
                </a:solidFill>
                <a:latin typeface="Arial Rounded MT Bold" pitchFamily="34" charset="0"/>
              </a:rPr>
              <a:t>weiss,</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weil </a:t>
            </a:r>
            <a:r>
              <a:rPr lang="de-CH" sz="3600" dirty="0">
                <a:ln>
                  <a:solidFill>
                    <a:srgbClr val="000000"/>
                  </a:solidFill>
                </a:ln>
                <a:solidFill>
                  <a:srgbClr val="FFFFFF"/>
                </a:solidFill>
                <a:latin typeface="Arial Rounded MT Bold" pitchFamily="34" charset="0"/>
              </a:rPr>
              <a:t>sie </a:t>
            </a:r>
            <a:r>
              <a:rPr lang="de-CH" sz="3600" dirty="0" smtClean="0">
                <a:ln>
                  <a:solidFill>
                    <a:srgbClr val="000000"/>
                  </a:solidFill>
                </a:ln>
                <a:solidFill>
                  <a:srgbClr val="FFFFFF"/>
                </a:solidFill>
                <a:latin typeface="Arial Rounded MT Bold" pitchFamily="34" charset="0"/>
              </a:rPr>
              <a:t>sie im </a:t>
            </a:r>
            <a:r>
              <a:rPr lang="de-CH" sz="3600" dirty="0">
                <a:ln>
                  <a:solidFill>
                    <a:srgbClr val="000000"/>
                  </a:solidFill>
                </a:ln>
                <a:solidFill>
                  <a:srgbClr val="FFFFFF"/>
                </a:solidFill>
                <a:latin typeface="Arial Rounded MT Bold" pitchFamily="34" charset="0"/>
              </a:rPr>
              <a:t>Blut des Lammes gewaschen haben.“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2346" y="5949280"/>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Offenbarung 7,14</a:t>
            </a:r>
            <a:endParaRPr lang="de-CH"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483300074"/>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„Wenn wir unsere Sünden bekennen, erweist Gott sich als treu und gerecht: Er vergibt uns unsere Sünden und reinigt uns von allem Unrecht, das wir begangen haben.“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3059559" y="5015258"/>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1.Johannes-Brief 1,9</a:t>
            </a:r>
            <a:endParaRPr lang="de-CH"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3861437899"/>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9001000"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„Bei </a:t>
            </a:r>
            <a:r>
              <a:rPr lang="de-CH" sz="3200" dirty="0">
                <a:ln>
                  <a:solidFill>
                    <a:srgbClr val="000000"/>
                  </a:solidFill>
                </a:ln>
                <a:solidFill>
                  <a:srgbClr val="FFFFFF"/>
                </a:solidFill>
                <a:latin typeface="Arial Rounded MT Bold" pitchFamily="34" charset="0"/>
              </a:rPr>
              <a:t>der Taufe geht es nicht um etwas Äusserliches, das Abwaschen von Körperlichem Schmutz. Sich taufen zu lassen bedeutet vielmehr, Gott um ein reines Gewissen zu bitten. Und dass die Taufe uns rettet, verdanken wir der Auferstehung von Jesus Christus.“</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3059559" y="3501008"/>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1.Petrus-Brief 3,21</a:t>
            </a:r>
            <a:endParaRPr lang="de-CH"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4270861045"/>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280076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4400" dirty="0">
                <a:ln>
                  <a:solidFill>
                    <a:srgbClr val="000000"/>
                  </a:solidFill>
                </a:ln>
                <a:solidFill>
                  <a:srgbClr val="FFFFFF"/>
                </a:solidFill>
                <a:latin typeface="Arial Rounded MT Bold" pitchFamily="34" charset="0"/>
              </a:rPr>
              <a:t>„Jeder, der den Namen des Herrn </a:t>
            </a:r>
            <a:r>
              <a:rPr lang="de-CH" sz="4400" dirty="0" smtClean="0">
                <a:ln>
                  <a:solidFill>
                    <a:srgbClr val="000000"/>
                  </a:solidFill>
                </a:ln>
                <a:solidFill>
                  <a:srgbClr val="FFFFFF"/>
                </a:solidFill>
                <a:latin typeface="Arial Rounded MT Bold" pitchFamily="34" charset="0"/>
              </a:rPr>
              <a:t>anruft,</a:t>
            </a:r>
            <a:br>
              <a:rPr lang="de-CH" sz="4400" dirty="0" smtClean="0">
                <a:ln>
                  <a:solidFill>
                    <a:srgbClr val="000000"/>
                  </a:solidFill>
                </a:ln>
                <a:solidFill>
                  <a:srgbClr val="FFFFFF"/>
                </a:solidFill>
                <a:latin typeface="Arial Rounded MT Bold" pitchFamily="34" charset="0"/>
              </a:rPr>
            </a:br>
            <a:r>
              <a:rPr lang="de-CH" sz="4400" dirty="0" smtClean="0">
                <a:ln>
                  <a:solidFill>
                    <a:srgbClr val="000000"/>
                  </a:solidFill>
                </a:ln>
                <a:solidFill>
                  <a:srgbClr val="FFFFFF"/>
                </a:solidFill>
                <a:latin typeface="Arial Rounded MT Bold" pitchFamily="34" charset="0"/>
              </a:rPr>
              <a:t>wird gerettet</a:t>
            </a:r>
            <a:br>
              <a:rPr lang="de-CH" sz="4400" dirty="0" smtClean="0">
                <a:ln>
                  <a:solidFill>
                    <a:srgbClr val="000000"/>
                  </a:solidFill>
                </a:ln>
                <a:solidFill>
                  <a:srgbClr val="FFFFFF"/>
                </a:solidFill>
                <a:latin typeface="Arial Rounded MT Bold" pitchFamily="34" charset="0"/>
              </a:rPr>
            </a:br>
            <a:r>
              <a:rPr lang="de-CH" sz="4400" dirty="0" smtClean="0">
                <a:ln>
                  <a:solidFill>
                    <a:srgbClr val="000000"/>
                  </a:solidFill>
                </a:ln>
                <a:solidFill>
                  <a:srgbClr val="FFFFFF"/>
                </a:solidFill>
                <a:latin typeface="Arial Rounded MT Bold" pitchFamily="34" charset="0"/>
              </a:rPr>
              <a:t>werden</a:t>
            </a:r>
            <a:r>
              <a:rPr lang="de-CH" sz="4400" dirty="0">
                <a:ln>
                  <a:solidFill>
                    <a:srgbClr val="000000"/>
                  </a:solidFill>
                </a:ln>
                <a:solidFill>
                  <a:srgbClr val="FFFFFF"/>
                </a:solidFill>
                <a:latin typeface="Arial Rounded MT Bold" pitchFamily="34" charset="0"/>
              </a:rPr>
              <a:t>.“</a:t>
            </a:r>
            <a:endParaRPr lang="de-DE" sz="44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87824" y="4581128"/>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Römer-Brief 10,13</a:t>
            </a:r>
            <a:endParaRPr lang="de-CH"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1235410222"/>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22000" r="-22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32693" y="128943"/>
            <a:ext cx="9074150" cy="1397306"/>
          </a:xfrm>
          <a:effectLst>
            <a:outerShdw dist="35921" dir="2700000" algn="ctr" rotWithShape="0">
              <a:srgbClr val="000000"/>
            </a:outerShdw>
          </a:effectLst>
        </p:spPr>
        <p:txBody>
          <a:bodyPr>
            <a:spAutoFit/>
          </a:bodyPr>
          <a:lstStyle/>
          <a:p>
            <a:pPr marL="1117600" indent="-1117600" algn="l"/>
            <a:r>
              <a:rPr lang="de-DE" sz="5300" dirty="0">
                <a:ln>
                  <a:solidFill>
                    <a:srgbClr val="000000"/>
                  </a:solidFill>
                </a:ln>
                <a:solidFill>
                  <a:schemeClr val="bg1"/>
                </a:solidFill>
                <a:latin typeface="Arial Rounded MT Bold" pitchFamily="34" charset="0"/>
              </a:rPr>
              <a:t>I.    </a:t>
            </a:r>
            <a:r>
              <a:rPr lang="de-DE" sz="5300" dirty="0" smtClean="0">
                <a:ln>
                  <a:solidFill>
                    <a:srgbClr val="000000"/>
                  </a:solidFill>
                </a:ln>
                <a:solidFill>
                  <a:schemeClr val="bg1"/>
                </a:solidFill>
                <a:latin typeface="Arial Rounded MT Bold" pitchFamily="34" charset="0"/>
              </a:rPr>
              <a:t>Im Himmel hat es für jeden einen Platz</a:t>
            </a:r>
            <a:endParaRPr lang="de-CH" sz="5300"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179388" y="6380287"/>
            <a:ext cx="3816350" cy="361081"/>
          </a:xfrm>
          <a:effectLst>
            <a:outerShdw dist="35921" dir="2700000" algn="ctr" rotWithShape="0">
              <a:srgbClr val="000000"/>
            </a:outerShdw>
          </a:effectLst>
        </p:spPr>
        <p:txBody>
          <a:bodyPr/>
          <a:lstStyle/>
          <a:p>
            <a:pPr algn="l">
              <a:lnSpc>
                <a:spcPct val="80000"/>
              </a:lnSpc>
            </a:pPr>
            <a:r>
              <a:rPr lang="de-CH" sz="1600" dirty="0" smtClean="0">
                <a:solidFill>
                  <a:schemeClr val="bg1"/>
                </a:solidFill>
              </a:rPr>
              <a:t>Warum?!</a:t>
            </a:r>
            <a:endParaRPr lang="de-CH" sz="1600" dirty="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22000" r="-22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07504" y="566171"/>
            <a:ext cx="8578850" cy="757130"/>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CH" sz="5400" dirty="0">
                <a:ln>
                  <a:solidFill>
                    <a:srgbClr val="000000"/>
                  </a:solidFill>
                </a:ln>
                <a:solidFill>
                  <a:schemeClr val="bg1"/>
                </a:solidFill>
                <a:latin typeface="Arial Rounded MT Bold" pitchFamily="34" charset="0"/>
              </a:rPr>
              <a:t>Schlussgedanke</a:t>
            </a:r>
            <a:r>
              <a:rPr lang="de-DE" sz="5400" dirty="0">
                <a:ln>
                  <a:solidFill>
                    <a:srgbClr val="000000"/>
                  </a:solidFill>
                </a:ln>
                <a:solidFill>
                  <a:schemeClr val="bg1"/>
                </a:solidFill>
                <a:latin typeface="Arial Rounded MT Bold" pitchFamily="34" charset="0"/>
              </a:rPr>
              <a:t> </a:t>
            </a:r>
            <a:endParaRPr lang="de-CH" sz="5400" dirty="0">
              <a:ln>
                <a:solidFill>
                  <a:srgbClr val="000000"/>
                </a:solidFill>
              </a:ln>
              <a:solidFill>
                <a:schemeClr val="bg1"/>
              </a:solidFill>
              <a:latin typeface="Arial Rounded MT Bold" pitchFamily="34" charset="0"/>
            </a:endParaRPr>
          </a:p>
        </p:txBody>
      </p:sp>
      <p:sp>
        <p:nvSpPr>
          <p:cNvPr id="58376" name="Rectangle 8"/>
          <p:cNvSpPr>
            <a:spLocks noGrp="1" noChangeArrowheads="1"/>
          </p:cNvSpPr>
          <p:nvPr>
            <p:ph type="subTitle" idx="1"/>
          </p:nvPr>
        </p:nvSpPr>
        <p:spPr>
          <a:xfrm>
            <a:off x="179388" y="6380287"/>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3528392" cy="45243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„Ich bin der Weg, ich bin die Wahrheit und ich bin das Leben. Zum Vater kommt man nur durch mich.“</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5229200"/>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14,6</a:t>
            </a:r>
            <a:endParaRPr lang="de-CH"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3459119295"/>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2889" name="Rectangle 9"/>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7000" r="-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928992"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„Ich sah einen neuen Himmel und eine neue Erde. Der frühere Himmel und die frühere Erde waren vergangen; auch das Meer gab es nicht mehr.“</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87551" y="2564904"/>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Offenbarung 21,1</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2163775142"/>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7000" r="-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928992"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„Ich sah die heilige Stadt, das neue Jerusalem, von Gott aus dem Himmel herabkommen, schön wie eine Braut, die sich für ihren Bräutigam geschmückt hat.“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3057996" y="2852936"/>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Offenbarung 21,2</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1709614504"/>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7000" r="-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928992" cy="397031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Und vom Thron her hörte ich eine mächtige Stimme rufen: </a:t>
            </a:r>
            <a:r>
              <a:rPr lang="de-CH" sz="3600" dirty="0" smtClean="0">
                <a:ln>
                  <a:solidFill>
                    <a:srgbClr val="000000"/>
                  </a:solidFill>
                </a:ln>
                <a:solidFill>
                  <a:srgbClr val="FFFFFF"/>
                </a:solidFill>
                <a:latin typeface="Arial Rounded MT Bold" pitchFamily="34" charset="0"/>
              </a:rPr>
              <a:t>«Seht</a:t>
            </a:r>
            <a:r>
              <a:rPr lang="de-CH" sz="3600" dirty="0">
                <a:ln>
                  <a:solidFill>
                    <a:srgbClr val="000000"/>
                  </a:solidFill>
                </a:ln>
                <a:solidFill>
                  <a:srgbClr val="FFFFFF"/>
                </a:solidFill>
                <a:latin typeface="Arial Rounded MT Bold" pitchFamily="34" charset="0"/>
              </a:rPr>
              <a:t>, die Wohnung Gottes ist jetzt bei den Menschen! Gott wird in ihrer Mitte wohnen; sie werden sein Volk sein – ein Volk aus vielen Völkern, und er selbst, ihr Gott, wird immer bei ihnen sein</a:t>
            </a:r>
            <a:r>
              <a:rPr lang="de-CH" sz="3600" dirty="0" smtClean="0">
                <a:ln>
                  <a:solidFill>
                    <a:srgbClr val="000000"/>
                  </a:solidFill>
                </a:ln>
                <a:solidFill>
                  <a:srgbClr val="FFFFFF"/>
                </a:solidFill>
                <a:latin typeface="Arial Rounded MT Bold" pitchFamily="34" charset="0"/>
              </a:rPr>
              <a: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6" y="4479503"/>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Offenbarung 21,3</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2001393064"/>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5436739"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„Gott will, dass alle Menschen gerettet werden und dass sie die Wahrheit erkennen.“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87551" y="4365104"/>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1.Timotheus 2,4</a:t>
            </a:r>
            <a:endParaRPr lang="de-CH"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1445691160"/>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9001000"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„Gott möchte nicht, dass irgendjemand verloren geht; er möchte vielmehr, dass alle zu ihm umkehren.“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535" y="1772816"/>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2.Petrus-Brief 3,9</a:t>
            </a:r>
            <a:endParaRPr lang="de-CH"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extLst>
      <p:ext uri="{BB962C8B-B14F-4D97-AF65-F5344CB8AC3E}">
        <p14:creationId xmlns:p14="http://schemas.microsoft.com/office/powerpoint/2010/main" val="3452251271"/>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22000" r="-22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32693" y="165876"/>
            <a:ext cx="9074150" cy="1323439"/>
          </a:xfrm>
          <a:effectLst>
            <a:outerShdw dist="35921" dir="2700000" algn="ctr" rotWithShape="0">
              <a:srgbClr val="000000"/>
            </a:outerShdw>
          </a:effectLst>
        </p:spPr>
        <p:txBody>
          <a:bodyPr>
            <a:spAutoFit/>
          </a:bodyPr>
          <a:lstStyle/>
          <a:p>
            <a:pPr marL="1117600" indent="-1117600" algn="l"/>
            <a:r>
              <a:rPr lang="de-DE" sz="5000" dirty="0" smtClean="0">
                <a:ln>
                  <a:solidFill>
                    <a:srgbClr val="000000"/>
                  </a:solidFill>
                </a:ln>
                <a:solidFill>
                  <a:schemeClr val="bg1"/>
                </a:solidFill>
                <a:latin typeface="Arial Rounded MT Bold" pitchFamily="34" charset="0"/>
              </a:rPr>
              <a:t>II.    Es gibt keinen Anspruch auf einen Platz</a:t>
            </a:r>
            <a:endParaRPr lang="de-CH" sz="5000"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179388" y="6380287"/>
            <a:ext cx="3816350" cy="361081"/>
          </a:xfrm>
          <a:effectLst>
            <a:outerShdw dist="35921" dir="2700000" algn="ctr" rotWithShape="0">
              <a:srgbClr val="000000"/>
            </a:outerShdw>
          </a:effectLst>
        </p:spPr>
        <p:txBody>
          <a:bodyPr/>
          <a:lstStyle/>
          <a:p>
            <a:pPr algn="l">
              <a:lnSpc>
                <a:spcPct val="80000"/>
              </a:lnSpc>
            </a:pPr>
            <a:r>
              <a:rPr lang="de-CH" sz="1600" dirty="0" smtClean="0">
                <a:solidFill>
                  <a:schemeClr val="bg1"/>
                </a:solidFill>
              </a:rPr>
              <a:t>Warum?!</a:t>
            </a:r>
            <a:endParaRPr lang="de-CH" sz="1600" dirty="0">
              <a:solidFill>
                <a:schemeClr val="bg1"/>
              </a:solidFill>
            </a:endParaRPr>
          </a:p>
        </p:txBody>
      </p:sp>
    </p:spTree>
    <p:extLst>
      <p:ext uri="{BB962C8B-B14F-4D97-AF65-F5344CB8AC3E}">
        <p14:creationId xmlns:p14="http://schemas.microsoft.com/office/powerpoint/2010/main" val="1458561251"/>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01072134</Template>
  <TotalTime>0</TotalTime>
  <Words>833</Words>
  <Application>Microsoft Office PowerPoint</Application>
  <PresentationFormat>Bildschirmpräsentation (4:3)</PresentationFormat>
  <Paragraphs>88</Paragraphs>
  <Slides>32</Slides>
  <Notes>0</Notes>
  <HiddenSlides>0</HiddenSlides>
  <MMClips>0</MMClips>
  <ScaleCrop>false</ScaleCrop>
  <HeadingPairs>
    <vt:vector size="4" baseType="variant">
      <vt:variant>
        <vt:lpstr>Design</vt:lpstr>
      </vt:variant>
      <vt:variant>
        <vt:i4>1</vt:i4>
      </vt:variant>
      <vt:variant>
        <vt:lpstr>Folientitel</vt:lpstr>
      </vt:variant>
      <vt:variant>
        <vt:i4>32</vt:i4>
      </vt:variant>
    </vt:vector>
  </HeadingPairs>
  <TitlesOfParts>
    <vt:vector size="33" baseType="lpstr">
      <vt:lpstr>01072134</vt:lpstr>
      <vt:lpstr>Warum soll jemand nicht in den Himmel kommen?</vt:lpstr>
      <vt:lpstr>PowerPoint-Präsentation</vt:lpstr>
      <vt:lpstr>I.    Im Himmel hat es für jeden einen Platz</vt:lpstr>
      <vt:lpstr>PowerPoint-Präsentation</vt:lpstr>
      <vt:lpstr>PowerPoint-Präsentation</vt:lpstr>
      <vt:lpstr>PowerPoint-Präsentation</vt:lpstr>
      <vt:lpstr>PowerPoint-Präsentation</vt:lpstr>
      <vt:lpstr>PowerPoint-Präsentation</vt:lpstr>
      <vt:lpstr>II.    Es gibt keinen Anspruch auf einen Platz</vt:lpstr>
      <vt:lpstr>PowerPoint-Präsentation</vt:lpstr>
      <vt:lpstr>PowerPoint-Präsentation</vt:lpstr>
      <vt:lpstr>PowerPoint-Präsentation</vt:lpstr>
      <vt:lpstr>III.  Es gibt unzählige Freikarten für einen Platz im Himmel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Schlussgedanke </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Warum?! - Teil 4/4 - Warum soll jemand nicht in den Himmel kommen? - Folien</dc:title>
  <dc:creator>Jürg Birnstiel</dc:creator>
  <cp:lastModifiedBy>Me</cp:lastModifiedBy>
  <cp:revision>341</cp:revision>
  <cp:lastPrinted>1601-01-01T00:00:00Z</cp:lastPrinted>
  <dcterms:created xsi:type="dcterms:W3CDTF">2005-04-13T18:10:29Z</dcterms:created>
  <dcterms:modified xsi:type="dcterms:W3CDTF">2012-06-21T19:46:07Z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