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0"/>
  </p:notesMasterIdLst>
  <p:handoutMasterIdLst>
    <p:handoutMasterId r:id="rId31"/>
  </p:handoutMasterIdLst>
  <p:sldIdLst>
    <p:sldId id="300" r:id="rId2"/>
    <p:sldId id="306" r:id="rId3"/>
    <p:sldId id="328" r:id="rId4"/>
    <p:sldId id="258" r:id="rId5"/>
    <p:sldId id="329" r:id="rId6"/>
    <p:sldId id="330" r:id="rId7"/>
    <p:sldId id="331" r:id="rId8"/>
    <p:sldId id="332" r:id="rId9"/>
    <p:sldId id="333" r:id="rId10"/>
    <p:sldId id="314" r:id="rId11"/>
    <p:sldId id="335" r:id="rId12"/>
    <p:sldId id="336" r:id="rId13"/>
    <p:sldId id="337" r:id="rId14"/>
    <p:sldId id="338" r:id="rId15"/>
    <p:sldId id="339" r:id="rId16"/>
    <p:sldId id="334" r:id="rId17"/>
    <p:sldId id="340" r:id="rId18"/>
    <p:sldId id="341" r:id="rId19"/>
    <p:sldId id="342" r:id="rId20"/>
    <p:sldId id="343" r:id="rId21"/>
    <p:sldId id="344" r:id="rId22"/>
    <p:sldId id="345" r:id="rId23"/>
    <p:sldId id="346" r:id="rId24"/>
    <p:sldId id="347" r:id="rId25"/>
    <p:sldId id="348" r:id="rId26"/>
    <p:sldId id="259" r:id="rId27"/>
    <p:sldId id="327" r:id="rId28"/>
    <p:sldId id="349" r:id="rId29"/>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96" autoAdjust="0"/>
    <p:restoredTop sz="94698" autoAdjust="0"/>
  </p:normalViewPr>
  <p:slideViewPr>
    <p:cSldViewPr>
      <p:cViewPr>
        <p:scale>
          <a:sx n="110" d="100"/>
          <a:sy n="110" d="100"/>
        </p:scale>
        <p:origin x="-1650"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3000" b="-13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16632"/>
            <a:ext cx="8784976" cy="3016210"/>
          </a:xfrm>
        </p:spPr>
        <p:txBody>
          <a:bodyPr>
            <a:spAutoFit/>
          </a:bodyPr>
          <a:lstStyle/>
          <a:p>
            <a:pPr algn="l"/>
            <a:r>
              <a:rPr lang="de-DE" altLang="de-DE" sz="9500" dirty="0" smtClean="0">
                <a:solidFill>
                  <a:srgbClr val="000000"/>
                </a:solidFill>
                <a:effectLst/>
                <a:latin typeface="Univers LT Std 47 Cn Lt" pitchFamily="34" charset="0"/>
              </a:rPr>
              <a:t>Du wohnst</a:t>
            </a:r>
            <a:br>
              <a:rPr lang="de-DE" altLang="de-DE" sz="9500" dirty="0" smtClean="0">
                <a:solidFill>
                  <a:srgbClr val="000000"/>
                </a:solidFill>
                <a:effectLst/>
                <a:latin typeface="Univers LT Std 47 Cn Lt" pitchFamily="34" charset="0"/>
              </a:rPr>
            </a:br>
            <a:r>
              <a:rPr lang="de-DE" altLang="de-DE" sz="9500" dirty="0" smtClean="0">
                <a:solidFill>
                  <a:srgbClr val="000000"/>
                </a:solidFill>
                <a:effectLst/>
                <a:latin typeface="Univers LT Std 47 Cn Lt" pitchFamily="34" charset="0"/>
              </a:rPr>
              <a:t>im Himmel!</a:t>
            </a:r>
            <a:endParaRPr lang="de-DE" altLang="de-DE" sz="9500" dirty="0">
              <a:solidFill>
                <a:srgbClr val="000000"/>
              </a:solidFill>
              <a:effectLst/>
              <a:latin typeface="Univers LT Std 47 Cn Lt" pitchFamily="34" charset="0"/>
            </a:endParaRPr>
          </a:p>
        </p:txBody>
      </p:sp>
      <p:sp>
        <p:nvSpPr>
          <p:cNvPr id="409603" name="Rectangle 3"/>
          <p:cNvSpPr>
            <a:spLocks noGrp="1" noChangeArrowheads="1"/>
          </p:cNvSpPr>
          <p:nvPr>
            <p:ph type="subTitle" idx="1"/>
          </p:nvPr>
        </p:nvSpPr>
        <p:spPr>
          <a:xfrm>
            <a:off x="2612333" y="4149080"/>
            <a:ext cx="6400800" cy="369332"/>
          </a:xfrm>
        </p:spPr>
        <p:txBody>
          <a:bodyPr>
            <a:spAutoFit/>
          </a:bodyPr>
          <a:lstStyle/>
          <a:p>
            <a:pPr algn="r"/>
            <a:r>
              <a:rPr lang="de-DE" altLang="de-DE" sz="1800" dirty="0" smtClean="0">
                <a:solidFill>
                  <a:srgbClr val="000000"/>
                </a:solidFill>
                <a:effectLst/>
                <a:latin typeface="Univers LT Std 47 Cn Lt" pitchFamily="34" charset="0"/>
              </a:rPr>
              <a:t>Reihe: Unser Vater! (2/6)</a:t>
            </a:r>
            <a:endParaRPr lang="de-DE" altLang="de-DE" sz="18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1187624" y="5688119"/>
            <a:ext cx="6400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l"/>
            <a:r>
              <a:rPr lang="de-DE" altLang="de-DE" kern="0" dirty="0" smtClean="0">
                <a:solidFill>
                  <a:srgbClr val="000000"/>
                </a:solidFill>
                <a:effectLst/>
                <a:latin typeface="Univers LT Std 47 Cn Lt" pitchFamily="34" charset="0"/>
              </a:rPr>
              <a:t>Matthäus-Evangelium 6,9</a:t>
            </a:r>
            <a:endParaRPr lang="de-DE" altLang="de-DE" kern="0" dirty="0">
              <a:solidFill>
                <a:srgbClr val="000000"/>
              </a:solidFill>
              <a:effectLst/>
              <a:latin typeface="Univers LT Std 47 Cn Lt" pitchFamily="34" charset="0"/>
            </a:endParaRPr>
          </a:p>
        </p:txBody>
      </p:sp>
    </p:spTree>
    <p:extLst>
      <p:ext uri="{BB962C8B-B14F-4D97-AF65-F5344CB8AC3E}">
        <p14:creationId xmlns:p14="http://schemas.microsoft.com/office/powerpoint/2010/main" val="18055554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16632"/>
            <a:ext cx="5400600" cy="1938992"/>
          </a:xfrm>
        </p:spPr>
        <p:txBody>
          <a:bodyPr wrap="square">
            <a:spAutoFit/>
          </a:bodyPr>
          <a:lstStyle/>
          <a:p>
            <a:pPr algn="l"/>
            <a:r>
              <a:rPr lang="de-DE" altLang="de-DE" sz="6000" dirty="0" smtClean="0">
                <a:solidFill>
                  <a:srgbClr val="000000"/>
                </a:solidFill>
                <a:effectLst/>
                <a:latin typeface="Univers LT Std 47 Cn Lt" pitchFamily="34" charset="0"/>
              </a:rPr>
              <a:t>II. Unser Vater wohnt im Himmel</a:t>
            </a:r>
            <a:endParaRPr lang="de-DE" altLang="de-DE" sz="6000" dirty="0">
              <a:solidFill>
                <a:srgbClr val="000000"/>
              </a:solidFill>
              <a:effectLst/>
              <a:latin typeface="Univers LT Std 47 Cn Lt" pitchFamily="34" charset="0"/>
            </a:endParaRPr>
          </a:p>
        </p:txBody>
      </p:sp>
    </p:spTree>
    <p:extLst>
      <p:ext uri="{BB962C8B-B14F-4D97-AF65-F5344CB8AC3E}">
        <p14:creationId xmlns:p14="http://schemas.microsoft.com/office/powerpoint/2010/main" val="38068057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5496" y="715343"/>
            <a:ext cx="8856984" cy="769441"/>
          </a:xfrm>
        </p:spPr>
        <p:txBody>
          <a:bodyPr wrap="square">
            <a:spAutoFit/>
          </a:bodyPr>
          <a:lstStyle/>
          <a:p>
            <a:pPr algn="l"/>
            <a:r>
              <a:rPr lang="de-CH" altLang="de-DE" sz="4400" dirty="0">
                <a:solidFill>
                  <a:srgbClr val="000000"/>
                </a:solidFill>
                <a:effectLst/>
                <a:latin typeface="Univers LT Std 47 Cn Lt" pitchFamily="34" charset="0"/>
              </a:rPr>
              <a:t>„Unser Vater im Himmel!“</a:t>
            </a:r>
            <a:endParaRPr lang="de-DE" altLang="de-DE" sz="44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2491680" y="5055567"/>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Matthäus-Evangelium 6,9</a:t>
            </a:r>
            <a:endParaRPr lang="de-DE" altLang="de-DE" sz="2400" dirty="0">
              <a:latin typeface="Univers LT Std 47 Cn Lt" pitchFamily="34" charset="0"/>
            </a:endParaRPr>
          </a:p>
        </p:txBody>
      </p:sp>
    </p:spTree>
    <p:extLst>
      <p:ext uri="{BB962C8B-B14F-4D97-AF65-F5344CB8AC3E}">
        <p14:creationId xmlns:p14="http://schemas.microsoft.com/office/powerpoint/2010/main" val="9618689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25338"/>
            <a:ext cx="5400600" cy="3231654"/>
          </a:xfrm>
        </p:spPr>
        <p:txBody>
          <a:bodyPr wrap="square">
            <a:spAutoFit/>
          </a:bodyPr>
          <a:lstStyle/>
          <a:p>
            <a:pPr algn="l"/>
            <a:r>
              <a:rPr lang="de-CH" altLang="de-DE" sz="3400" dirty="0">
                <a:solidFill>
                  <a:srgbClr val="000000"/>
                </a:solidFill>
                <a:effectLst/>
                <a:latin typeface="Univers LT Std 47 Cn Lt" pitchFamily="34" charset="0"/>
              </a:rPr>
              <a:t>„Herr bist du nicht viel zu erhaben, um bei uns Menschen zu wohnen? Ist doch selbst der ganze weite Himmel zu klein für dich, wieviel mehr dann dieses Haus, das ich gebaut habe.“</a:t>
            </a:r>
            <a:endParaRPr lang="de-DE" altLang="de-DE" sz="34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1907704" y="4603016"/>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1.Könige 8,27</a:t>
            </a:r>
            <a:endParaRPr lang="de-DE" altLang="de-DE" sz="2400" dirty="0">
              <a:latin typeface="Univers LT Std 47 Cn Lt" pitchFamily="34" charset="0"/>
            </a:endParaRPr>
          </a:p>
        </p:txBody>
      </p:sp>
    </p:spTree>
    <p:extLst>
      <p:ext uri="{BB962C8B-B14F-4D97-AF65-F5344CB8AC3E}">
        <p14:creationId xmlns:p14="http://schemas.microsoft.com/office/powerpoint/2010/main" val="4628707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16632"/>
            <a:ext cx="5328592" cy="2554545"/>
          </a:xfrm>
        </p:spPr>
        <p:txBody>
          <a:bodyPr wrap="square">
            <a:spAutoFit/>
          </a:bodyPr>
          <a:lstStyle/>
          <a:p>
            <a:pPr algn="l"/>
            <a:r>
              <a:rPr lang="de-CH" altLang="de-DE" sz="4000" dirty="0">
                <a:solidFill>
                  <a:srgbClr val="000000"/>
                </a:solidFill>
                <a:effectLst/>
                <a:latin typeface="Univers LT Std 47 Cn Lt" pitchFamily="34" charset="0"/>
              </a:rPr>
              <a:t>„Gott, der Herr über Himmel und Erde, wohnt nicht in Tempeln, die von Menschen erbaut wurden.“</a:t>
            </a:r>
            <a:endParaRPr lang="de-DE" altLang="de-DE" sz="40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2491680" y="5055567"/>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Apostelgeschichte 17,24</a:t>
            </a:r>
            <a:endParaRPr lang="de-DE" altLang="de-DE" sz="2400" dirty="0">
              <a:latin typeface="Univers LT Std 47 Cn Lt" pitchFamily="34" charset="0"/>
            </a:endParaRPr>
          </a:p>
        </p:txBody>
      </p:sp>
    </p:spTree>
    <p:extLst>
      <p:ext uri="{BB962C8B-B14F-4D97-AF65-F5344CB8AC3E}">
        <p14:creationId xmlns:p14="http://schemas.microsoft.com/office/powerpoint/2010/main" val="6039353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67735"/>
            <a:ext cx="5112568" cy="3170099"/>
          </a:xfrm>
        </p:spPr>
        <p:txBody>
          <a:bodyPr wrap="square">
            <a:spAutoFit/>
          </a:bodyPr>
          <a:lstStyle/>
          <a:p>
            <a:pPr algn="l"/>
            <a:r>
              <a:rPr lang="de-CH" altLang="de-DE" sz="4000" dirty="0">
                <a:solidFill>
                  <a:srgbClr val="000000"/>
                </a:solidFill>
                <a:effectLst/>
                <a:latin typeface="Univers LT Std 47 Cn Lt" pitchFamily="34" charset="0"/>
              </a:rPr>
              <a:t>„Ich sah den HERRN auf seinem Thron sitzen. Rechts und links vor ihm stand das ganze </a:t>
            </a:r>
            <a:r>
              <a:rPr lang="de-CH" altLang="de-DE" sz="4000" dirty="0" smtClean="0">
                <a:solidFill>
                  <a:srgbClr val="000000"/>
                </a:solidFill>
                <a:effectLst/>
                <a:latin typeface="Univers LT Std 47 Cn Lt" pitchFamily="34" charset="0"/>
              </a:rPr>
              <a:t>Heer</a:t>
            </a:r>
            <a:br>
              <a:rPr lang="de-CH" altLang="de-DE" sz="4000" dirty="0" smtClean="0">
                <a:solidFill>
                  <a:srgbClr val="000000"/>
                </a:solidFill>
                <a:effectLst/>
                <a:latin typeface="Univers LT Std 47 Cn Lt" pitchFamily="34" charset="0"/>
              </a:rPr>
            </a:br>
            <a:r>
              <a:rPr lang="de-CH" altLang="de-DE" sz="4000" dirty="0" smtClean="0">
                <a:solidFill>
                  <a:srgbClr val="000000"/>
                </a:solidFill>
                <a:effectLst/>
                <a:latin typeface="Univers LT Std 47 Cn Lt" pitchFamily="34" charset="0"/>
              </a:rPr>
              <a:t>der </a:t>
            </a:r>
            <a:r>
              <a:rPr lang="de-CH" altLang="de-DE" sz="4000" dirty="0">
                <a:solidFill>
                  <a:srgbClr val="000000"/>
                </a:solidFill>
                <a:effectLst/>
                <a:latin typeface="Univers LT Std 47 Cn Lt" pitchFamily="34" charset="0"/>
              </a:rPr>
              <a:t>Engel.“</a:t>
            </a:r>
            <a:endParaRPr lang="de-DE" altLang="de-DE" sz="40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2123728" y="4581128"/>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1.Könige 22,19</a:t>
            </a:r>
            <a:endParaRPr lang="de-DE" altLang="de-DE" sz="2400" dirty="0">
              <a:latin typeface="Univers LT Std 47 Cn Lt" pitchFamily="34" charset="0"/>
            </a:endParaRPr>
          </a:p>
        </p:txBody>
      </p:sp>
    </p:spTree>
    <p:extLst>
      <p:ext uri="{BB962C8B-B14F-4D97-AF65-F5344CB8AC3E}">
        <p14:creationId xmlns:p14="http://schemas.microsoft.com/office/powerpoint/2010/main" val="26150204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5496" y="44624"/>
            <a:ext cx="5472608" cy="3416320"/>
          </a:xfrm>
        </p:spPr>
        <p:txBody>
          <a:bodyPr wrap="square">
            <a:spAutoFit/>
          </a:bodyPr>
          <a:lstStyle/>
          <a:p>
            <a:pPr algn="l"/>
            <a:r>
              <a:rPr lang="de-CH" altLang="de-DE" sz="3600" dirty="0">
                <a:solidFill>
                  <a:srgbClr val="000000"/>
                </a:solidFill>
                <a:effectLst/>
                <a:latin typeface="Univers LT Std 47 Cn Lt" pitchFamily="34" charset="0"/>
              </a:rPr>
              <a:t>„</a:t>
            </a:r>
            <a:r>
              <a:rPr lang="de-CH" altLang="de-DE" sz="3600" dirty="0" smtClean="0">
                <a:solidFill>
                  <a:srgbClr val="000000"/>
                </a:solidFill>
                <a:effectLst/>
                <a:latin typeface="Univers LT Std 47 Cn Lt" pitchFamily="34" charset="0"/>
              </a:rPr>
              <a:t>Er ist der, </a:t>
            </a:r>
            <a:r>
              <a:rPr lang="de-CH" altLang="de-DE" sz="3600" dirty="0">
                <a:solidFill>
                  <a:srgbClr val="000000"/>
                </a:solidFill>
                <a:effectLst/>
                <a:latin typeface="Univers LT Std 47 Cn Lt" pitchFamily="34" charset="0"/>
              </a:rPr>
              <a:t>der als einziger Unsterblichkeit besitzt und der in einem unzugänglichen Licht wohnt, </a:t>
            </a:r>
            <a:r>
              <a:rPr lang="de-CH" altLang="de-DE" sz="3600" dirty="0" smtClean="0">
                <a:solidFill>
                  <a:srgbClr val="000000"/>
                </a:solidFill>
                <a:effectLst/>
                <a:latin typeface="Univers LT Std 47 Cn Lt" pitchFamily="34" charset="0"/>
              </a:rPr>
              <a:t>er ist der, </a:t>
            </a:r>
            <a:r>
              <a:rPr lang="de-CH" altLang="de-DE" sz="3600" dirty="0">
                <a:solidFill>
                  <a:srgbClr val="000000"/>
                </a:solidFill>
                <a:effectLst/>
                <a:latin typeface="Univers LT Std 47 Cn Lt" pitchFamily="34" charset="0"/>
              </a:rPr>
              <a:t>den kein Mensch je gesehen hat und den kein Mensch je sehen kann.“</a:t>
            </a:r>
            <a:endParaRPr lang="de-DE" altLang="de-DE" sz="36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2492683" y="4824734"/>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1.Timotheus-Brief 6,16</a:t>
            </a:r>
            <a:endParaRPr lang="de-DE" altLang="de-DE" sz="2400" dirty="0">
              <a:latin typeface="Univers LT Std 47 Cn Lt" pitchFamily="34" charset="0"/>
            </a:endParaRPr>
          </a:p>
        </p:txBody>
      </p:sp>
    </p:spTree>
    <p:extLst>
      <p:ext uri="{BB962C8B-B14F-4D97-AF65-F5344CB8AC3E}">
        <p14:creationId xmlns:p14="http://schemas.microsoft.com/office/powerpoint/2010/main" val="20040575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88640"/>
            <a:ext cx="5400600" cy="1938992"/>
          </a:xfrm>
        </p:spPr>
        <p:txBody>
          <a:bodyPr wrap="square">
            <a:spAutoFit/>
          </a:bodyPr>
          <a:lstStyle/>
          <a:p>
            <a:pPr algn="l"/>
            <a:r>
              <a:rPr lang="de-DE" altLang="de-DE" sz="6000" dirty="0" smtClean="0">
                <a:solidFill>
                  <a:srgbClr val="000000"/>
                </a:solidFill>
                <a:effectLst/>
                <a:latin typeface="Univers LT Std 47 Cn Lt" pitchFamily="34" charset="0"/>
              </a:rPr>
              <a:t>III. Unser Vater</a:t>
            </a:r>
            <a:br>
              <a:rPr lang="de-DE" altLang="de-DE" sz="6000" dirty="0" smtClean="0">
                <a:solidFill>
                  <a:srgbClr val="000000"/>
                </a:solidFill>
                <a:effectLst/>
                <a:latin typeface="Univers LT Std 47 Cn Lt" pitchFamily="34" charset="0"/>
              </a:rPr>
            </a:br>
            <a:r>
              <a:rPr lang="de-DE" altLang="de-DE" sz="6000" dirty="0" smtClean="0">
                <a:solidFill>
                  <a:srgbClr val="000000"/>
                </a:solidFill>
                <a:effectLst/>
                <a:latin typeface="Univers LT Std 47 Cn Lt" pitchFamily="34" charset="0"/>
              </a:rPr>
              <a:t>ist heilig</a:t>
            </a:r>
            <a:endParaRPr lang="de-DE" altLang="de-DE" sz="6000" dirty="0">
              <a:solidFill>
                <a:srgbClr val="000000"/>
              </a:solidFill>
              <a:effectLst/>
              <a:latin typeface="Univers LT Std 47 Cn Lt" pitchFamily="34" charset="0"/>
            </a:endParaRPr>
          </a:p>
        </p:txBody>
      </p:sp>
    </p:spTree>
    <p:extLst>
      <p:ext uri="{BB962C8B-B14F-4D97-AF65-F5344CB8AC3E}">
        <p14:creationId xmlns:p14="http://schemas.microsoft.com/office/powerpoint/2010/main" val="3153064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766445"/>
            <a:ext cx="8856984" cy="646331"/>
          </a:xfrm>
        </p:spPr>
        <p:txBody>
          <a:bodyPr wrap="square">
            <a:spAutoFit/>
          </a:bodyPr>
          <a:lstStyle/>
          <a:p>
            <a:pPr algn="l"/>
            <a:r>
              <a:rPr lang="de-CH" altLang="de-DE" sz="3600" dirty="0">
                <a:solidFill>
                  <a:srgbClr val="000000"/>
                </a:solidFill>
                <a:effectLst/>
                <a:latin typeface="Univers LT Std 47 Cn Lt" pitchFamily="34" charset="0"/>
              </a:rPr>
              <a:t>„Dein Name werde geheiligt.“</a:t>
            </a:r>
            <a:endParaRPr lang="de-DE" altLang="de-DE" sz="36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2491680" y="5055567"/>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Matthäus-Evangelium 6,9</a:t>
            </a:r>
            <a:endParaRPr lang="de-DE" altLang="de-DE" sz="2400" dirty="0">
              <a:latin typeface="Univers LT Std 47 Cn Lt" pitchFamily="34" charset="0"/>
            </a:endParaRPr>
          </a:p>
        </p:txBody>
      </p:sp>
    </p:spTree>
    <p:extLst>
      <p:ext uri="{BB962C8B-B14F-4D97-AF65-F5344CB8AC3E}">
        <p14:creationId xmlns:p14="http://schemas.microsoft.com/office/powerpoint/2010/main" val="21426540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260648"/>
            <a:ext cx="5112568" cy="1569660"/>
          </a:xfrm>
        </p:spPr>
        <p:txBody>
          <a:bodyPr wrap="square">
            <a:spAutoFit/>
          </a:bodyPr>
          <a:lstStyle/>
          <a:p>
            <a:pPr algn="l"/>
            <a:r>
              <a:rPr lang="de-CH" altLang="de-DE" sz="4800" dirty="0">
                <a:solidFill>
                  <a:srgbClr val="000000"/>
                </a:solidFill>
                <a:effectLst/>
                <a:latin typeface="Univers LT Std 47 Cn Lt" pitchFamily="34" charset="0"/>
              </a:rPr>
              <a:t>„Lass mich deine Herrlichkeit sehen!“</a:t>
            </a:r>
            <a:endParaRPr lang="de-DE" altLang="de-DE" sz="48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2051720" y="4603016"/>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2.Mose 33,18</a:t>
            </a:r>
            <a:endParaRPr lang="de-DE" altLang="de-DE" sz="2400" dirty="0">
              <a:latin typeface="Univers LT Std 47 Cn Lt" pitchFamily="34" charset="0"/>
            </a:endParaRPr>
          </a:p>
        </p:txBody>
      </p:sp>
    </p:spTree>
    <p:extLst>
      <p:ext uri="{BB962C8B-B14F-4D97-AF65-F5344CB8AC3E}">
        <p14:creationId xmlns:p14="http://schemas.microsoft.com/office/powerpoint/2010/main" val="40737944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44624"/>
            <a:ext cx="5400600" cy="3416320"/>
          </a:xfrm>
        </p:spPr>
        <p:txBody>
          <a:bodyPr wrap="square">
            <a:spAutoFit/>
          </a:bodyPr>
          <a:lstStyle/>
          <a:p>
            <a:pPr algn="l"/>
            <a:r>
              <a:rPr lang="de-CH" altLang="de-DE" sz="3600" dirty="0">
                <a:solidFill>
                  <a:srgbClr val="000000"/>
                </a:solidFill>
                <a:effectLst/>
                <a:latin typeface="Univers LT Std 47 Cn Lt" pitchFamily="34" charset="0"/>
              </a:rPr>
              <a:t>Gott ging an Mose vorüber und rief: „Ich bin der </a:t>
            </a:r>
            <a:r>
              <a:rPr lang="de-CH" altLang="de-DE" sz="3600" dirty="0" smtClean="0">
                <a:solidFill>
                  <a:srgbClr val="000000"/>
                </a:solidFill>
                <a:effectLst/>
                <a:latin typeface="Univers LT Std 47 Cn Lt" pitchFamily="34" charset="0"/>
              </a:rPr>
              <a:t>HERR! </a:t>
            </a:r>
            <a:r>
              <a:rPr lang="de-CH" altLang="de-DE" sz="3600" dirty="0">
                <a:solidFill>
                  <a:srgbClr val="000000"/>
                </a:solidFill>
                <a:effectLst/>
                <a:latin typeface="Univers LT Std 47 Cn Lt" pitchFamily="34" charset="0"/>
              </a:rPr>
              <a:t>‘Ich bin da’ ist mein Name! Ich bin ein Gott voll Liebe und Erbarmen. Ich habe Geduld, meine Güte und Treue sind grenzenlos.“</a:t>
            </a:r>
            <a:endParaRPr lang="de-DE" altLang="de-DE" sz="36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2051720" y="4593902"/>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2.Mose 34,6</a:t>
            </a:r>
            <a:endParaRPr lang="de-DE" altLang="de-DE" sz="2400" dirty="0">
              <a:latin typeface="Univers LT Std 47 Cn Lt" pitchFamily="34" charset="0"/>
            </a:endParaRPr>
          </a:p>
        </p:txBody>
      </p:sp>
    </p:spTree>
    <p:extLst>
      <p:ext uri="{BB962C8B-B14F-4D97-AF65-F5344CB8AC3E}">
        <p14:creationId xmlns:p14="http://schemas.microsoft.com/office/powerpoint/2010/main" val="7527933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476672"/>
            <a:ext cx="8856984" cy="923330"/>
          </a:xfrm>
        </p:spPr>
        <p:txBody>
          <a:bodyPr wrap="square">
            <a:spAutoFit/>
          </a:bodyPr>
          <a:lstStyle/>
          <a:p>
            <a:pPr algn="l"/>
            <a:r>
              <a:rPr lang="de-CH" altLang="de-DE" dirty="0">
                <a:solidFill>
                  <a:srgbClr val="000000"/>
                </a:solidFill>
                <a:effectLst/>
                <a:latin typeface="Univers LT Std 47 Cn Lt" pitchFamily="34" charset="0"/>
              </a:rPr>
              <a:t>„Ihr sollt so beten.“</a:t>
            </a:r>
            <a:endParaRPr lang="de-DE" altLang="de-DE"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2491680" y="5055567"/>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Matthäus-Evangelium 6,9</a:t>
            </a:r>
            <a:endParaRPr lang="de-DE" altLang="de-DE" sz="2400" dirty="0">
              <a:latin typeface="Univers LT Std 47 Cn Lt" pitchFamily="34" charset="0"/>
            </a:endParaRPr>
          </a:p>
        </p:txBody>
      </p:sp>
    </p:spTree>
    <p:extLst>
      <p:ext uri="{BB962C8B-B14F-4D97-AF65-F5344CB8AC3E}">
        <p14:creationId xmlns:p14="http://schemas.microsoft.com/office/powerpoint/2010/main" val="16736973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95141"/>
            <a:ext cx="5328592" cy="3416320"/>
          </a:xfrm>
        </p:spPr>
        <p:txBody>
          <a:bodyPr wrap="square">
            <a:spAutoFit/>
          </a:bodyPr>
          <a:lstStyle/>
          <a:p>
            <a:pPr algn="l"/>
            <a:r>
              <a:rPr lang="de-CH" altLang="de-DE" sz="3600" dirty="0">
                <a:solidFill>
                  <a:srgbClr val="000000"/>
                </a:solidFill>
                <a:effectLst/>
                <a:latin typeface="Univers LT Std 47 Cn Lt" pitchFamily="34" charset="0"/>
              </a:rPr>
              <a:t>„Ich erweise Güte über Tausende von Generationen hin, ich vergebe Schuld, Verfehlung und Auflehnung; aber ich lasse auch </a:t>
            </a:r>
            <a:r>
              <a:rPr lang="de-CH" altLang="de-DE" sz="3600" dirty="0" smtClean="0">
                <a:solidFill>
                  <a:srgbClr val="000000"/>
                </a:solidFill>
                <a:effectLst/>
                <a:latin typeface="Univers LT Std 47 Cn Lt" pitchFamily="34" charset="0"/>
              </a:rPr>
              <a:t>nicht</a:t>
            </a:r>
            <a:br>
              <a:rPr lang="de-CH" altLang="de-DE" sz="3600" dirty="0" smtClean="0">
                <a:solidFill>
                  <a:srgbClr val="000000"/>
                </a:solidFill>
                <a:effectLst/>
                <a:latin typeface="Univers LT Std 47 Cn Lt" pitchFamily="34" charset="0"/>
              </a:rPr>
            </a:br>
            <a:r>
              <a:rPr lang="de-CH" altLang="de-DE" sz="3600" dirty="0" smtClean="0">
                <a:solidFill>
                  <a:srgbClr val="000000"/>
                </a:solidFill>
                <a:effectLst/>
                <a:latin typeface="Univers LT Std 47 Cn Lt" pitchFamily="34" charset="0"/>
              </a:rPr>
              <a:t>alles </a:t>
            </a:r>
            <a:r>
              <a:rPr lang="de-CH" altLang="de-DE" sz="3600" dirty="0">
                <a:solidFill>
                  <a:srgbClr val="000000"/>
                </a:solidFill>
                <a:effectLst/>
                <a:latin typeface="Univers LT Std 47 Cn Lt" pitchFamily="34" charset="0"/>
              </a:rPr>
              <a:t>ungestraft hingehen</a:t>
            </a:r>
            <a:r>
              <a:rPr lang="de-CH" altLang="de-DE" sz="3600" dirty="0" smtClean="0">
                <a:solidFill>
                  <a:srgbClr val="000000"/>
                </a:solidFill>
                <a:effectLst/>
                <a:latin typeface="Univers LT Std 47 Cn Lt" pitchFamily="34" charset="0"/>
              </a:rPr>
              <a:t>.“</a:t>
            </a:r>
            <a:endParaRPr lang="de-DE" altLang="de-DE" sz="36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1907704" y="4593902"/>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2.Mose 34,7</a:t>
            </a:r>
            <a:endParaRPr lang="de-DE" altLang="de-DE" sz="2400" dirty="0">
              <a:latin typeface="Univers LT Std 47 Cn Lt" pitchFamily="34" charset="0"/>
            </a:endParaRPr>
          </a:p>
        </p:txBody>
      </p:sp>
    </p:spTree>
    <p:extLst>
      <p:ext uri="{BB962C8B-B14F-4D97-AF65-F5344CB8AC3E}">
        <p14:creationId xmlns:p14="http://schemas.microsoft.com/office/powerpoint/2010/main" val="4710842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16632"/>
            <a:ext cx="5040560" cy="2585323"/>
          </a:xfrm>
        </p:spPr>
        <p:txBody>
          <a:bodyPr wrap="square">
            <a:spAutoFit/>
          </a:bodyPr>
          <a:lstStyle/>
          <a:p>
            <a:pPr algn="l"/>
            <a:r>
              <a:rPr lang="de-CH" altLang="de-DE" dirty="0">
                <a:solidFill>
                  <a:srgbClr val="000000"/>
                </a:solidFill>
                <a:effectLst/>
                <a:latin typeface="Univers LT Std 47 Cn Lt" pitchFamily="34" charset="0"/>
              </a:rPr>
              <a:t>„Mose warf sich anbetend vor dem Herrn nieder.“</a:t>
            </a:r>
            <a:endParaRPr lang="de-DE" altLang="de-DE"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1835696" y="4607178"/>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2.Mose 34,8</a:t>
            </a:r>
            <a:endParaRPr lang="de-DE" altLang="de-DE" sz="2400" dirty="0">
              <a:latin typeface="Univers LT Std 47 Cn Lt" pitchFamily="34" charset="0"/>
            </a:endParaRPr>
          </a:p>
        </p:txBody>
      </p:sp>
    </p:spTree>
    <p:extLst>
      <p:ext uri="{BB962C8B-B14F-4D97-AF65-F5344CB8AC3E}">
        <p14:creationId xmlns:p14="http://schemas.microsoft.com/office/powerpoint/2010/main" val="144364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5496" y="105594"/>
            <a:ext cx="5328592" cy="3539430"/>
          </a:xfrm>
        </p:spPr>
        <p:txBody>
          <a:bodyPr wrap="square">
            <a:spAutoFit/>
          </a:bodyPr>
          <a:lstStyle/>
          <a:p>
            <a:pPr algn="l"/>
            <a:r>
              <a:rPr lang="de-CH" altLang="de-DE" sz="3200" dirty="0">
                <a:solidFill>
                  <a:srgbClr val="000000"/>
                </a:solidFill>
                <a:effectLst/>
                <a:latin typeface="Univers LT Std 47 Cn Lt" pitchFamily="34" charset="0"/>
              </a:rPr>
              <a:t>„Herr, wenn ich in deiner Gunst stehe, dann sei doch in unserer Mitte und zieh mit uns in das Land! Es ist ein widerspenstiges Volk, aber vergib uns unsere Schuld und unseren Ungehorsam und nimm uns als dein Volk an!“</a:t>
            </a:r>
            <a:endParaRPr lang="de-DE" altLang="de-DE" sz="32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1907704" y="4620269"/>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2.Mose 34,9</a:t>
            </a:r>
            <a:endParaRPr lang="de-DE" altLang="de-DE" sz="2400" dirty="0">
              <a:latin typeface="Univers LT Std 47 Cn Lt" pitchFamily="34" charset="0"/>
            </a:endParaRPr>
          </a:p>
        </p:txBody>
      </p:sp>
    </p:spTree>
    <p:extLst>
      <p:ext uri="{BB962C8B-B14F-4D97-AF65-F5344CB8AC3E}">
        <p14:creationId xmlns:p14="http://schemas.microsoft.com/office/powerpoint/2010/main" val="37113860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67735"/>
            <a:ext cx="5328592" cy="3170099"/>
          </a:xfrm>
        </p:spPr>
        <p:txBody>
          <a:bodyPr wrap="square">
            <a:spAutoFit/>
          </a:bodyPr>
          <a:lstStyle/>
          <a:p>
            <a:pPr algn="l"/>
            <a:r>
              <a:rPr lang="de-CH" altLang="de-DE" sz="4000" dirty="0">
                <a:solidFill>
                  <a:srgbClr val="000000"/>
                </a:solidFill>
                <a:effectLst/>
                <a:latin typeface="Univers LT Std 47 Cn Lt" pitchFamily="34" charset="0"/>
              </a:rPr>
              <a:t>Als Simon Petrus das sah, warf er sich vor Jesus auf die Knie und sagte: „Herr, geh fort von mir! Ich bin ein sündiger Mensch.“</a:t>
            </a:r>
            <a:endParaRPr lang="de-DE" altLang="de-DE" sz="40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2507303" y="4725144"/>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Lukas-Evangelium 5,8</a:t>
            </a:r>
            <a:endParaRPr lang="de-DE" altLang="de-DE" sz="2400" dirty="0">
              <a:latin typeface="Univers LT Std 47 Cn Lt" pitchFamily="34" charset="0"/>
            </a:endParaRPr>
          </a:p>
        </p:txBody>
      </p:sp>
    </p:spTree>
    <p:extLst>
      <p:ext uri="{BB962C8B-B14F-4D97-AF65-F5344CB8AC3E}">
        <p14:creationId xmlns:p14="http://schemas.microsoft.com/office/powerpoint/2010/main" val="40152552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17207"/>
            <a:ext cx="5584576" cy="4031873"/>
          </a:xfrm>
        </p:spPr>
        <p:txBody>
          <a:bodyPr wrap="square">
            <a:spAutoFit/>
          </a:bodyPr>
          <a:lstStyle/>
          <a:p>
            <a:pPr algn="l"/>
            <a:r>
              <a:rPr lang="de-CH" altLang="de-DE" sz="3200" dirty="0">
                <a:solidFill>
                  <a:srgbClr val="000000"/>
                </a:solidFill>
                <a:effectLst/>
                <a:latin typeface="Univers LT Std 47 Cn Lt" pitchFamily="34" charset="0"/>
              </a:rPr>
              <a:t>„Ihr bringt mir als Opfer ein blindes Tier und denkt: 'Das ist doch nicht schlimm!' Ihr bringt mir ein lahmes oder krankes Tier und denkt: 'Das ist doch nicht schlimm!' Versucht das doch einmal beim Statthalter! Meint ihr, dass ihr damit seine Gunst gewinnen könnt?</a:t>
            </a:r>
            <a:endParaRPr lang="de-DE" altLang="de-DE" sz="32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2525647" y="4005064"/>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err="1" smtClean="0">
                <a:latin typeface="Univers LT Std 47 Cn Lt" pitchFamily="34" charset="0"/>
              </a:rPr>
              <a:t>Maleachi</a:t>
            </a:r>
            <a:r>
              <a:rPr lang="de-DE" altLang="de-DE" sz="2400" dirty="0" smtClean="0">
                <a:latin typeface="Univers LT Std 47 Cn Lt" pitchFamily="34" charset="0"/>
              </a:rPr>
              <a:t> 1,8</a:t>
            </a:r>
            <a:endParaRPr lang="de-DE" altLang="de-DE" sz="2400" dirty="0">
              <a:latin typeface="Univers LT Std 47 Cn Lt" pitchFamily="34" charset="0"/>
            </a:endParaRPr>
          </a:p>
        </p:txBody>
      </p:sp>
    </p:spTree>
    <p:extLst>
      <p:ext uri="{BB962C8B-B14F-4D97-AF65-F5344CB8AC3E}">
        <p14:creationId xmlns:p14="http://schemas.microsoft.com/office/powerpoint/2010/main" val="7487493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17207"/>
            <a:ext cx="5584576" cy="4031873"/>
          </a:xfrm>
        </p:spPr>
        <p:txBody>
          <a:bodyPr wrap="square">
            <a:spAutoFit/>
          </a:bodyPr>
          <a:lstStyle/>
          <a:p>
            <a:pPr algn="l"/>
            <a:r>
              <a:rPr lang="de-CH" altLang="de-DE" sz="3200" dirty="0">
                <a:solidFill>
                  <a:srgbClr val="000000"/>
                </a:solidFill>
                <a:effectLst/>
                <a:latin typeface="Univers LT Std 47 Cn Lt" pitchFamily="34" charset="0"/>
              </a:rPr>
              <a:t>„Ihr bringt mir als Opfer ein blindes Tier und denkt: 'Das ist doch nicht schlimm!' Ihr bringt mir ein lahmes oder krankes Tier und denkt: 'Das ist doch nicht schlimm!' Versucht das doch einmal beim Statthalter! Meint ihr, dass ihr damit seine Gunst gewinnen könnt?</a:t>
            </a:r>
            <a:endParaRPr lang="de-DE" altLang="de-DE" sz="32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2525647" y="4005064"/>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err="1" smtClean="0">
                <a:latin typeface="Univers LT Std 47 Cn Lt" pitchFamily="34" charset="0"/>
              </a:rPr>
              <a:t>Maleachi</a:t>
            </a:r>
            <a:r>
              <a:rPr lang="de-DE" altLang="de-DE" sz="2400" dirty="0" smtClean="0">
                <a:latin typeface="Univers LT Std 47 Cn Lt" pitchFamily="34" charset="0"/>
              </a:rPr>
              <a:t> 1,8</a:t>
            </a:r>
            <a:endParaRPr lang="de-DE" altLang="de-DE" sz="2400" dirty="0">
              <a:latin typeface="Univers LT Std 47 Cn Lt" pitchFamily="34" charset="0"/>
            </a:endParaRPr>
          </a:p>
        </p:txBody>
      </p:sp>
      <p:sp>
        <p:nvSpPr>
          <p:cNvPr id="4" name="Rectangle 2"/>
          <p:cNvSpPr txBox="1">
            <a:spLocks noChangeArrowheads="1"/>
          </p:cNvSpPr>
          <p:nvPr/>
        </p:nvSpPr>
        <p:spPr bwMode="auto">
          <a:xfrm>
            <a:off x="1763688" y="5517232"/>
            <a:ext cx="7128792"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3200" kern="0" dirty="0">
                <a:solidFill>
                  <a:srgbClr val="000000"/>
                </a:solidFill>
                <a:effectLst/>
                <a:latin typeface="Univers LT Std 47 Cn Lt" pitchFamily="34" charset="0"/>
              </a:rPr>
              <a:t>Wir sind überzeugt, dass bestmögliche Qualität Gott ehrt und Menschen inspiriert</a:t>
            </a:r>
            <a:r>
              <a:rPr lang="de-CH" altLang="de-DE" sz="3200" kern="0" dirty="0" smtClean="0">
                <a:solidFill>
                  <a:srgbClr val="000000"/>
                </a:solidFill>
                <a:effectLst/>
                <a:latin typeface="Univers LT Std 47 Cn Lt" pitchFamily="34" charset="0"/>
              </a:rPr>
              <a:t>. </a:t>
            </a:r>
            <a:r>
              <a:rPr lang="de-CH" altLang="de-DE" sz="1600" kern="0" dirty="0" smtClean="0">
                <a:solidFill>
                  <a:srgbClr val="000000"/>
                </a:solidFill>
                <a:effectLst/>
                <a:latin typeface="Univers LT Std 47 Cn Lt" pitchFamily="34" charset="0"/>
              </a:rPr>
              <a:t>(Grundwert 8)</a:t>
            </a:r>
            <a:endParaRPr lang="de-DE" altLang="de-DE" sz="1600" kern="0" dirty="0">
              <a:solidFill>
                <a:srgbClr val="000000"/>
              </a:solidFill>
              <a:effectLst/>
              <a:latin typeface="Univers LT Std 47 Cn Lt" pitchFamily="34" charset="0"/>
            </a:endParaRPr>
          </a:p>
        </p:txBody>
      </p:sp>
    </p:spTree>
    <p:extLst>
      <p:ext uri="{BB962C8B-B14F-4D97-AF65-F5344CB8AC3E}">
        <p14:creationId xmlns:p14="http://schemas.microsoft.com/office/powerpoint/2010/main" val="17393500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95536" y="722893"/>
            <a:ext cx="6120680" cy="1015663"/>
          </a:xfrm>
        </p:spPr>
        <p:txBody>
          <a:bodyPr wrap="square">
            <a:spAutoFit/>
          </a:bodyPr>
          <a:lstStyle/>
          <a:p>
            <a:pPr algn="l"/>
            <a:r>
              <a:rPr lang="de-DE" altLang="de-DE" sz="6000" dirty="0" smtClean="0">
                <a:solidFill>
                  <a:srgbClr val="000000"/>
                </a:solidFill>
                <a:effectLst/>
                <a:latin typeface="Univers LT Std 47 Cn Lt" pitchFamily="34" charset="0"/>
              </a:rPr>
              <a:t>Schlussgedanke</a:t>
            </a:r>
            <a:endParaRPr lang="de-DE" altLang="de-DE" sz="6000" dirty="0">
              <a:solidFill>
                <a:srgbClr val="000000"/>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45199"/>
            <a:ext cx="5616624" cy="4031873"/>
          </a:xfrm>
        </p:spPr>
        <p:txBody>
          <a:bodyPr wrap="square">
            <a:spAutoFit/>
          </a:bodyPr>
          <a:lstStyle/>
          <a:p>
            <a:pPr algn="l"/>
            <a:r>
              <a:rPr lang="de-CH" altLang="de-DE" sz="3200" dirty="0">
                <a:solidFill>
                  <a:srgbClr val="000000"/>
                </a:solidFill>
                <a:effectLst/>
                <a:latin typeface="Univers LT Std 47 Cn Lt" pitchFamily="34" charset="0"/>
              </a:rPr>
              <a:t>„Jesus </a:t>
            </a:r>
            <a:r>
              <a:rPr lang="de-CH" altLang="de-DE" sz="3200">
                <a:solidFill>
                  <a:srgbClr val="000000"/>
                </a:solidFill>
                <a:effectLst/>
                <a:latin typeface="Univers LT Std 47 Cn Lt" pitchFamily="34" charset="0"/>
              </a:rPr>
              <a:t>ist </a:t>
            </a:r>
            <a:r>
              <a:rPr lang="de-CH" altLang="de-DE" sz="3200" smtClean="0">
                <a:solidFill>
                  <a:srgbClr val="000000"/>
                </a:solidFill>
                <a:effectLst/>
                <a:latin typeface="Univers LT Std 47 Cn Lt" pitchFamily="34" charset="0"/>
              </a:rPr>
              <a:t>nicht </a:t>
            </a:r>
            <a:r>
              <a:rPr lang="de-CH" altLang="de-DE" sz="3200" dirty="0">
                <a:solidFill>
                  <a:srgbClr val="000000"/>
                </a:solidFill>
                <a:effectLst/>
                <a:latin typeface="Univers LT Std 47 Cn Lt" pitchFamily="34" charset="0"/>
              </a:rPr>
              <a:t>ein </a:t>
            </a:r>
            <a:r>
              <a:rPr lang="de-CH" altLang="de-DE" sz="3200" dirty="0" err="1">
                <a:solidFill>
                  <a:srgbClr val="000000"/>
                </a:solidFill>
                <a:effectLst/>
                <a:latin typeface="Univers LT Std 47 Cn Lt" pitchFamily="34" charset="0"/>
              </a:rPr>
              <a:t>Hoherpriester</a:t>
            </a:r>
            <a:r>
              <a:rPr lang="de-CH" altLang="de-DE" sz="3200" dirty="0">
                <a:solidFill>
                  <a:srgbClr val="000000"/>
                </a:solidFill>
                <a:effectLst/>
                <a:latin typeface="Univers LT Std 47 Cn Lt" pitchFamily="34" charset="0"/>
              </a:rPr>
              <a:t>, der uns in unserer Schwachheit nicht verstehen könnte. Vielmehr war er – genau wie wir – Versuchungen aller Art ausgesetzt, allerdings mit dem entscheidenden Unterschied, dass er ohne Sünde blieb.“</a:t>
            </a:r>
            <a:endParaRPr lang="de-DE" altLang="de-DE" sz="32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1979712" y="4581128"/>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Hebräer 4,15</a:t>
            </a:r>
            <a:endParaRPr lang="de-DE" altLang="de-DE" sz="2400" dirty="0">
              <a:latin typeface="Univers LT Std 47 Cn Lt" pitchFamily="34" charset="0"/>
            </a:endParaRPr>
          </a:p>
        </p:txBody>
      </p:sp>
    </p:spTree>
    <p:extLst>
      <p:ext uri="{BB962C8B-B14F-4D97-AF65-F5344CB8AC3E}">
        <p14:creationId xmlns:p14="http://schemas.microsoft.com/office/powerpoint/2010/main" val="2323602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05594"/>
            <a:ext cx="5616624" cy="3539430"/>
          </a:xfrm>
        </p:spPr>
        <p:txBody>
          <a:bodyPr wrap="square">
            <a:spAutoFit/>
          </a:bodyPr>
          <a:lstStyle/>
          <a:p>
            <a:pPr algn="l"/>
            <a:r>
              <a:rPr lang="de-CH" altLang="de-DE" sz="3200" dirty="0">
                <a:solidFill>
                  <a:srgbClr val="000000"/>
                </a:solidFill>
                <a:effectLst/>
                <a:latin typeface="Univers LT Std 47 Cn Lt" pitchFamily="34" charset="0"/>
              </a:rPr>
              <a:t>„Wir wollen also voll Zuversicht vor den Thron unseres gnädigen Gottes treten, damit er uns sein Erbarmen schenkt und uns seine Gnade erfahren lässt und wir zur rechten Zeit die Hilfe bekommen, die wir brauchen.“</a:t>
            </a:r>
            <a:endParaRPr lang="de-DE" altLang="de-DE" sz="32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1979712" y="4581128"/>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Hebräer 4,16</a:t>
            </a:r>
            <a:endParaRPr lang="de-DE" altLang="de-DE" sz="2400" dirty="0">
              <a:latin typeface="Univers LT Std 47 Cn Lt" pitchFamily="34" charset="0"/>
            </a:endParaRPr>
          </a:p>
        </p:txBody>
      </p:sp>
    </p:spTree>
    <p:extLst>
      <p:ext uri="{BB962C8B-B14F-4D97-AF65-F5344CB8AC3E}">
        <p14:creationId xmlns:p14="http://schemas.microsoft.com/office/powerpoint/2010/main" val="25497629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44624"/>
            <a:ext cx="5584576" cy="2123658"/>
          </a:xfrm>
        </p:spPr>
        <p:txBody>
          <a:bodyPr wrap="square">
            <a:spAutoFit/>
          </a:bodyPr>
          <a:lstStyle/>
          <a:p>
            <a:pPr algn="l"/>
            <a:r>
              <a:rPr lang="de-CH" altLang="de-DE" sz="4400" dirty="0">
                <a:solidFill>
                  <a:srgbClr val="000000"/>
                </a:solidFill>
                <a:effectLst/>
                <a:latin typeface="Univers LT Std 47 Cn Lt" pitchFamily="34" charset="0"/>
              </a:rPr>
              <a:t>„Unser Vater im Himmel! Dein Name werde geheiligt.“</a:t>
            </a:r>
            <a:endParaRPr lang="de-DE" altLang="de-DE" sz="44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2491680" y="5055567"/>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Matthäus-Evangelium 6,9</a:t>
            </a:r>
            <a:endParaRPr lang="de-DE" altLang="de-DE" sz="2400" dirty="0">
              <a:latin typeface="Univers LT Std 47 Cn Lt" pitchFamily="34" charset="0"/>
            </a:endParaRPr>
          </a:p>
        </p:txBody>
      </p:sp>
    </p:spTree>
    <p:extLst>
      <p:ext uri="{BB962C8B-B14F-4D97-AF65-F5344CB8AC3E}">
        <p14:creationId xmlns:p14="http://schemas.microsoft.com/office/powerpoint/2010/main" val="11455143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460122"/>
            <a:ext cx="8784976" cy="923330"/>
          </a:xfrm>
        </p:spPr>
        <p:txBody>
          <a:bodyPr>
            <a:spAutoFit/>
          </a:bodyPr>
          <a:lstStyle/>
          <a:p>
            <a:pPr algn="l"/>
            <a:r>
              <a:rPr lang="de-DE" altLang="de-DE" dirty="0" smtClean="0">
                <a:solidFill>
                  <a:srgbClr val="000000"/>
                </a:solidFill>
                <a:effectLst/>
                <a:latin typeface="Univers LT Std 47 Cn Lt" pitchFamily="34" charset="0"/>
              </a:rPr>
              <a:t>I. Unser Vater</a:t>
            </a:r>
            <a:endParaRPr lang="de-DE" altLang="de-DE" dirty="0">
              <a:solidFill>
                <a:srgbClr val="000000"/>
              </a:solidFill>
              <a:effectLst/>
              <a:latin typeface="Univers LT Std 47 Cn Lt" pitchFamily="34" charset="0"/>
            </a:endParaRPr>
          </a:p>
        </p:txBody>
      </p:sp>
    </p:spTree>
    <p:extLst>
      <p:ext uri="{BB962C8B-B14F-4D97-AF65-F5344CB8AC3E}">
        <p14:creationId xmlns:p14="http://schemas.microsoft.com/office/powerpoint/2010/main" val="20147821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5496" y="33586"/>
            <a:ext cx="5584576" cy="3539430"/>
          </a:xfrm>
        </p:spPr>
        <p:txBody>
          <a:bodyPr wrap="square">
            <a:spAutoFit/>
          </a:bodyPr>
          <a:lstStyle/>
          <a:p>
            <a:pPr algn="l"/>
            <a:r>
              <a:rPr lang="de-CH" altLang="de-DE" sz="3200" dirty="0">
                <a:solidFill>
                  <a:srgbClr val="000000"/>
                </a:solidFill>
                <a:effectLst/>
                <a:latin typeface="Univers LT Std 47 Cn Lt" pitchFamily="34" charset="0"/>
              </a:rPr>
              <a:t>Der Geist, den ihr empfangen habt, macht euch nicht zu Sklaven, sodass ihr von neuem in Angst und Furcht leben müsstet; er hat euch zu Söhnen und Töchtern gemacht, durch ihn rufen wir, wenn wir beten: „Abba, Vater!“</a:t>
            </a:r>
            <a:endParaRPr lang="de-DE" altLang="de-DE" sz="32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1979712" y="4725144"/>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Römer-Brief 8,15</a:t>
            </a:r>
            <a:endParaRPr lang="de-DE" altLang="de-DE" sz="2400" dirty="0">
              <a:latin typeface="Univers LT Std 47 Cn Lt" pitchFamily="34" charset="0"/>
            </a:endParaRPr>
          </a:p>
        </p:txBody>
      </p:sp>
    </p:spTree>
    <p:extLst>
      <p:ext uri="{BB962C8B-B14F-4D97-AF65-F5344CB8AC3E}">
        <p14:creationId xmlns:p14="http://schemas.microsoft.com/office/powerpoint/2010/main" val="18476014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44624"/>
            <a:ext cx="5400600" cy="3170099"/>
          </a:xfrm>
        </p:spPr>
        <p:txBody>
          <a:bodyPr wrap="square">
            <a:spAutoFit/>
          </a:bodyPr>
          <a:lstStyle/>
          <a:p>
            <a:pPr algn="l"/>
            <a:r>
              <a:rPr lang="de-CH" altLang="de-DE" sz="4000" dirty="0">
                <a:solidFill>
                  <a:srgbClr val="000000"/>
                </a:solidFill>
                <a:effectLst/>
                <a:latin typeface="Univers LT Std 47 Cn Lt" pitchFamily="34" charset="0"/>
              </a:rPr>
              <a:t>„Seht doch, wie gross die Liebe ist, die uns der Vater erwiesen hat: Kinder Gottes dürfen wir uns nennen, und wir sind es tatsächlich!“</a:t>
            </a:r>
            <a:endParaRPr lang="de-DE" altLang="de-DE" sz="40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2411760" y="4842475"/>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1.Johannes-Brief 3,1</a:t>
            </a:r>
            <a:endParaRPr lang="de-DE" altLang="de-DE" sz="2400" dirty="0">
              <a:latin typeface="Univers LT Std 47 Cn Lt" pitchFamily="34" charset="0"/>
            </a:endParaRPr>
          </a:p>
        </p:txBody>
      </p:sp>
    </p:spTree>
    <p:extLst>
      <p:ext uri="{BB962C8B-B14F-4D97-AF65-F5344CB8AC3E}">
        <p14:creationId xmlns:p14="http://schemas.microsoft.com/office/powerpoint/2010/main" val="3787308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16632"/>
            <a:ext cx="5584576" cy="2800767"/>
          </a:xfrm>
        </p:spPr>
        <p:txBody>
          <a:bodyPr wrap="square">
            <a:spAutoFit/>
          </a:bodyPr>
          <a:lstStyle/>
          <a:p>
            <a:pPr algn="l"/>
            <a:r>
              <a:rPr lang="de-CH" altLang="de-DE" sz="4400" dirty="0">
                <a:solidFill>
                  <a:srgbClr val="000000"/>
                </a:solidFill>
                <a:effectLst/>
                <a:latin typeface="Univers LT Std 47 Cn Lt" pitchFamily="34" charset="0"/>
              </a:rPr>
              <a:t>„Wenn wir aber Kinder sind, sind wir auch Erben – Erben Gottes und Miterben mit Christus.“</a:t>
            </a:r>
            <a:endParaRPr lang="de-DE" altLang="de-DE" sz="44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2195736" y="4608152"/>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Römer-Brief 8,17</a:t>
            </a:r>
            <a:endParaRPr lang="de-DE" altLang="de-DE" sz="2400" dirty="0">
              <a:latin typeface="Univers LT Std 47 Cn Lt" pitchFamily="34" charset="0"/>
            </a:endParaRPr>
          </a:p>
        </p:txBody>
      </p:sp>
    </p:spTree>
    <p:extLst>
      <p:ext uri="{BB962C8B-B14F-4D97-AF65-F5344CB8AC3E}">
        <p14:creationId xmlns:p14="http://schemas.microsoft.com/office/powerpoint/2010/main" val="34131462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95141"/>
            <a:ext cx="5400600" cy="3477875"/>
          </a:xfrm>
        </p:spPr>
        <p:txBody>
          <a:bodyPr wrap="square">
            <a:spAutoFit/>
          </a:bodyPr>
          <a:lstStyle/>
          <a:p>
            <a:pPr algn="l"/>
            <a:r>
              <a:rPr lang="de-CH" altLang="de-DE" sz="4400" dirty="0">
                <a:solidFill>
                  <a:srgbClr val="000000"/>
                </a:solidFill>
                <a:effectLst/>
                <a:latin typeface="Univers LT Std 47 Cn Lt" pitchFamily="34" charset="0"/>
              </a:rPr>
              <a:t>„All denen, die Jesus aufnahmen und an seinen Namen glaubten, gab er das Recht, Gottes Kinder zu werden.“</a:t>
            </a:r>
            <a:endParaRPr lang="de-DE" altLang="de-DE" sz="44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2491680" y="5055567"/>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Johannes-Evangelium 1,12</a:t>
            </a:r>
            <a:endParaRPr lang="de-DE" altLang="de-DE" sz="2400" dirty="0">
              <a:latin typeface="Univers LT Std 47 Cn Lt" pitchFamily="34" charset="0"/>
            </a:endParaRPr>
          </a:p>
        </p:txBody>
      </p:sp>
    </p:spTree>
    <p:extLst>
      <p:ext uri="{BB962C8B-B14F-4D97-AF65-F5344CB8AC3E}">
        <p14:creationId xmlns:p14="http://schemas.microsoft.com/office/powerpoint/2010/main" val="8777281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5496" y="44624"/>
            <a:ext cx="5904656" cy="3416320"/>
          </a:xfrm>
        </p:spPr>
        <p:txBody>
          <a:bodyPr wrap="square">
            <a:spAutoFit/>
          </a:bodyPr>
          <a:lstStyle/>
          <a:p>
            <a:pPr algn="l"/>
            <a:r>
              <a:rPr lang="de-CH" altLang="de-DE" sz="3600" dirty="0">
                <a:solidFill>
                  <a:srgbClr val="000000"/>
                </a:solidFill>
                <a:effectLst/>
                <a:latin typeface="Univers LT Std 47 Cn Lt" pitchFamily="34" charset="0"/>
              </a:rPr>
              <a:t>„Sie wurden </a:t>
            </a:r>
            <a:r>
              <a:rPr lang="de-CH" altLang="de-DE" sz="3600" dirty="0" smtClean="0">
                <a:solidFill>
                  <a:srgbClr val="000000"/>
                </a:solidFill>
                <a:effectLst/>
                <a:latin typeface="Univers LT Std 47 Cn Lt" pitchFamily="34" charset="0"/>
              </a:rPr>
              <a:t>Gottes Kinder weder </a:t>
            </a:r>
            <a:r>
              <a:rPr lang="de-CH" altLang="de-DE" sz="3600" dirty="0">
                <a:solidFill>
                  <a:srgbClr val="000000"/>
                </a:solidFill>
                <a:effectLst/>
                <a:latin typeface="Univers LT Std 47 Cn Lt" pitchFamily="34" charset="0"/>
              </a:rPr>
              <a:t>aufgrund ihrer Abstammung noch durch menschliches Wollen, noch durch den Entschluss eines Mannes; sie sind aus Gott geboren worden.“</a:t>
            </a:r>
            <a:endParaRPr lang="de-DE" altLang="de-DE" sz="3600" dirty="0">
              <a:solidFill>
                <a:srgbClr val="000000"/>
              </a:solidFill>
              <a:effectLst/>
              <a:latin typeface="Univers LT Std 47 Cn Lt" pitchFamily="34" charset="0"/>
            </a:endParaRPr>
          </a:p>
        </p:txBody>
      </p:sp>
      <p:sp>
        <p:nvSpPr>
          <p:cNvPr id="6" name="Rectangle 3"/>
          <p:cNvSpPr txBox="1">
            <a:spLocks noChangeArrowheads="1"/>
          </p:cNvSpPr>
          <p:nvPr/>
        </p:nvSpPr>
        <p:spPr bwMode="auto">
          <a:xfrm>
            <a:off x="2491680" y="5055567"/>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1" hangingPunct="1">
              <a:defRPr sz="3600">
                <a:solidFill>
                  <a:srgbClr val="000000"/>
                </a:solidFill>
                <a:effectLst/>
                <a:latin typeface="BeginnerDB" panose="00000400000000000000" pitchFamily="2" charset="0"/>
                <a:ea typeface="+mj-ea"/>
                <a:cs typeface="+mj-cs"/>
              </a:defRPr>
            </a:lvl1pPr>
            <a:lvl2pPr algn="ctr" eaLnBrk="1" hangingPunct="1">
              <a:defRPr sz="4400">
                <a:solidFill>
                  <a:schemeClr val="tx2"/>
                </a:solidFill>
                <a:effectLst>
                  <a:outerShdw blurRad="38100" dist="38100" dir="2700000" algn="tl">
                    <a:srgbClr val="000000"/>
                  </a:outerShdw>
                </a:effectLst>
              </a:defRPr>
            </a:lvl2pPr>
            <a:lvl3pPr algn="ctr" eaLnBrk="1" hangingPunct="1">
              <a:defRPr sz="4400">
                <a:solidFill>
                  <a:schemeClr val="tx2"/>
                </a:solidFill>
                <a:effectLst>
                  <a:outerShdw blurRad="38100" dist="38100" dir="2700000" algn="tl">
                    <a:srgbClr val="000000"/>
                  </a:outerShdw>
                </a:effectLst>
              </a:defRPr>
            </a:lvl3pPr>
            <a:lvl4pPr algn="ctr" eaLnBrk="1" hangingPunct="1">
              <a:defRPr sz="4400">
                <a:solidFill>
                  <a:schemeClr val="tx2"/>
                </a:solidFill>
                <a:effectLst>
                  <a:outerShdw blurRad="38100" dist="38100" dir="2700000" algn="tl">
                    <a:srgbClr val="000000"/>
                  </a:outerShdw>
                </a:effectLst>
              </a:defRPr>
            </a:lvl4pPr>
            <a:lvl5pPr algn="ctr" eaLnBrk="1" hangingPunct="1">
              <a:defRPr sz="4400">
                <a:solidFill>
                  <a:schemeClr val="tx2"/>
                </a:solidFill>
                <a:effectLst>
                  <a:outerShdw blurRad="38100" dist="38100" dir="2700000" algn="tl">
                    <a:srgbClr val="000000"/>
                  </a:outerShdw>
                </a:effectLst>
              </a:defRPr>
            </a:lvl5pPr>
            <a:lvl6pPr marL="457200" algn="ctr" fontAlgn="base">
              <a:spcBef>
                <a:spcPct val="0"/>
              </a:spcBef>
              <a:spcAft>
                <a:spcPct val="0"/>
              </a:spcAft>
              <a:defRPr sz="4400">
                <a:solidFill>
                  <a:schemeClr val="tx2"/>
                </a:solidFill>
                <a:effectLst>
                  <a:outerShdw blurRad="38100" dist="38100" dir="2700000" algn="tl">
                    <a:srgbClr val="000000"/>
                  </a:outerShdw>
                </a:effectLst>
              </a:defRPr>
            </a:lvl6pPr>
            <a:lvl7pPr marL="914400" algn="ctr" fontAlgn="base">
              <a:spcBef>
                <a:spcPct val="0"/>
              </a:spcBef>
              <a:spcAft>
                <a:spcPct val="0"/>
              </a:spcAft>
              <a:defRPr sz="4400">
                <a:solidFill>
                  <a:schemeClr val="tx2"/>
                </a:solidFill>
                <a:effectLst>
                  <a:outerShdw blurRad="38100" dist="38100" dir="2700000" algn="tl">
                    <a:srgbClr val="000000"/>
                  </a:outerShdw>
                </a:effectLst>
              </a:defRPr>
            </a:lvl7pPr>
            <a:lvl8pPr marL="1371600" algn="ctr" fontAlgn="base">
              <a:spcBef>
                <a:spcPct val="0"/>
              </a:spcBef>
              <a:spcAft>
                <a:spcPct val="0"/>
              </a:spcAft>
              <a:defRPr sz="4400">
                <a:solidFill>
                  <a:schemeClr val="tx2"/>
                </a:solidFill>
                <a:effectLst>
                  <a:outerShdw blurRad="38100" dist="38100" dir="2700000" algn="tl">
                    <a:srgbClr val="000000"/>
                  </a:outerShdw>
                </a:effectLst>
              </a:defRPr>
            </a:lvl8pPr>
            <a:lvl9pPr marL="1828800" algn="ctr" fontAlgn="base">
              <a:spcBef>
                <a:spcPct val="0"/>
              </a:spcBef>
              <a:spcAft>
                <a:spcPct val="0"/>
              </a:spcAft>
              <a:defRPr sz="4400">
                <a:solidFill>
                  <a:schemeClr val="tx2"/>
                </a:solidFill>
                <a:effectLst>
                  <a:outerShdw blurRad="38100" dist="38100" dir="2700000" algn="tl">
                    <a:srgbClr val="000000"/>
                  </a:outerShdw>
                </a:effectLst>
              </a:defRPr>
            </a:lvl9pPr>
          </a:lstStyle>
          <a:p>
            <a:pPr algn="r"/>
            <a:r>
              <a:rPr lang="de-DE" altLang="de-DE" sz="2400" dirty="0" smtClean="0">
                <a:latin typeface="Univers LT Std 47 Cn Lt" pitchFamily="34" charset="0"/>
              </a:rPr>
              <a:t>Johannes-Evangelium 1,13</a:t>
            </a:r>
            <a:endParaRPr lang="de-DE" altLang="de-DE" sz="2400" dirty="0">
              <a:latin typeface="Univers LT Std 47 Cn Lt" pitchFamily="34" charset="0"/>
            </a:endParaRPr>
          </a:p>
        </p:txBody>
      </p:sp>
    </p:spTree>
    <p:extLst>
      <p:ext uri="{BB962C8B-B14F-4D97-AF65-F5344CB8AC3E}">
        <p14:creationId xmlns:p14="http://schemas.microsoft.com/office/powerpoint/2010/main" val="395673222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757</Words>
  <Application>Microsoft Office PowerPoint</Application>
  <PresentationFormat>Bildschirmpräsentation (4:3)</PresentationFormat>
  <Paragraphs>82</Paragraphs>
  <Slides>28</Slides>
  <Notes>28</Notes>
  <HiddenSlides>0</HiddenSlides>
  <MMClips>0</MMClips>
  <ScaleCrop>false</ScaleCrop>
  <HeadingPairs>
    <vt:vector size="4" baseType="variant">
      <vt:variant>
        <vt:lpstr>Design</vt:lpstr>
      </vt:variant>
      <vt:variant>
        <vt:i4>1</vt:i4>
      </vt:variant>
      <vt:variant>
        <vt:lpstr>Folientitel</vt:lpstr>
      </vt:variant>
      <vt:variant>
        <vt:i4>28</vt:i4>
      </vt:variant>
    </vt:vector>
  </HeadingPairs>
  <TitlesOfParts>
    <vt:vector size="29" baseType="lpstr">
      <vt:lpstr>Designvorlage 'Berggipfel'</vt:lpstr>
      <vt:lpstr>Du wohnst im Himmel!</vt:lpstr>
      <vt:lpstr>„Ihr sollt so beten.“</vt:lpstr>
      <vt:lpstr>„Unser Vater im Himmel! Dein Name werde geheiligt.“</vt:lpstr>
      <vt:lpstr>I. Unser Vater</vt:lpstr>
      <vt:lpstr>Der Geist, den ihr empfangen habt, macht euch nicht zu Sklaven, sodass ihr von neuem in Angst und Furcht leben müsstet; er hat euch zu Söhnen und Töchtern gemacht, durch ihn rufen wir, wenn wir beten: „Abba, Vater!“</vt:lpstr>
      <vt:lpstr>„Seht doch, wie gross die Liebe ist, die uns der Vater erwiesen hat: Kinder Gottes dürfen wir uns nennen, und wir sind es tatsächlich!“</vt:lpstr>
      <vt:lpstr>„Wenn wir aber Kinder sind, sind wir auch Erben – Erben Gottes und Miterben mit Christus.“</vt:lpstr>
      <vt:lpstr>„All denen, die Jesus aufnahmen und an seinen Namen glaubten, gab er das Recht, Gottes Kinder zu werden.“</vt:lpstr>
      <vt:lpstr>„Sie wurden Gottes Kinder weder aufgrund ihrer Abstammung noch durch menschliches Wollen, noch durch den Entschluss eines Mannes; sie sind aus Gott geboren worden.“</vt:lpstr>
      <vt:lpstr>II. Unser Vater wohnt im Himmel</vt:lpstr>
      <vt:lpstr>„Unser Vater im Himmel!“</vt:lpstr>
      <vt:lpstr>„Herr bist du nicht viel zu erhaben, um bei uns Menschen zu wohnen? Ist doch selbst der ganze weite Himmel zu klein für dich, wieviel mehr dann dieses Haus, das ich gebaut habe.“</vt:lpstr>
      <vt:lpstr>„Gott, der Herr über Himmel und Erde, wohnt nicht in Tempeln, die von Menschen erbaut wurden.“</vt:lpstr>
      <vt:lpstr>„Ich sah den HERRN auf seinem Thron sitzen. Rechts und links vor ihm stand das ganze Heer der Engel.“</vt:lpstr>
      <vt:lpstr>„Er ist der, der als einziger Unsterblichkeit besitzt und der in einem unzugänglichen Licht wohnt, er ist der, den kein Mensch je gesehen hat und den kein Mensch je sehen kann.“</vt:lpstr>
      <vt:lpstr>III. Unser Vater ist heilig</vt:lpstr>
      <vt:lpstr>„Dein Name werde geheiligt.“</vt:lpstr>
      <vt:lpstr>„Lass mich deine Herrlichkeit sehen!“</vt:lpstr>
      <vt:lpstr>Gott ging an Mose vorüber und rief: „Ich bin der HERR! ‘Ich bin da’ ist mein Name! Ich bin ein Gott voll Liebe und Erbarmen. Ich habe Geduld, meine Güte und Treue sind grenzenlos.“</vt:lpstr>
      <vt:lpstr>„Ich erweise Güte über Tausende von Generationen hin, ich vergebe Schuld, Verfehlung und Auflehnung; aber ich lasse auch nicht alles ungestraft hingehen.“</vt:lpstr>
      <vt:lpstr>„Mose warf sich anbetend vor dem Herrn nieder.“</vt:lpstr>
      <vt:lpstr>„Herr, wenn ich in deiner Gunst stehe, dann sei doch in unserer Mitte und zieh mit uns in das Land! Es ist ein widerspenstiges Volk, aber vergib uns unsere Schuld und unseren Ungehorsam und nimm uns als dein Volk an!“</vt:lpstr>
      <vt:lpstr>Als Simon Petrus das sah, warf er sich vor Jesus auf die Knie und sagte: „Herr, geh fort von mir! Ich bin ein sündiger Mensch.“</vt:lpstr>
      <vt:lpstr>„Ihr bringt mir als Opfer ein blindes Tier und denkt: 'Das ist doch nicht schlimm!' Ihr bringt mir ein lahmes oder krankes Tier und denkt: 'Das ist doch nicht schlimm!' Versucht das doch einmal beim Statthalter! Meint ihr, dass ihr damit seine Gunst gewinnen könnt?</vt:lpstr>
      <vt:lpstr>„Ihr bringt mir als Opfer ein blindes Tier und denkt: 'Das ist doch nicht schlimm!' Ihr bringt mir ein lahmes oder krankes Tier und denkt: 'Das ist doch nicht schlimm!' Versucht das doch einmal beim Statthalter! Meint ihr, dass ihr damit seine Gunst gewinnen könnt?</vt:lpstr>
      <vt:lpstr>Schlussgedanke</vt:lpstr>
      <vt:lpstr>„Jesus ist nicht ein Hoherpriester, der uns in unserer Schwachheit nicht verstehen könnte. Vielmehr war er – genau wie wir – Versuchungen aller Art ausgesetzt, allerdings mit dem entscheidenden Unterschied, dass er ohne Sünde blieb.“</vt:lpstr>
      <vt:lpstr>„Wir wollen also voll Zuversicht vor den Thron unseres gnädigen Gottes treten, damit er uns sein Erbarmen schenkt und uns seine Gnade erfahren lässt und wir zur rechten Zeit die Hilfe bekommen, die wir brauchen.“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Unser Vater! - Teil 2/6 - Du wohnst im Himmel! - Folien</dc:title>
  <dc:creator>Jürg Birnstiel</dc:creator>
  <cp:lastModifiedBy>Me</cp:lastModifiedBy>
  <cp:revision>57</cp:revision>
  <dcterms:created xsi:type="dcterms:W3CDTF">2013-11-12T15:20:47Z</dcterms:created>
  <dcterms:modified xsi:type="dcterms:W3CDTF">2014-04-21T06:59:43Z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