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1076" r:id="rId3"/>
    <p:sldId id="1061" r:id="rId4"/>
    <p:sldId id="1062" r:id="rId5"/>
    <p:sldId id="1063" r:id="rId6"/>
    <p:sldId id="1064" r:id="rId7"/>
    <p:sldId id="1065" r:id="rId8"/>
    <p:sldId id="1067" r:id="rId9"/>
    <p:sldId id="896" r:id="rId10"/>
    <p:sldId id="1068" r:id="rId11"/>
    <p:sldId id="1051" r:id="rId12"/>
    <p:sldId id="1029" r:id="rId13"/>
    <p:sldId id="1069" r:id="rId14"/>
    <p:sldId id="1030" r:id="rId15"/>
    <p:sldId id="962" r:id="rId16"/>
    <p:sldId id="1070" r:id="rId17"/>
    <p:sldId id="1042" r:id="rId18"/>
    <p:sldId id="1044" r:id="rId19"/>
    <p:sldId id="1045" r:id="rId20"/>
    <p:sldId id="259" r:id="rId21"/>
    <p:sldId id="1059" r:id="rId22"/>
    <p:sldId id="1077" r:id="rId23"/>
    <p:sldId id="1072" r:id="rId24"/>
    <p:sldId id="1073" r:id="rId25"/>
    <p:sldId id="1074" r:id="rId26"/>
    <p:sldId id="1075"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050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433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4590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77310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2466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42458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13427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99559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62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07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8935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7928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5885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4549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1741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51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266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318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8012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03924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247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33764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r="-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21" y="332656"/>
            <a:ext cx="8858067" cy="830997"/>
          </a:xfrm>
        </p:spPr>
        <p:txBody>
          <a:bodyPr wrap="square">
            <a:spAutoFit/>
          </a:bodyPr>
          <a:lstStyle/>
          <a:p>
            <a:pPr algn="l"/>
            <a:r>
              <a:rPr lang="de-CH" altLang="de-DE" sz="4800" dirty="0">
                <a:solidFill>
                  <a:schemeClr val="tx1"/>
                </a:solidFill>
                <a:effectLst/>
                <a:latin typeface="Univers LT Std 47 Cn Lt" pitchFamily="34" charset="0"/>
              </a:rPr>
              <a:t>Menschenfurcht bringt zu Fall</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591280" y="5517232"/>
            <a:ext cx="7345899" cy="523220"/>
          </a:xfrm>
        </p:spPr>
        <p:txBody>
          <a:bodyPr wrap="square">
            <a:spAutoFit/>
          </a:bodyPr>
          <a:lstStyle/>
          <a:p>
            <a:pPr algn="r"/>
            <a:r>
              <a:rPr lang="de-DE" altLang="de-DE" sz="2800" dirty="0">
                <a:effectLst/>
                <a:latin typeface="Univers LT Std 47 Cn Lt" pitchFamily="34" charset="0"/>
              </a:rPr>
              <a:t>Reihe: </a:t>
            </a:r>
            <a:r>
              <a:rPr lang="de-CH" altLang="de-DE" sz="2800" dirty="0">
                <a:effectLst/>
                <a:latin typeface="Univers LT Std 47 Cn Lt" pitchFamily="34" charset="0"/>
              </a:rPr>
              <a:t>Sprüche fürs Leben </a:t>
            </a:r>
            <a:r>
              <a:rPr lang="de-DE" altLang="de-DE" sz="2800" dirty="0">
                <a:effectLst/>
                <a:latin typeface="Univers LT Std 47 Cn Lt" pitchFamily="34" charset="0"/>
              </a:rPr>
              <a:t>(4/5)</a:t>
            </a:r>
          </a:p>
        </p:txBody>
      </p:sp>
      <p:sp>
        <p:nvSpPr>
          <p:cNvPr id="4" name="Rectangle 3"/>
          <p:cNvSpPr txBox="1">
            <a:spLocks noChangeArrowheads="1"/>
          </p:cNvSpPr>
          <p:nvPr/>
        </p:nvSpPr>
        <p:spPr bwMode="auto">
          <a:xfrm>
            <a:off x="1043608" y="2060848"/>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Sprüche 29,25</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29,25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8447786" cy="923330"/>
          </a:xfrm>
        </p:spPr>
        <p:txBody>
          <a:bodyPr wrap="square">
            <a:spAutoFit/>
          </a:bodyPr>
          <a:lstStyle/>
          <a:p>
            <a:pPr algn="l"/>
            <a:r>
              <a:rPr lang="de-CH" altLang="de-DE" dirty="0">
                <a:solidFill>
                  <a:schemeClr val="tx1"/>
                </a:solidFill>
                <a:effectLst/>
                <a:latin typeface="Univers LT Std 47 Cn Lt" pitchFamily="34" charset="0"/>
              </a:rPr>
              <a:t>„Menschenfurcht bringt zu Fall.“</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0777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4.Mose13,32-33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3046988"/>
          </a:xfrm>
        </p:spPr>
        <p:txBody>
          <a:bodyPr wrap="square">
            <a:spAutoFit/>
          </a:bodyPr>
          <a:lstStyle/>
          <a:p>
            <a:pPr algn="l"/>
            <a:r>
              <a:rPr lang="de-CH" altLang="de-DE" sz="3200" dirty="0">
                <a:solidFill>
                  <a:schemeClr val="tx1"/>
                </a:solidFill>
                <a:effectLst/>
                <a:latin typeface="Univers LT Std 47 Cn Lt" pitchFamily="34" charset="0"/>
              </a:rPr>
              <a:t>„In diesem Land kann man nicht leben, es verschlingt seine Bewohner. Alle Männer, die wir gesehen haben, sind riesengross, besonders die Nachkommen </a:t>
            </a:r>
            <a:r>
              <a:rPr lang="de-CH" altLang="de-DE" sz="3200" dirty="0" err="1">
                <a:solidFill>
                  <a:schemeClr val="tx1"/>
                </a:solidFill>
                <a:effectLst/>
                <a:latin typeface="Univers LT Std 47 Cn Lt" pitchFamily="34" charset="0"/>
              </a:rPr>
              <a:t>Anaks</a:t>
            </a:r>
            <a:r>
              <a:rPr lang="de-CH" altLang="de-DE" sz="3200" dirty="0">
                <a:solidFill>
                  <a:schemeClr val="tx1"/>
                </a:solidFill>
                <a:effectLst/>
                <a:latin typeface="Univers LT Std 47 Cn Lt" pitchFamily="34" charset="0"/>
              </a:rPr>
              <a:t>! Wir kamen uns ihnen gegenüber wie Heuschrecken vor und genauso winzig müssen wir ihnen vorgekommen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7074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4.Mose 14,1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47604" y="116632"/>
            <a:ext cx="7952788" cy="3416320"/>
          </a:xfrm>
        </p:spPr>
        <p:txBody>
          <a:bodyPr wrap="square">
            <a:spAutoFit/>
          </a:bodyPr>
          <a:lstStyle/>
          <a:p>
            <a:pPr algn="l"/>
            <a:r>
              <a:rPr lang="de-CH" altLang="de-DE" dirty="0">
                <a:solidFill>
                  <a:schemeClr val="tx1"/>
                </a:solidFill>
                <a:effectLst/>
                <a:latin typeface="Univers LT Std 47 Cn Lt" pitchFamily="34" charset="0"/>
              </a:rPr>
              <a:t>„Die ganze Gemeinde Israel schrie laut auf vor Entsetzen und die Leute weinten die ganze Nacht.“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118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29,25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8447786" cy="923330"/>
          </a:xfrm>
        </p:spPr>
        <p:txBody>
          <a:bodyPr wrap="square">
            <a:spAutoFit/>
          </a:bodyPr>
          <a:lstStyle/>
          <a:p>
            <a:pPr algn="l"/>
            <a:r>
              <a:rPr lang="de-CH" altLang="de-DE" dirty="0">
                <a:solidFill>
                  <a:schemeClr val="tx1"/>
                </a:solidFill>
                <a:effectLst/>
                <a:latin typeface="Univers LT Std 47 Cn Lt" pitchFamily="34" charset="0"/>
              </a:rPr>
              <a:t>„Menschenfurcht bringt zu Fall.“</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199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Jesaja 51,12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800767"/>
          </a:xfrm>
        </p:spPr>
        <p:txBody>
          <a:bodyPr wrap="square">
            <a:spAutoFit/>
          </a:bodyPr>
          <a:lstStyle/>
          <a:p>
            <a:pPr algn="l"/>
            <a:r>
              <a:rPr lang="de-CH" altLang="de-DE" sz="4400" dirty="0">
                <a:solidFill>
                  <a:schemeClr val="tx1"/>
                </a:solidFill>
                <a:effectLst/>
                <a:latin typeface="Univers LT Std 47 Cn Lt" pitchFamily="34" charset="0"/>
              </a:rPr>
              <a:t>„Ich bin es, der eurem Leiden ein Ende macht! Wie kommt ihr dazu, vor Menschen Angst zu haben, die doch sterben müssen, die vergänglich sind wie Gras?“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73216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352928" cy="923330"/>
          </a:xfrm>
        </p:spPr>
        <p:txBody>
          <a:bodyPr wrap="square">
            <a:spAutoFit/>
          </a:bodyPr>
          <a:lstStyle/>
          <a:p>
            <a:pPr algn="l"/>
            <a:r>
              <a:rPr lang="de-DE" altLang="de-DE" dirty="0">
                <a:solidFill>
                  <a:schemeClr val="tx1"/>
                </a:solidFill>
                <a:effectLst/>
                <a:latin typeface="Univers LT Std 47 Cn Lt" pitchFamily="34" charset="0"/>
              </a:rPr>
              <a:t>II. Schwimme gegen den Strom!</a:t>
            </a: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29,25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6662" y="116632"/>
            <a:ext cx="8159754" cy="2585323"/>
          </a:xfrm>
        </p:spPr>
        <p:txBody>
          <a:bodyPr wrap="square">
            <a:spAutoFit/>
          </a:bodyPr>
          <a:lstStyle/>
          <a:p>
            <a:pPr algn="l"/>
            <a:r>
              <a:rPr lang="de-CH" altLang="de-DE" dirty="0">
                <a:solidFill>
                  <a:schemeClr val="tx1"/>
                </a:solidFill>
                <a:effectLst/>
                <a:latin typeface="Univers LT Std 47 Cn Lt" pitchFamily="34" charset="0"/>
              </a:rPr>
              <a:t>„Menschenfurcht bringt zu Fall;</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wer sich aber auf den HERRN verlässt, wird beschützt.“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14633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Lukas-Evangelium 12,4-5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536" y="116632"/>
            <a:ext cx="9074968" cy="3046988"/>
          </a:xfrm>
        </p:spPr>
        <p:txBody>
          <a:bodyPr wrap="square">
            <a:spAutoFit/>
          </a:bodyPr>
          <a:lstStyle/>
          <a:p>
            <a:pPr algn="l"/>
            <a:r>
              <a:rPr lang="de-CH" altLang="de-DE" sz="3200" dirty="0">
                <a:solidFill>
                  <a:schemeClr val="tx1"/>
                </a:solidFill>
                <a:effectLst/>
                <a:latin typeface="Univers LT Std 47 Cn Lt" pitchFamily="34" charset="0"/>
              </a:rPr>
              <a:t>„Fürchtet euch nicht vor Menschen! Sie können nur den Leib töten, aber darüber hinaus können sie euch nichts anhaben. Ich will euch sagen, wen ihr fürchten sollt: Fürchtet den, der nicht nur töten kann, sondern auch noch die Macht hat,</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euch ins ewige Verderben zu schicken.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Ja, ich sage euch, den sollt ihr fürchten!“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751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4.Mose 14,7-8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6536"/>
            <a:ext cx="8676456" cy="2308324"/>
          </a:xfrm>
        </p:spPr>
        <p:txBody>
          <a:bodyPr wrap="square">
            <a:spAutoFit/>
          </a:bodyPr>
          <a:lstStyle/>
          <a:p>
            <a:pPr algn="l"/>
            <a:r>
              <a:rPr lang="de-CH" altLang="de-DE" sz="3600" dirty="0">
                <a:solidFill>
                  <a:schemeClr val="tx1"/>
                </a:solidFill>
                <a:effectLst/>
                <a:latin typeface="Univers LT Std 47 Cn Lt" pitchFamily="34" charset="0"/>
              </a:rPr>
              <a:t>„Das Land, das wir erkundet haben, ist ein sehr gutes Land, das von Milch und Honig überfliesst! Wenn der HERR unser Gott uns gut ist, wird er uns in dieses Land hineinbringen und es uns geben.“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61232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Johannes-Evangelium 11,25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267" y="116632"/>
            <a:ext cx="8676456" cy="2308324"/>
          </a:xfrm>
        </p:spPr>
        <p:txBody>
          <a:bodyPr wrap="square">
            <a:spAutoFit/>
          </a:bodyPr>
          <a:lstStyle/>
          <a:p>
            <a:pPr algn="l"/>
            <a:r>
              <a:rPr lang="de-CH" altLang="de-DE" sz="4800" dirty="0">
                <a:solidFill>
                  <a:schemeClr val="tx1"/>
                </a:solidFill>
                <a:effectLst/>
                <a:latin typeface="Univers LT Std 47 Cn Lt" pitchFamily="34" charset="0"/>
              </a:rPr>
              <a:t>„Ich bin die Auferstehung und das Leben. Wer an mich glaubt, wird leben, auch wenn er stirbt.“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7808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28992" cy="3046988"/>
          </a:xfrm>
        </p:spPr>
        <p:txBody>
          <a:bodyPr wrap="square">
            <a:spAutoFit/>
          </a:bodyPr>
          <a:lstStyle/>
          <a:p>
            <a:pPr algn="l"/>
            <a:r>
              <a:rPr lang="de-CH" altLang="de-DE" sz="3200" dirty="0">
                <a:solidFill>
                  <a:schemeClr val="tx1"/>
                </a:solidFill>
                <a:effectLst/>
                <a:latin typeface="Univers LT Std 47 Cn Lt" pitchFamily="34" charset="0"/>
              </a:rPr>
              <a:t>„Dazu kann ich in Kürze nicht Antwort geben. Denn sie ist eine Frage des Glaubens und der Seelen Seligkeit. Deshalb wäre es gefährlich, wenn ich mich hier unbedacht äussern würde. Dies würde mir das Urteil Christi einbringen: ‘Wer mich verleugnet vor den Menschen, den will auch ich verleugnen vor meinem himmlischen Vater.’"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8616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32656"/>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
        <p:nvSpPr>
          <p:cNvPr id="3" name="Rechteck 2">
            <a:extLst>
              <a:ext uri="{FF2B5EF4-FFF2-40B4-BE49-F238E27FC236}">
                <a16:creationId xmlns:a16="http://schemas.microsoft.com/office/drawing/2014/main" xmlns="" id="{F7BB758F-3424-4067-BC41-1616502A9984}"/>
              </a:ext>
            </a:extLst>
          </p:cNvPr>
          <p:cNvSpPr/>
          <p:nvPr/>
        </p:nvSpPr>
        <p:spPr>
          <a:xfrm>
            <a:off x="179512" y="4725144"/>
            <a:ext cx="712879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de-CH" sz="3200" dirty="0">
                <a:latin typeface="Univers LT Std 47 Cn Lt" pitchFamily="34" charset="0"/>
                <a:ea typeface="+mj-ea"/>
                <a:cs typeface="+mj-cs"/>
              </a:rPr>
              <a:t>«Menschenfurcht bringt zu Fall; wer sich aber auf den HERRN verlässt, wird beschützt.»</a:t>
            </a:r>
          </a:p>
        </p:txBody>
      </p:sp>
      <p:sp>
        <p:nvSpPr>
          <p:cNvPr id="5" name="Rechteck 4">
            <a:extLst>
              <a:ext uri="{FF2B5EF4-FFF2-40B4-BE49-F238E27FC236}">
                <a16:creationId xmlns:a16="http://schemas.microsoft.com/office/drawing/2014/main" xmlns="" id="{2B1B3FF1-988F-4818-8D79-82FA3186D855}"/>
              </a:ext>
            </a:extLst>
          </p:cNvPr>
          <p:cNvSpPr/>
          <p:nvPr/>
        </p:nvSpPr>
        <p:spPr>
          <a:xfrm>
            <a:off x="1547664" y="5838076"/>
            <a:ext cx="712879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spcBef>
                <a:spcPct val="20000"/>
              </a:spcBef>
              <a:buClr>
                <a:schemeClr val="tx2"/>
              </a:buClr>
            </a:pPr>
            <a:r>
              <a:rPr lang="de-CH" sz="2000" dirty="0">
                <a:latin typeface="Univers LT Std 47 Cn Lt" pitchFamily="34" charset="0"/>
              </a:rPr>
              <a:t>Sprüche 29,25</a:t>
            </a:r>
          </a:p>
        </p:txBody>
      </p:sp>
    </p:spTree>
    <p:extLst>
      <p:ext uri="{BB962C8B-B14F-4D97-AF65-F5344CB8AC3E}">
        <p14:creationId xmlns:p14="http://schemas.microsoft.com/office/powerpoint/2010/main" val="599374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1.Korinther-Brief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308324"/>
          </a:xfrm>
        </p:spPr>
        <p:txBody>
          <a:bodyPr wrap="square">
            <a:spAutoFit/>
          </a:bodyPr>
          <a:lstStyle/>
          <a:p>
            <a:pPr algn="l"/>
            <a:r>
              <a:rPr lang="de-CH" altLang="de-DE" sz="4800" dirty="0">
                <a:solidFill>
                  <a:schemeClr val="tx1"/>
                </a:solidFill>
                <a:effectLst/>
                <a:latin typeface="Univers LT Std 47 Cn Lt" pitchFamily="34" charset="0"/>
              </a:rPr>
              <a:t>„Ich fühlte mich schwach; ich war ängstlich und sehr unsicher, als ich zu euch sprach.“</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378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1.Petrus-Brief 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1569660"/>
          </a:xfrm>
        </p:spPr>
        <p:txBody>
          <a:bodyPr wrap="square">
            <a:spAutoFit/>
          </a:bodyPr>
          <a:lstStyle/>
          <a:p>
            <a:pPr algn="l"/>
            <a:r>
              <a:rPr lang="de-CH" altLang="de-DE" sz="3200" dirty="0">
                <a:solidFill>
                  <a:schemeClr val="tx1"/>
                </a:solidFill>
                <a:effectLst/>
                <a:latin typeface="Univers LT Std 47 Cn Lt" pitchFamily="34" charset="0"/>
              </a:rPr>
              <a:t>„Wenn ihr also mit unermüdlichem Eifer das tut, was gut und richtig ist, kann euch dann überhaupt jemand etwas Böses antun?“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603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1.Petrus-Brief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554545"/>
          </a:xfrm>
        </p:spPr>
        <p:txBody>
          <a:bodyPr wrap="square">
            <a:spAutoFit/>
          </a:bodyPr>
          <a:lstStyle/>
          <a:p>
            <a:pPr algn="l"/>
            <a:r>
              <a:rPr lang="de-CH" altLang="de-DE" sz="3200" dirty="0">
                <a:solidFill>
                  <a:schemeClr val="tx1"/>
                </a:solidFill>
                <a:effectLst/>
                <a:latin typeface="Univers LT Std 47 Cn Lt" pitchFamily="34" charset="0"/>
              </a:rPr>
              <a:t>„Und solltet ihr trotzdem leiden müssen – gerade weil ihr euch nach Gottes Willen richtet –, dann seid ihr glücklich zu preisen. Habt keine Angst vor denen, die sich gegen euch stellen, und lasst euch nicht einschüchtern!“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9148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1.Petrus-Brief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136904" cy="2554545"/>
          </a:xfrm>
        </p:spPr>
        <p:txBody>
          <a:bodyPr wrap="square">
            <a:spAutoFit/>
          </a:bodyPr>
          <a:lstStyle/>
          <a:p>
            <a:pPr algn="l"/>
            <a:r>
              <a:rPr lang="de-CH" altLang="de-DE" sz="3200" dirty="0">
                <a:solidFill>
                  <a:schemeClr val="tx1"/>
                </a:solidFill>
                <a:effectLst/>
                <a:latin typeface="Univers LT Std 47 Cn Lt" pitchFamily="34" charset="0"/>
              </a:rPr>
              <a:t>„Ehrt vielmehr Christus, den Herrn, indem ihr ihm von ganzem Herzen vertraut. Und seid jederzeit bereit, jedem Rede und Antwort zu stehen, der euch auffordert, Auskunft über die Hoffnung zu geben,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die euch erfüllt.“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87586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1.Petrus-Brief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3539430"/>
          </a:xfrm>
        </p:spPr>
        <p:txBody>
          <a:bodyPr wrap="square">
            <a:spAutoFit/>
          </a:bodyPr>
          <a:lstStyle/>
          <a:p>
            <a:pPr algn="l"/>
            <a:r>
              <a:rPr lang="de-CH" altLang="de-DE" sz="3200" dirty="0">
                <a:solidFill>
                  <a:schemeClr val="tx1"/>
                </a:solidFill>
                <a:effectLst/>
                <a:latin typeface="Univers LT Std 47 Cn Lt" pitchFamily="34" charset="0"/>
              </a:rPr>
              <a:t>„Aber tut es freundlich und mit dem gebotenen Respekt, immer darauf bedacht, ein gutes Gewissen zu haben. Denn wenn ihr ein vorbildliches Leben führt, wie es eurer Zugehörigkeit zu Christus entspricht, werden die, die euch verleumden, beschämt dastehen,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weil ihre Anschuldigungen sich</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als haltlos erweisen.“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07549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1.Petrus-Brief 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569660"/>
          </a:xfrm>
        </p:spPr>
        <p:txBody>
          <a:bodyPr wrap="square">
            <a:spAutoFit/>
          </a:bodyPr>
          <a:lstStyle/>
          <a:p>
            <a:pPr algn="l"/>
            <a:r>
              <a:rPr lang="de-CH" altLang="de-DE" sz="3200" dirty="0">
                <a:solidFill>
                  <a:schemeClr val="tx1"/>
                </a:solidFill>
                <a:effectLst/>
                <a:latin typeface="Univers LT Std 47 Cn Lt" pitchFamily="34" charset="0"/>
              </a:rPr>
              <a:t>„Und sollte es Gottes Wille sein, dass jemand leiden muss, weil er Gutes tut, dann ist das auf jeden Fall besser, als wenn er leiden muss, weil er Böses tut.“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249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350" y="116632"/>
            <a:ext cx="8928992" cy="2062103"/>
          </a:xfrm>
        </p:spPr>
        <p:txBody>
          <a:bodyPr wrap="square">
            <a:spAutoFit/>
          </a:bodyPr>
          <a:lstStyle/>
          <a:p>
            <a:pPr algn="l"/>
            <a:r>
              <a:rPr lang="de-CH" altLang="de-DE" sz="3200" dirty="0">
                <a:solidFill>
                  <a:schemeClr val="tx1"/>
                </a:solidFill>
                <a:effectLst/>
                <a:latin typeface="Univers LT Std 47 Cn Lt" pitchFamily="34" charset="0"/>
              </a:rPr>
              <a:t>„Wenn ich nun diese Angriffe widerriefe, dann würde ich die päpstliche Gewaltherrschaft unendlich stärken: Ich würde ihrem gottlosen Wesen nicht nur die Fenster, sondern auch Tor und Tür öffnen.“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4265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554545"/>
          </a:xfrm>
        </p:spPr>
        <p:txBody>
          <a:bodyPr wrap="square">
            <a:spAutoFit/>
          </a:bodyPr>
          <a:lstStyle/>
          <a:p>
            <a:pPr algn="l"/>
            <a:r>
              <a:rPr lang="de-CH" altLang="de-DE" sz="3200" dirty="0">
                <a:solidFill>
                  <a:schemeClr val="tx1"/>
                </a:solidFill>
                <a:effectLst/>
                <a:latin typeface="Univers LT Std 47 Cn Lt" pitchFamily="34" charset="0"/>
              </a:rPr>
              <a:t>„Gegen diese bin ich - das bekenne ich - manchmal etwas schärfer und heftiger vorgegangen, als es unter Christen richtig gewesen wäre. Ich mache mich nicht zu einem Heiligen; es geht jedoch nicht um meine Eigenarten, sondern um die Lehre Christi.“</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937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569660"/>
          </a:xfrm>
        </p:spPr>
        <p:txBody>
          <a:bodyPr wrap="square">
            <a:spAutoFit/>
          </a:bodyPr>
          <a:lstStyle/>
          <a:p>
            <a:pPr algn="l"/>
            <a:r>
              <a:rPr lang="de-CH" altLang="de-DE" sz="3200" dirty="0">
                <a:solidFill>
                  <a:schemeClr val="tx1"/>
                </a:solidFill>
                <a:effectLst/>
                <a:latin typeface="Univers LT Std 47 Cn Lt" pitchFamily="34" charset="0"/>
              </a:rPr>
              <a:t>„Würde ich diese Schriften widerrufen, so würde ich die päpstliche Gewaltherrschaft und ihre gottlosen Folgen unterstützen.“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418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108543"/>
          </a:xfrm>
        </p:spPr>
        <p:txBody>
          <a:bodyPr wrap="square">
            <a:spAutoFit/>
          </a:bodyPr>
          <a:lstStyle/>
          <a:p>
            <a:pPr algn="l"/>
            <a:r>
              <a:rPr lang="de-CH" altLang="de-DE" sz="2800" dirty="0">
                <a:solidFill>
                  <a:schemeClr val="tx1"/>
                </a:solidFill>
                <a:effectLst/>
                <a:latin typeface="Univers LT Std 47 Cn Lt" pitchFamily="34" charset="0"/>
              </a:rPr>
              <a:t>„Darum ersuche ich Eure kaiserliche Majestät, kurfürstliche und fürstliche Gnaden, und jedermann, er sei hohen oder niedrigen Standes, mir aus den prophetischen und apostolischen Schriften nachzuweisen, dass ich mich geirrt habe. Wenn ich überzeugt werde, geirrt zu haben, werde ich bereitwillig alle Irrtümer widerrufen; dann werde ich der Erste sein,</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der meine Bücher ins Feuer wirft.“</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7269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Martin Luther</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8928992" cy="2062103"/>
          </a:xfrm>
        </p:spPr>
        <p:txBody>
          <a:bodyPr wrap="square">
            <a:spAutoFit/>
          </a:bodyPr>
          <a:lstStyle/>
          <a:p>
            <a:pPr algn="l"/>
            <a:r>
              <a:rPr lang="de-CH" altLang="de-DE" sz="3200" dirty="0">
                <a:solidFill>
                  <a:schemeClr val="tx1"/>
                </a:solidFill>
                <a:effectLst/>
                <a:latin typeface="Univers LT Std 47 Cn Lt" pitchFamily="34" charset="0"/>
              </a:rPr>
              <a:t>„Da mein Gewissen in den Worten Gottes gefangen ist, kann ich und will ich nichts widerrufen, weil es gefährlich und unmöglich ist, etwas gegen das Gewissen zu tun.</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Gott helfe mir. Amen.“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917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157192"/>
            <a:ext cx="4176464" cy="400110"/>
          </a:xfrm>
        </p:spPr>
        <p:txBody>
          <a:bodyPr wrap="square">
            <a:spAutoFit/>
          </a:bodyPr>
          <a:lstStyle/>
          <a:p>
            <a:pPr algn="r"/>
            <a:r>
              <a:rPr lang="de-CH" altLang="de-DE" sz="2000" dirty="0">
                <a:effectLst/>
                <a:latin typeface="Univers LT Std 47 Cn Lt" pitchFamily="34" charset="0"/>
              </a:rPr>
              <a:t>Sprüche 29,25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6662" y="116632"/>
            <a:ext cx="8159754" cy="2585323"/>
          </a:xfrm>
        </p:spPr>
        <p:txBody>
          <a:bodyPr wrap="square">
            <a:spAutoFit/>
          </a:bodyPr>
          <a:lstStyle/>
          <a:p>
            <a:pPr algn="l"/>
            <a:r>
              <a:rPr lang="de-CH" altLang="de-DE" dirty="0">
                <a:solidFill>
                  <a:schemeClr val="tx1"/>
                </a:solidFill>
                <a:effectLst/>
                <a:latin typeface="Univers LT Std 47 Cn Lt" pitchFamily="34" charset="0"/>
              </a:rPr>
              <a:t>„Menschenfurcht bringt zu Fall;</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wer sich aber auf den HERRN verlässt, wird beschützt.“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394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404664"/>
            <a:ext cx="8640960" cy="769441"/>
          </a:xfrm>
        </p:spPr>
        <p:txBody>
          <a:bodyPr wrap="square">
            <a:spAutoFit/>
          </a:bodyPr>
          <a:lstStyle/>
          <a:p>
            <a:pPr algn="l"/>
            <a:r>
              <a:rPr lang="de-DE" altLang="de-DE" sz="4400" dirty="0">
                <a:solidFill>
                  <a:schemeClr val="tx1"/>
                </a:solidFill>
                <a:effectLst/>
                <a:latin typeface="Univers LT Std 47 Cn Lt" pitchFamily="34" charset="0"/>
              </a:rPr>
              <a:t>I. Lass dich nicht einschüchtern!</a:t>
            </a:r>
          </a:p>
        </p:txBody>
      </p:sp>
    </p:spTree>
    <p:extLst>
      <p:ext uri="{BB962C8B-B14F-4D97-AF65-F5344CB8AC3E}">
        <p14:creationId xmlns:p14="http://schemas.microsoft.com/office/powerpoint/2010/main" val="337966255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818</Words>
  <Application>Microsoft Office PowerPoint</Application>
  <PresentationFormat>Bildschirmpräsentation (4:3)</PresentationFormat>
  <Paragraphs>78</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Menschenfurcht bringt zu Fall</vt:lpstr>
      <vt:lpstr>„Dazu kann ich in Kürze nicht Antwort geben. Denn sie ist eine Frage des Glaubens und der Seelen Seligkeit. Deshalb wäre es gefährlich, wenn ich mich hier unbedacht äussern würde. Dies würde mir das Urteil Christi einbringen: ‘Wer mich verleugnet vor den Menschen, den will auch ich verleugnen vor meinem himmlischen Vater.’"</vt:lpstr>
      <vt:lpstr>„Wenn ich nun diese Angriffe widerriefe, dann würde ich die päpstliche Gewaltherrschaft unendlich stärken: Ich würde ihrem gottlosen Wesen nicht nur die Fenster, sondern auch Tor und Tür öffnen.“</vt:lpstr>
      <vt:lpstr>„Gegen diese bin ich - das bekenne ich - manchmal etwas schärfer und heftiger vorgegangen, als es unter Christen richtig gewesen wäre. Ich mache mich nicht zu einem Heiligen; es geht jedoch nicht um meine Eigenarten, sondern um die Lehre Christi.“</vt:lpstr>
      <vt:lpstr>„Würde ich diese Schriften widerrufen, so würde ich die päpstliche Gewaltherrschaft und ihre gottlosen Folgen unterstützen.“</vt:lpstr>
      <vt:lpstr>„Darum ersuche ich Eure kaiserliche Majestät, kurfürstliche und fürstliche Gnaden, und jedermann, er sei hohen oder niedrigen Standes, mir aus den prophetischen und apostolischen Schriften nachzuweisen, dass ich mich geirrt habe. Wenn ich überzeugt werde, geirrt zu haben, werde ich bereitwillig alle Irrtümer widerrufen; dann werde ich der Erste sein, der meine Bücher ins Feuer wirft.“</vt:lpstr>
      <vt:lpstr>„Da mein Gewissen in den Worten Gottes gefangen ist, kann ich und will ich nichts widerrufen, weil es gefährlich und unmöglich ist, etwas gegen das Gewissen zu tun. Gott helfe mir. Amen.“</vt:lpstr>
      <vt:lpstr>„Menschenfurcht bringt zu Fall; wer sich aber auf den HERRN verlässt, wird beschützt.“</vt:lpstr>
      <vt:lpstr>I. Lass dich nicht einschüchtern!</vt:lpstr>
      <vt:lpstr>„Menschenfurcht bringt zu Fall.“</vt:lpstr>
      <vt:lpstr>„In diesem Land kann man nicht leben, es verschlingt seine Bewohner. Alle Männer, die wir gesehen haben, sind riesengross, besonders die Nachkommen Anaks! Wir kamen uns ihnen gegenüber wie Heuschrecken vor und genauso winzig müssen wir ihnen vorgekommen sein!“</vt:lpstr>
      <vt:lpstr>„Die ganze Gemeinde Israel schrie laut auf vor Entsetzen und die Leute weinten die ganze Nacht.“</vt:lpstr>
      <vt:lpstr>„Menschenfurcht bringt zu Fall.“</vt:lpstr>
      <vt:lpstr>„Ich bin es, der eurem Leiden ein Ende macht! Wie kommt ihr dazu, vor Menschen Angst zu haben, die doch sterben müssen, die vergänglich sind wie Gras?“</vt:lpstr>
      <vt:lpstr>II. Schwimme gegen den Strom!</vt:lpstr>
      <vt:lpstr>„Menschenfurcht bringt zu Fall; wer sich aber auf den HERRN verlässt, wird beschützt.“</vt:lpstr>
      <vt:lpstr>„Fürchtet euch nicht vor Menschen! Sie können nur den Leib töten, aber darüber hinaus können sie euch nichts anhaben. Ich will euch sagen, wen ihr fürchten sollt: Fürchtet den, der nicht nur töten kann, sondern auch noch die Macht hat, euch ins ewige Verderben zu schicken. Ja, ich sage euch, den sollt ihr fürchten!“</vt:lpstr>
      <vt:lpstr>„Das Land, das wir erkundet haben, ist ein sehr gutes Land, das von Milch und Honig überfliesst! Wenn der HERR unser Gott uns gut ist, wird er uns in dieses Land hineinbringen und es uns geben.“ </vt:lpstr>
      <vt:lpstr>„Ich bin die Auferstehung und das Leben. Wer an mich glaubt, wird leben, auch wenn er stirbt.“</vt:lpstr>
      <vt:lpstr>Schlussgedanke</vt:lpstr>
      <vt:lpstr>„Ich fühlte mich schwach; ich war ängstlich und sehr unsicher, als ich zu euch sprach.“</vt:lpstr>
      <vt:lpstr>„Wenn ihr also mit unermüdlichem Eifer das tut, was gut und richtig ist, kann euch dann überhaupt jemand etwas Böses antun?“ </vt:lpstr>
      <vt:lpstr>„Und solltet ihr trotzdem leiden müssen – gerade weil ihr euch nach Gottes Willen richtet –, dann seid ihr glücklich zu preisen. Habt keine Angst vor denen, die sich gegen euch stellen, und lasst euch nicht einschüchtern!“</vt:lpstr>
      <vt:lpstr>„Ehrt vielmehr Christus, den Herrn, indem ihr ihm von ganzem Herzen vertraut. Und seid jederzeit bereit, jedem Rede und Antwort zu stehen, der euch auffordert, Auskunft über die Hoffnung zu geben, die euch erfüllt.“</vt:lpstr>
      <vt:lpstr>„Aber tut es freundlich und mit dem gebotenen Respekt, immer darauf bedacht, ein gutes Gewissen zu haben. Denn wenn ihr ein vorbildliches Leben führt, wie es eurer Zugehörigkeit zu Christus entspricht, werden die, die euch verleumden, beschämt dastehen, weil ihre Anschuldigungen sich als haltlos erweisen.“</vt:lpstr>
      <vt:lpstr>„Und sollte es Gottes Wille sein, dass jemand leiden muss, weil er Gutes tut, dann ist das auf jeden Fall besser, als wenn er leiden muss, weil er Böses tut.“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Sprüche fürs Leben - Teil 4/5 - Menschenfurcht bringt zu Fall - Folien</dc:title>
  <dc:creator>Jürg Birnstiel</dc:creator>
  <cp:lastModifiedBy>Me</cp:lastModifiedBy>
  <cp:revision>770</cp:revision>
  <dcterms:created xsi:type="dcterms:W3CDTF">2013-11-12T15:20:47Z</dcterms:created>
  <dcterms:modified xsi:type="dcterms:W3CDTF">2018-01-02T21:12:35Z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