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6"/>
  </p:notesMasterIdLst>
  <p:handoutMasterIdLst>
    <p:handoutMasterId r:id="rId37"/>
  </p:handoutMasterIdLst>
  <p:sldIdLst>
    <p:sldId id="735" r:id="rId2"/>
    <p:sldId id="973" r:id="rId3"/>
    <p:sldId id="978" r:id="rId4"/>
    <p:sldId id="977" r:id="rId5"/>
    <p:sldId id="976" r:id="rId6"/>
    <p:sldId id="975" r:id="rId7"/>
    <p:sldId id="974" r:id="rId8"/>
    <p:sldId id="979" r:id="rId9"/>
    <p:sldId id="980" r:id="rId10"/>
    <p:sldId id="981" r:id="rId11"/>
    <p:sldId id="1003" r:id="rId12"/>
    <p:sldId id="896" r:id="rId13"/>
    <p:sldId id="982" r:id="rId14"/>
    <p:sldId id="1004" r:id="rId15"/>
    <p:sldId id="983" r:id="rId16"/>
    <p:sldId id="984" r:id="rId17"/>
    <p:sldId id="985" r:id="rId18"/>
    <p:sldId id="986" r:id="rId19"/>
    <p:sldId id="962" r:id="rId20"/>
    <p:sldId id="989" r:id="rId21"/>
    <p:sldId id="990" r:id="rId22"/>
    <p:sldId id="991" r:id="rId23"/>
    <p:sldId id="992" r:id="rId24"/>
    <p:sldId id="993" r:id="rId25"/>
    <p:sldId id="994" r:id="rId26"/>
    <p:sldId id="996" r:id="rId27"/>
    <p:sldId id="995" r:id="rId28"/>
    <p:sldId id="997" r:id="rId29"/>
    <p:sldId id="259" r:id="rId30"/>
    <p:sldId id="998" r:id="rId31"/>
    <p:sldId id="999" r:id="rId32"/>
    <p:sldId id="1000" r:id="rId33"/>
    <p:sldId id="1001" r:id="rId34"/>
    <p:sldId id="1002" r:id="rId3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30" d="100"/>
          <a:sy n="130" d="100"/>
        </p:scale>
        <p:origin x="-106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93358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3309363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62976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85272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21213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48299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626576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098257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728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244094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1938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164912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987545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209514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097230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047572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485942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154037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458933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54276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54399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813686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99720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84518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5576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80703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20467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354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65860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25791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8429" y="168866"/>
            <a:ext cx="8521645" cy="1569660"/>
          </a:xfrm>
        </p:spPr>
        <p:txBody>
          <a:bodyPr wrap="square">
            <a:spAutoFit/>
          </a:bodyPr>
          <a:lstStyle/>
          <a:p>
            <a:pPr algn="l"/>
            <a:r>
              <a:rPr lang="de-CH" altLang="de-DE" sz="4800" dirty="0">
                <a:solidFill>
                  <a:schemeClr val="tx1"/>
                </a:solidFill>
                <a:effectLst/>
                <a:latin typeface="Univers LT Std 47 Cn Lt" pitchFamily="34" charset="0"/>
              </a:rPr>
              <a:t>Kirche ist sich der Ernsthaftigkeit ihrer Aufgabe bewusst</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8429" y="4062146"/>
            <a:ext cx="5760640" cy="1040285"/>
          </a:xfrm>
        </p:spPr>
        <p:txBody>
          <a:bodyPr wrap="square">
            <a:spAutoFit/>
          </a:bodyPr>
          <a:lstStyle/>
          <a:p>
            <a:pPr algn="l"/>
            <a:r>
              <a:rPr lang="de-DE" altLang="de-DE" sz="2800" dirty="0">
                <a:effectLst/>
                <a:latin typeface="Univers LT Std 47 Cn Lt" pitchFamily="34" charset="0"/>
              </a:rPr>
              <a:t>Reihe:</a:t>
            </a:r>
          </a:p>
          <a:p>
            <a:pPr algn="l"/>
            <a:r>
              <a:rPr lang="de-CH" altLang="de-DE" sz="2800" dirty="0">
                <a:effectLst/>
                <a:latin typeface="Univers LT Std 47 Cn Lt" pitchFamily="34" charset="0"/>
              </a:rPr>
              <a:t>So wächst die Kirche!</a:t>
            </a:r>
            <a:r>
              <a:rPr lang="de-DE" altLang="de-DE" sz="2800" dirty="0">
                <a:effectLst/>
                <a:latin typeface="Univers LT Std 47 Cn Lt" pitchFamily="34" charset="0"/>
              </a:rPr>
              <a:t> (5/5)</a:t>
            </a:r>
          </a:p>
        </p:txBody>
      </p:sp>
      <p:sp>
        <p:nvSpPr>
          <p:cNvPr id="4" name="Rectangle 3"/>
          <p:cNvSpPr txBox="1">
            <a:spLocks noChangeArrowheads="1"/>
          </p:cNvSpPr>
          <p:nvPr/>
        </p:nvSpPr>
        <p:spPr bwMode="auto">
          <a:xfrm>
            <a:off x="2699792" y="2708920"/>
            <a:ext cx="63367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effectLst/>
                <a:latin typeface="Univers LT Std 47 Cn Lt" pitchFamily="34" charset="0"/>
              </a:rPr>
              <a:t>Matthäus-Evangelium 13,47-50</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Matthäus-Evangelium 13,49-50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12968" cy="3416320"/>
          </a:xfrm>
        </p:spPr>
        <p:txBody>
          <a:bodyPr wrap="square">
            <a:spAutoFit/>
          </a:bodyPr>
          <a:lstStyle/>
          <a:p>
            <a:pPr algn="l"/>
            <a:r>
              <a:rPr lang="de-CH" altLang="de-DE" sz="3600" dirty="0">
                <a:solidFill>
                  <a:schemeClr val="tx1"/>
                </a:solidFill>
                <a:effectLst/>
                <a:latin typeface="Univers LT Std 47 Cn Lt" pitchFamily="34" charset="0"/>
              </a:rPr>
              <a:t>„So wird es auch am Ende der Welt sein. Die Engel werden kommen und die Bösen aussondern;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sie werden sie von den Gerechten trennen und</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in den Feuerofen werfen, dorthin, wo es nichts</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gibt als lautes Jammern und angstvolles Zittern und Beben.“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34282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8429" y="168866"/>
            <a:ext cx="8521645" cy="1569660"/>
          </a:xfrm>
        </p:spPr>
        <p:txBody>
          <a:bodyPr wrap="square">
            <a:spAutoFit/>
          </a:bodyPr>
          <a:lstStyle/>
          <a:p>
            <a:pPr algn="l"/>
            <a:r>
              <a:rPr lang="de-CH" altLang="de-DE" sz="4800" dirty="0">
                <a:solidFill>
                  <a:schemeClr val="tx1"/>
                </a:solidFill>
                <a:effectLst/>
                <a:latin typeface="Univers LT Std 47 Cn Lt" pitchFamily="34" charset="0"/>
              </a:rPr>
              <a:t>Kirche ist sich der Ernsthaftigkeit ihrer Aufgabe bewusst</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8429" y="4062146"/>
            <a:ext cx="5760640" cy="1040285"/>
          </a:xfrm>
        </p:spPr>
        <p:txBody>
          <a:bodyPr wrap="square">
            <a:spAutoFit/>
          </a:bodyPr>
          <a:lstStyle/>
          <a:p>
            <a:pPr algn="l"/>
            <a:r>
              <a:rPr lang="de-DE" altLang="de-DE" sz="2800" dirty="0">
                <a:effectLst/>
                <a:latin typeface="Univers LT Std 47 Cn Lt" pitchFamily="34" charset="0"/>
              </a:rPr>
              <a:t>Reihe:</a:t>
            </a:r>
          </a:p>
          <a:p>
            <a:pPr algn="l"/>
            <a:r>
              <a:rPr lang="de-CH" altLang="de-DE" sz="2800" dirty="0">
                <a:effectLst/>
                <a:latin typeface="Univers LT Std 47 Cn Lt" pitchFamily="34" charset="0"/>
              </a:rPr>
              <a:t>So wächst die Kirche!</a:t>
            </a:r>
            <a:r>
              <a:rPr lang="de-DE" altLang="de-DE" sz="2800" dirty="0">
                <a:effectLst/>
                <a:latin typeface="Univers LT Std 47 Cn Lt" pitchFamily="34" charset="0"/>
              </a:rPr>
              <a:t> (5/5)</a:t>
            </a:r>
          </a:p>
        </p:txBody>
      </p:sp>
      <p:sp>
        <p:nvSpPr>
          <p:cNvPr id="4" name="Rectangle 3"/>
          <p:cNvSpPr txBox="1">
            <a:spLocks noChangeArrowheads="1"/>
          </p:cNvSpPr>
          <p:nvPr/>
        </p:nvSpPr>
        <p:spPr bwMode="auto">
          <a:xfrm>
            <a:off x="2699792" y="2708920"/>
            <a:ext cx="63367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effectLst/>
                <a:latin typeface="Univers LT Std 47 Cn Lt" pitchFamily="34" charset="0"/>
              </a:rPr>
              <a:t>Matthäus-Evangelium 13,47-50</a:t>
            </a:r>
          </a:p>
        </p:txBody>
      </p:sp>
    </p:spTree>
    <p:extLst>
      <p:ext uri="{BB962C8B-B14F-4D97-AF65-F5344CB8AC3E}">
        <p14:creationId xmlns:p14="http://schemas.microsoft.com/office/powerpoint/2010/main" val="1445312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985664"/>
            <a:ext cx="8640960" cy="769441"/>
          </a:xfrm>
        </p:spPr>
        <p:txBody>
          <a:bodyPr wrap="square">
            <a:spAutoFit/>
          </a:bodyPr>
          <a:lstStyle/>
          <a:p>
            <a:pPr algn="l"/>
            <a:r>
              <a:rPr lang="de-DE" altLang="de-DE" sz="4400" dirty="0">
                <a:solidFill>
                  <a:schemeClr val="tx1"/>
                </a:solidFill>
                <a:effectLst/>
                <a:latin typeface="Univers LT Std 47 Cn Lt" pitchFamily="34" charset="0"/>
              </a:rPr>
              <a:t>I. Zuerst kommen die Menschenfischer</a:t>
            </a:r>
          </a:p>
        </p:txBody>
      </p:sp>
    </p:spTree>
    <p:extLst>
      <p:ext uri="{BB962C8B-B14F-4D97-AF65-F5344CB8AC3E}">
        <p14:creationId xmlns:p14="http://schemas.microsoft.com/office/powerpoint/2010/main" val="3379662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Matthäus-Evangelium 13,47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7848872" cy="1754326"/>
          </a:xfrm>
        </p:spPr>
        <p:txBody>
          <a:bodyPr wrap="square">
            <a:spAutoFit/>
          </a:bodyPr>
          <a:lstStyle/>
          <a:p>
            <a:pPr algn="l"/>
            <a:r>
              <a:rPr lang="de-CH" altLang="de-DE" sz="3600" dirty="0">
                <a:solidFill>
                  <a:schemeClr val="tx1"/>
                </a:solidFill>
                <a:effectLst/>
                <a:latin typeface="Univers LT Std 47 Cn Lt" pitchFamily="34" charset="0"/>
              </a:rPr>
              <a:t>„Mit dem Himmelreich ist es wie mit einem Netz, das in den See geworfen ist und mit dem man Fische aller Art fängt.“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64108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Matthäus-Evangelium 13,48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7848872" cy="2308324"/>
          </a:xfrm>
        </p:spPr>
        <p:txBody>
          <a:bodyPr wrap="square">
            <a:spAutoFit/>
          </a:bodyPr>
          <a:lstStyle/>
          <a:p>
            <a:pPr algn="l"/>
            <a:r>
              <a:rPr lang="de-CH" altLang="de-DE" sz="3600" dirty="0">
                <a:solidFill>
                  <a:schemeClr val="tx1"/>
                </a:solidFill>
                <a:effectLst/>
                <a:latin typeface="Univers LT Std 47 Cn Lt" pitchFamily="34" charset="0"/>
              </a:rPr>
              <a:t>„Wenn das Netz voll ist, ziehen die Fischer es ans Ufer, setzen sich hin und lesen die Fische aus. Die guten legen sie in Körbe, aber die ungeniessbaren werfen sie weg.“</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16056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1.Korinther-Brief 5,13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848872" cy="2308324"/>
          </a:xfrm>
        </p:spPr>
        <p:txBody>
          <a:bodyPr wrap="square">
            <a:spAutoFit/>
          </a:bodyPr>
          <a:lstStyle/>
          <a:p>
            <a:pPr algn="l"/>
            <a:r>
              <a:rPr lang="de-CH" altLang="de-DE" sz="3600" dirty="0">
                <a:solidFill>
                  <a:schemeClr val="tx1"/>
                </a:solidFill>
                <a:effectLst/>
                <a:latin typeface="Univers LT Std 47 Cn Lt" pitchFamily="34" charset="0"/>
              </a:rPr>
              <a:t>„Über die Menschen, die nicht zur Gemeinde gehören, wird Gott selbst das Urteil sprechen. Schliesst also den, der Böses tut, aus eurer Gemeinschaft aus!“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4299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932040" y="4437112"/>
            <a:ext cx="4176464" cy="400110"/>
          </a:xfrm>
        </p:spPr>
        <p:txBody>
          <a:bodyPr wrap="square">
            <a:spAutoFit/>
          </a:bodyPr>
          <a:lstStyle/>
          <a:p>
            <a:pPr algn="r"/>
            <a:r>
              <a:rPr lang="de-CH" altLang="de-DE" sz="2000" dirty="0">
                <a:effectLst/>
                <a:latin typeface="Univers LT Std 47 Cn Lt" pitchFamily="34" charset="0"/>
              </a:rPr>
              <a:t>Apostelgeschichte 17,30-31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12968" cy="3970318"/>
          </a:xfrm>
        </p:spPr>
        <p:txBody>
          <a:bodyPr wrap="square">
            <a:spAutoFit/>
          </a:bodyPr>
          <a:lstStyle/>
          <a:p>
            <a:pPr algn="l"/>
            <a:r>
              <a:rPr lang="de-CH" altLang="de-DE" sz="2800" dirty="0">
                <a:solidFill>
                  <a:schemeClr val="tx1"/>
                </a:solidFill>
                <a:effectLst/>
                <a:latin typeface="Univers LT Std 47 Cn Lt" pitchFamily="34" charset="0"/>
              </a:rPr>
              <a:t>„Gott hat in der Vergangenheit gnädig über die Verfehlungen hinweggesehen, die die Menschen in ihrer Unwissenheit begangen haben. Doch jetzt fordert er alle Menschen an allen Orten zur Umkehr auf. Er hat nämlich einen Tag festgesetzt, an dem er durch einen von ihm bestimmten Mann über die ganze Menschheit Gericht halten und über alle ein gerechtes Urteil sprechen wird. Diesen Mann hat er vor aller Welt als den künftigen Richter bestätigt, indem er ihn von den Toten auferweckt hat.“</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84229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Apostelgeschichte 17,32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488832" cy="2308324"/>
          </a:xfrm>
        </p:spPr>
        <p:txBody>
          <a:bodyPr wrap="square">
            <a:spAutoFit/>
          </a:bodyPr>
          <a:lstStyle/>
          <a:p>
            <a:pPr algn="l"/>
            <a:r>
              <a:rPr lang="de-CH" altLang="de-DE" sz="3600" dirty="0">
                <a:solidFill>
                  <a:schemeClr val="tx1"/>
                </a:solidFill>
                <a:effectLst/>
                <a:latin typeface="Univers LT Std 47 Cn Lt" pitchFamily="34" charset="0"/>
              </a:rPr>
              <a:t>Ein Teil der Zuhörer brach in Gelächter aus, und andere sagten: „Über dieses Thema wollen wir zu einem späteren Zeitpunkt mehr von dir erfahren.“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63200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Römer-Brief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704856" cy="2308324"/>
          </a:xfrm>
        </p:spPr>
        <p:txBody>
          <a:bodyPr wrap="square">
            <a:spAutoFit/>
          </a:bodyPr>
          <a:lstStyle/>
          <a:p>
            <a:pPr algn="l"/>
            <a:r>
              <a:rPr lang="de-CH" altLang="de-DE" sz="3600" dirty="0">
                <a:solidFill>
                  <a:schemeClr val="tx1"/>
                </a:solidFill>
                <a:effectLst/>
                <a:latin typeface="Univers LT Std 47 Cn Lt" pitchFamily="34" charset="0"/>
              </a:rPr>
              <a:t>„Ich weiss mich allen verpflichtet: sowohl den Völkern griechischer Kultur als auch den übrigen Völkern, sowohl den Gebildeten als auch den Ungebildeten.“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98857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39552" y="764704"/>
            <a:ext cx="7344816" cy="923330"/>
          </a:xfrm>
        </p:spPr>
        <p:txBody>
          <a:bodyPr wrap="square">
            <a:spAutoFit/>
          </a:bodyPr>
          <a:lstStyle/>
          <a:p>
            <a:pPr algn="l"/>
            <a:r>
              <a:rPr lang="de-DE" altLang="de-DE" dirty="0">
                <a:solidFill>
                  <a:schemeClr val="tx1"/>
                </a:solidFill>
                <a:effectLst/>
                <a:latin typeface="Univers LT Std 47 Cn Lt" pitchFamily="34" charset="0"/>
              </a:rPr>
              <a:t>II. Zuletzt kommen die Engel </a:t>
            </a:r>
          </a:p>
        </p:txBody>
      </p:sp>
    </p:spTree>
    <p:extLst>
      <p:ext uri="{BB962C8B-B14F-4D97-AF65-F5344CB8AC3E}">
        <p14:creationId xmlns:p14="http://schemas.microsoft.com/office/powerpoint/2010/main" val="259204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004248"/>
            <a:ext cx="8712968" cy="1446550"/>
          </a:xfrm>
        </p:spPr>
        <p:txBody>
          <a:bodyPr wrap="square">
            <a:spAutoFit/>
          </a:bodyPr>
          <a:lstStyle/>
          <a:p>
            <a:pPr algn="l"/>
            <a:r>
              <a:rPr lang="de-CH" altLang="de-DE" sz="3600" dirty="0">
                <a:solidFill>
                  <a:schemeClr val="tx1"/>
                </a:solidFill>
                <a:effectLst/>
                <a:latin typeface="Univers LT Std 47 Cn Lt" pitchFamily="34" charset="0"/>
              </a:rPr>
              <a:t>Kirche spricht über ihre DNA</a:t>
            </a:r>
            <a:br>
              <a:rPr lang="de-CH" altLang="de-DE" sz="3600" dirty="0">
                <a:solidFill>
                  <a:schemeClr val="tx1"/>
                </a:solidFill>
                <a:effectLst/>
                <a:latin typeface="Univers LT Std 47 Cn Lt" pitchFamily="34" charset="0"/>
              </a:rPr>
            </a:br>
            <a:r>
              <a:rPr lang="de-CH" altLang="de-DE" sz="1600" dirty="0">
                <a:solidFill>
                  <a:schemeClr val="tx1"/>
                </a:solidFill>
                <a:effectLst/>
                <a:latin typeface="Univers LT Std 47 Cn Lt" pitchFamily="34" charset="0"/>
              </a:rPr>
              <a:t/>
            </a:r>
            <a:br>
              <a:rPr lang="de-CH" altLang="de-DE" sz="1600" dirty="0">
                <a:solidFill>
                  <a:schemeClr val="tx1"/>
                </a:solidFill>
                <a:effectLst/>
                <a:latin typeface="Univers LT Std 47 Cn Lt" pitchFamily="34" charset="0"/>
              </a:rPr>
            </a:b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6882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Matthäus-Evangelium 13,49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128792" cy="2308324"/>
          </a:xfrm>
        </p:spPr>
        <p:txBody>
          <a:bodyPr wrap="square">
            <a:spAutoFit/>
          </a:bodyPr>
          <a:lstStyle/>
          <a:p>
            <a:pPr algn="l"/>
            <a:r>
              <a:rPr lang="de-CH" altLang="de-DE" sz="3600" dirty="0">
                <a:solidFill>
                  <a:schemeClr val="tx1"/>
                </a:solidFill>
                <a:effectLst/>
                <a:latin typeface="Univers LT Std 47 Cn Lt" pitchFamily="34" charset="0"/>
              </a:rPr>
              <a:t>„So wird es auch am Ende der Welt sein. Die Engel werden kommen und die Bösen aussondern; sie werden sie von den Gerechten trennen.“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60872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Römer-Brief 3,22-23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128792" cy="2862322"/>
          </a:xfrm>
        </p:spPr>
        <p:txBody>
          <a:bodyPr wrap="square">
            <a:spAutoFit/>
          </a:bodyPr>
          <a:lstStyle/>
          <a:p>
            <a:pPr algn="l"/>
            <a:r>
              <a:rPr lang="de-CH" altLang="de-DE" sz="3600" dirty="0">
                <a:solidFill>
                  <a:schemeClr val="tx1"/>
                </a:solidFill>
                <a:effectLst/>
                <a:latin typeface="Univers LT Std 47 Cn Lt" pitchFamily="34" charset="0"/>
              </a:rPr>
              <a:t>„Es macht keinen Unterschied, ob jemand Jude oder Nichtjude ist, denn alle haben gesündigt, und in ihrem Leben kommt Gottes Herrlichkeit nicht mehr zum Ausdruck.“</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08220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Römer-Brief 3,24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7776864" cy="1754326"/>
          </a:xfrm>
        </p:spPr>
        <p:txBody>
          <a:bodyPr wrap="square">
            <a:spAutoFit/>
          </a:bodyPr>
          <a:lstStyle/>
          <a:p>
            <a:pPr algn="l"/>
            <a:r>
              <a:rPr lang="de-CH" altLang="de-DE" sz="3600" dirty="0">
                <a:solidFill>
                  <a:schemeClr val="tx1"/>
                </a:solidFill>
                <a:effectLst/>
                <a:latin typeface="Univers LT Std 47 Cn Lt" pitchFamily="34" charset="0"/>
              </a:rPr>
              <a:t>„Dass wir für gerecht erklärt werden, beruht auf Gottes Gnade. Es ist sein freies Geschenk aufgrund der Erlösung durch Jesus Christus.“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80373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1.Johannes-Brief 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776864" cy="2308324"/>
          </a:xfrm>
        </p:spPr>
        <p:txBody>
          <a:bodyPr wrap="square">
            <a:spAutoFit/>
          </a:bodyPr>
          <a:lstStyle/>
          <a:p>
            <a:pPr algn="l"/>
            <a:r>
              <a:rPr lang="de-CH" altLang="de-DE" sz="3600" dirty="0">
                <a:solidFill>
                  <a:schemeClr val="tx1"/>
                </a:solidFill>
                <a:effectLst/>
                <a:latin typeface="Univers LT Std 47 Cn Lt" pitchFamily="34" charset="0"/>
              </a:rPr>
              <a:t>„Wenn wir unsere Sünden bekennen, erweist Gott sich als treu und gerecht: Er vergibt uns unsere Sünden und reinigt uns von allem Unrecht, das wir begangen haben.“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73334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2.Korinther-Brief 5,21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488832" cy="2308324"/>
          </a:xfrm>
        </p:spPr>
        <p:txBody>
          <a:bodyPr wrap="square">
            <a:spAutoFit/>
          </a:bodyPr>
          <a:lstStyle/>
          <a:p>
            <a:pPr algn="l"/>
            <a:r>
              <a:rPr lang="de-CH" altLang="de-DE" sz="3600" dirty="0">
                <a:solidFill>
                  <a:schemeClr val="tx1"/>
                </a:solidFill>
                <a:effectLst/>
                <a:latin typeface="Univers LT Std 47 Cn Lt" pitchFamily="34" charset="0"/>
              </a:rPr>
              <a:t>„Gott hat Christus, der ohne Sünde war, an unserer Stelle als Sünder verurteilt, damit wir durch ihn vor Gott als gerecht bestehen können.“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90985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Matthäus-Evangelium 13,49-50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8270221" cy="1754326"/>
          </a:xfrm>
        </p:spPr>
        <p:txBody>
          <a:bodyPr wrap="square">
            <a:spAutoFit/>
          </a:bodyPr>
          <a:lstStyle/>
          <a:p>
            <a:pPr algn="l"/>
            <a:r>
              <a:rPr lang="de-CH" altLang="de-DE" sz="3600" dirty="0">
                <a:solidFill>
                  <a:schemeClr val="tx1"/>
                </a:solidFill>
                <a:effectLst/>
                <a:latin typeface="Univers LT Std 47 Cn Lt" pitchFamily="34" charset="0"/>
              </a:rPr>
              <a:t>„Die Engel werden die Bösen in den Feuerofen werfen; da wird Heulen und Zähneklappern sein.“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81293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Offenbarung 20,14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393631"/>
            <a:ext cx="7488832" cy="1754326"/>
          </a:xfrm>
        </p:spPr>
        <p:txBody>
          <a:bodyPr wrap="square">
            <a:spAutoFit/>
          </a:bodyPr>
          <a:lstStyle/>
          <a:p>
            <a:pPr algn="l"/>
            <a:r>
              <a:rPr lang="de-CH" altLang="de-DE" sz="3600" dirty="0">
                <a:solidFill>
                  <a:schemeClr val="tx1"/>
                </a:solidFill>
                <a:effectLst/>
                <a:latin typeface="Univers LT Std 47 Cn Lt" pitchFamily="34" charset="0"/>
              </a:rPr>
              <a:t>„Der Tod und das Totenreich wurden in den </a:t>
            </a:r>
            <a:r>
              <a:rPr lang="de-CH" altLang="de-DE" sz="3600" dirty="0" err="1">
                <a:solidFill>
                  <a:schemeClr val="tx1"/>
                </a:solidFill>
                <a:effectLst/>
                <a:latin typeface="Univers LT Std 47 Cn Lt" pitchFamily="34" charset="0"/>
              </a:rPr>
              <a:t>Feuersee</a:t>
            </a:r>
            <a:r>
              <a:rPr lang="de-CH" altLang="de-DE" sz="3600" dirty="0">
                <a:solidFill>
                  <a:schemeClr val="tx1"/>
                </a:solidFill>
                <a:effectLst/>
                <a:latin typeface="Univers LT Std 47 Cn Lt" pitchFamily="34" charset="0"/>
              </a:rPr>
              <a:t> geworfen; der </a:t>
            </a:r>
            <a:r>
              <a:rPr lang="de-CH" altLang="de-DE" sz="3600" dirty="0" err="1">
                <a:solidFill>
                  <a:schemeClr val="tx1"/>
                </a:solidFill>
                <a:effectLst/>
                <a:latin typeface="Univers LT Std 47 Cn Lt" pitchFamily="34" charset="0"/>
              </a:rPr>
              <a:t>Feuersee</a:t>
            </a:r>
            <a:r>
              <a:rPr lang="de-CH" altLang="de-DE" sz="3600" dirty="0">
                <a:solidFill>
                  <a:schemeClr val="tx1"/>
                </a:solidFill>
                <a:effectLst/>
                <a:latin typeface="Univers LT Std 47 Cn Lt" pitchFamily="34" charset="0"/>
              </a:rPr>
              <a:t> ist der zweite Tod.“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59239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Johannes-Evangelium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488832" cy="2308324"/>
          </a:xfrm>
        </p:spPr>
        <p:txBody>
          <a:bodyPr wrap="square">
            <a:spAutoFit/>
          </a:bodyPr>
          <a:lstStyle/>
          <a:p>
            <a:pPr algn="l"/>
            <a:r>
              <a:rPr lang="de-CH" altLang="de-DE" sz="3600" dirty="0">
                <a:solidFill>
                  <a:schemeClr val="tx1"/>
                </a:solidFill>
                <a:effectLst/>
                <a:latin typeface="Univers LT Std 47 Cn Lt" pitchFamily="34" charset="0"/>
              </a:rPr>
              <a:t>„Denn Gott hat die Welt so geliebt, dass er seinen einzigen Sohn für sie hergab, damit jeder, der an ihn glaubt, das ewige Leben hat und nicht verloren geht.“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77412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1.Petrus-Brief 2,24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056784" cy="3416320"/>
          </a:xfrm>
        </p:spPr>
        <p:txBody>
          <a:bodyPr wrap="square">
            <a:spAutoFit/>
          </a:bodyPr>
          <a:lstStyle/>
          <a:p>
            <a:pPr algn="l"/>
            <a:r>
              <a:rPr lang="de-CH" altLang="de-DE" sz="3600" dirty="0">
                <a:solidFill>
                  <a:schemeClr val="tx1"/>
                </a:solidFill>
                <a:effectLst/>
                <a:latin typeface="Univers LT Std 47 Cn Lt" pitchFamily="34" charset="0"/>
              </a:rPr>
              <a:t>„Jesus hat unsere Sünden an seinem eigenen Leib ans Kreuz hinaufgetragen, sodass wir jetzt den Sünden gegenüber gestorben sind und für das leben können, was vor Gott richtig ist. Ja, durch seine Wunden seid ihr geheilt.“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40597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83671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988859"/>
            <a:ext cx="8712968" cy="1477328"/>
          </a:xfrm>
        </p:spPr>
        <p:txBody>
          <a:bodyPr wrap="square">
            <a:spAutoFit/>
          </a:bodyPr>
          <a:lstStyle/>
          <a:p>
            <a:pPr algn="l"/>
            <a:r>
              <a:rPr lang="de-CH" altLang="de-DE" sz="3600" dirty="0">
                <a:solidFill>
                  <a:schemeClr val="tx1"/>
                </a:solidFill>
                <a:effectLst/>
                <a:latin typeface="Univers LT Std 47 Cn Lt" pitchFamily="34" charset="0"/>
              </a:rPr>
              <a:t>Kirche hält Spannungen aus</a:t>
            </a:r>
            <a:br>
              <a:rPr lang="de-CH" altLang="de-DE" sz="3600" dirty="0">
                <a:solidFill>
                  <a:schemeClr val="tx1"/>
                </a:solidFill>
                <a:effectLst/>
                <a:latin typeface="Univers LT Std 47 Cn Lt" pitchFamily="34" charset="0"/>
              </a:rPr>
            </a:br>
            <a:r>
              <a:rPr lang="de-CH" altLang="de-DE" sz="1800" dirty="0">
                <a:solidFill>
                  <a:schemeClr val="tx1"/>
                </a:solidFill>
                <a:effectLst/>
                <a:latin typeface="Univers LT Std 47 Cn Lt" pitchFamily="34" charset="0"/>
              </a:rPr>
              <a:t/>
            </a:r>
            <a:br>
              <a:rPr lang="de-CH" altLang="de-DE" sz="1800" dirty="0">
                <a:solidFill>
                  <a:schemeClr val="tx1"/>
                </a:solidFill>
                <a:effectLst/>
                <a:latin typeface="Univers LT Std 47 Cn Lt" pitchFamily="34" charset="0"/>
              </a:rPr>
            </a:b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97895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1.Korinther-Brief 9,19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712968" cy="2308324"/>
          </a:xfrm>
        </p:spPr>
        <p:txBody>
          <a:bodyPr wrap="square">
            <a:spAutoFit/>
          </a:bodyPr>
          <a:lstStyle/>
          <a:p>
            <a:pPr algn="l"/>
            <a:r>
              <a:rPr lang="de-CH" altLang="de-DE" sz="3600" dirty="0">
                <a:solidFill>
                  <a:schemeClr val="tx1"/>
                </a:solidFill>
                <a:effectLst/>
                <a:latin typeface="Univers LT Std 47 Cn Lt" pitchFamily="34" charset="0"/>
              </a:rPr>
              <a:t>„Ich bin frei und keinem Menschen gegenüber zu irgendetwas verpflichtet. Und doch habe ich mich zum Sklaven aller gemacht, </a:t>
            </a:r>
            <a:r>
              <a:rPr lang="de-CH" altLang="de-DE" sz="3600" dirty="0">
                <a:solidFill>
                  <a:srgbClr val="FFFF00"/>
                </a:solidFill>
                <a:effectLst/>
                <a:latin typeface="Univers LT Std 47 Cn Lt" pitchFamily="34" charset="0"/>
              </a:rPr>
              <a:t>um möglichst viele für Christus zu gewinnen.“</a:t>
            </a:r>
            <a:endParaRPr lang="de-DE" altLang="de-DE" sz="3600" dirty="0">
              <a:solidFill>
                <a:srgbClr val="FFFF00"/>
              </a:solidFill>
              <a:effectLst/>
              <a:latin typeface="Univers LT Std 47 Cn Lt" pitchFamily="34" charset="0"/>
            </a:endParaRPr>
          </a:p>
        </p:txBody>
      </p:sp>
    </p:spTree>
    <p:extLst>
      <p:ext uri="{BB962C8B-B14F-4D97-AF65-F5344CB8AC3E}">
        <p14:creationId xmlns:p14="http://schemas.microsoft.com/office/powerpoint/2010/main" val="550506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1.Korinther-Brief 9,20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9625"/>
            <a:ext cx="7920880" cy="3539430"/>
          </a:xfrm>
        </p:spPr>
        <p:txBody>
          <a:bodyPr wrap="square">
            <a:spAutoFit/>
          </a:bodyPr>
          <a:lstStyle/>
          <a:p>
            <a:pPr algn="l"/>
            <a:r>
              <a:rPr lang="de-CH" altLang="de-DE" sz="3200" dirty="0">
                <a:solidFill>
                  <a:schemeClr val="tx1"/>
                </a:solidFill>
                <a:effectLst/>
                <a:latin typeface="Univers LT Std 47 Cn Lt" pitchFamily="34" charset="0"/>
              </a:rPr>
              <a:t>„Wenn ich mit Juden zu tun habe, verhalte ich mich wie ein Jude, </a:t>
            </a:r>
            <a:r>
              <a:rPr lang="de-CH" altLang="de-DE" sz="3200" dirty="0">
                <a:solidFill>
                  <a:srgbClr val="FFFF00"/>
                </a:solidFill>
                <a:effectLst/>
                <a:latin typeface="Univers LT Std 47 Cn Lt" pitchFamily="34" charset="0"/>
              </a:rPr>
              <a:t>um die Juden zu gewinnen</a:t>
            </a:r>
            <a:r>
              <a:rPr lang="de-CH" altLang="de-DE" sz="3200" dirty="0">
                <a:solidFill>
                  <a:schemeClr val="tx1"/>
                </a:solidFill>
                <a:effectLst/>
                <a:latin typeface="Univers LT Std 47 Cn Lt" pitchFamily="34" charset="0"/>
              </a:rPr>
              <a:t>. Wenn ich mit denen zu tun habe, die dem Gesetz des Mose unterstehen, verhalte ich mich so, als wäre ich ebenfalls dem Gesetz des Mose unterstellt (obwohl das nicht mehr der Fall ist); denn </a:t>
            </a:r>
            <a:r>
              <a:rPr lang="de-CH" altLang="de-DE" sz="3200" dirty="0">
                <a:solidFill>
                  <a:srgbClr val="FFFF00"/>
                </a:solidFill>
                <a:effectLst/>
                <a:latin typeface="Univers LT Std 47 Cn Lt" pitchFamily="34" charset="0"/>
              </a:rPr>
              <a:t>ich möchte auch diese Menschen gewinnen.“</a:t>
            </a:r>
            <a:endParaRPr lang="de-DE" altLang="de-DE" sz="3200" dirty="0">
              <a:solidFill>
                <a:srgbClr val="FFFF00"/>
              </a:solidFill>
              <a:effectLst/>
              <a:latin typeface="Univers LT Std 47 Cn Lt" pitchFamily="34" charset="0"/>
            </a:endParaRPr>
          </a:p>
        </p:txBody>
      </p:sp>
    </p:spTree>
    <p:extLst>
      <p:ext uri="{BB962C8B-B14F-4D97-AF65-F5344CB8AC3E}">
        <p14:creationId xmlns:p14="http://schemas.microsoft.com/office/powerpoint/2010/main" val="131828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1.Korinther-Brief 9,21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9625"/>
            <a:ext cx="7920880" cy="3539430"/>
          </a:xfrm>
        </p:spPr>
        <p:txBody>
          <a:bodyPr wrap="square">
            <a:spAutoFit/>
          </a:bodyPr>
          <a:lstStyle/>
          <a:p>
            <a:pPr algn="l"/>
            <a:r>
              <a:rPr lang="de-CH" altLang="de-DE" sz="3200" dirty="0">
                <a:solidFill>
                  <a:schemeClr val="tx1"/>
                </a:solidFill>
                <a:effectLst/>
                <a:latin typeface="Univers LT Std 47 Cn Lt" pitchFamily="34" charset="0"/>
              </a:rPr>
              <a:t>„Wenn ich mit denen zu tun habe, die das Gesetz des Mose nicht kennen, verhalte ich mich so, als würde ich es ebenfalls nicht kennen; denn </a:t>
            </a:r>
            <a:r>
              <a:rPr lang="de-CH" altLang="de-DE" sz="3200" dirty="0">
                <a:solidFill>
                  <a:srgbClr val="FFFF00"/>
                </a:solidFill>
                <a:effectLst/>
                <a:latin typeface="Univers LT Std 47 Cn Lt" pitchFamily="34" charset="0"/>
              </a:rPr>
              <a:t>auch sie möchte ich gewinnen.</a:t>
            </a:r>
            <a:r>
              <a:rPr lang="de-CH" altLang="de-DE" sz="3200" dirty="0">
                <a:solidFill>
                  <a:schemeClr val="tx1"/>
                </a:solidFill>
                <a:effectLst/>
                <a:latin typeface="Univers LT Std 47 Cn Lt" pitchFamily="34" charset="0"/>
              </a:rPr>
              <a:t> (Das bedeutet allerdings nicht, dass mein Leben mit Gott nicht doch einem Gesetz untersteht; ich bin ja an das Gesetz gebunden, das Christus uns gegeben hat.)“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60172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1.Korinther-Brief 9,22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9625"/>
            <a:ext cx="7920880" cy="3539430"/>
          </a:xfrm>
        </p:spPr>
        <p:txBody>
          <a:bodyPr wrap="square">
            <a:spAutoFit/>
          </a:bodyPr>
          <a:lstStyle/>
          <a:p>
            <a:pPr algn="l"/>
            <a:r>
              <a:rPr lang="de-CH" altLang="de-DE" sz="3200" dirty="0">
                <a:solidFill>
                  <a:schemeClr val="tx1"/>
                </a:solidFill>
                <a:effectLst/>
                <a:latin typeface="Univers LT Std 47 Cn Lt" pitchFamily="34" charset="0"/>
              </a:rPr>
              <a:t>„Und wenn ich mit Menschen zu tun habe, deren Gewissen empfindlich ist, verzichte ich auf meine Freiheit, </a:t>
            </a:r>
            <a:r>
              <a:rPr lang="de-CH" altLang="de-DE" sz="3200" dirty="0">
                <a:solidFill>
                  <a:srgbClr val="FFFF00"/>
                </a:solidFill>
                <a:effectLst/>
                <a:latin typeface="Univers LT Std 47 Cn Lt" pitchFamily="34" charset="0"/>
              </a:rPr>
              <a:t>weil ich auch diese Menschen gewinnen möchte.</a:t>
            </a:r>
            <a:r>
              <a:rPr lang="de-CH" altLang="de-DE" sz="3200" dirty="0">
                <a:solidFill>
                  <a:schemeClr val="tx1"/>
                </a:solidFill>
                <a:effectLst/>
                <a:latin typeface="Univers LT Std 47 Cn Lt" pitchFamily="34" charset="0"/>
              </a:rPr>
              <a:t> In jedem einzelnen Fall nehme ich jede nur erdenkliche Rücksicht auf die, mit denen ich es gerade zu tun habe, um jedes Mal </a:t>
            </a:r>
            <a:r>
              <a:rPr lang="de-CH" altLang="de-DE" sz="3200" dirty="0">
                <a:solidFill>
                  <a:srgbClr val="FFFF00"/>
                </a:solidFill>
                <a:effectLst/>
                <a:latin typeface="Univers LT Std 47 Cn Lt" pitchFamily="34" charset="0"/>
              </a:rPr>
              <a:t>wenigstens einige zu retten.</a:t>
            </a:r>
            <a:r>
              <a:rPr lang="de-CH" altLang="de-DE" sz="3200" dirty="0">
                <a:solidFill>
                  <a:schemeClr val="tx1"/>
                </a:solidFill>
                <a:effectLst/>
                <a:latin typeface="Univers LT Std 47 Cn Lt" pitchFamily="34" charset="0"/>
              </a:rPr>
              <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579898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1.Korinther-Brief 9,23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0235" y="116632"/>
            <a:ext cx="8928992" cy="2123658"/>
          </a:xfrm>
        </p:spPr>
        <p:txBody>
          <a:bodyPr wrap="square">
            <a:spAutoFit/>
          </a:bodyPr>
          <a:lstStyle/>
          <a:p>
            <a:pPr algn="l"/>
            <a:r>
              <a:rPr lang="de-CH" altLang="de-DE" sz="4400" dirty="0">
                <a:solidFill>
                  <a:schemeClr val="tx1"/>
                </a:solidFill>
                <a:effectLst/>
                <a:latin typeface="Univers LT Std 47 Cn Lt" pitchFamily="34" charset="0"/>
              </a:rPr>
              <a:t>„Das alles tue ich wegen des Evangeliums; denn ich möchte an dem Segen teilhaben, den diese Botschaft bringt.“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20960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124744"/>
            <a:ext cx="8712968" cy="1446550"/>
          </a:xfrm>
        </p:spPr>
        <p:txBody>
          <a:bodyPr wrap="square">
            <a:spAutoFit/>
          </a:bodyPr>
          <a:lstStyle/>
          <a:p>
            <a:pPr algn="l"/>
            <a:r>
              <a:rPr lang="de-CH" altLang="de-DE" sz="3600" dirty="0">
                <a:solidFill>
                  <a:schemeClr val="tx1"/>
                </a:solidFill>
                <a:effectLst/>
                <a:latin typeface="Univers LT Std 47 Cn Lt" pitchFamily="34" charset="0"/>
              </a:rPr>
              <a:t>Kirche weiss um das Potenzial des Unscheinbaren</a:t>
            </a:r>
            <a:br>
              <a:rPr lang="de-CH" altLang="de-DE" sz="3600" dirty="0">
                <a:solidFill>
                  <a:schemeClr val="tx1"/>
                </a:solidFill>
                <a:effectLst/>
                <a:latin typeface="Univers LT Std 47 Cn Lt" pitchFamily="34" charset="0"/>
              </a:rPr>
            </a:br>
            <a:r>
              <a:rPr lang="de-CH" altLang="de-DE" sz="1600" dirty="0">
                <a:solidFill>
                  <a:schemeClr val="tx1"/>
                </a:solidFill>
                <a:effectLst/>
                <a:latin typeface="Univers LT Std 47 Cn Lt" pitchFamily="34" charset="0"/>
              </a:rPr>
              <a:t/>
            </a:r>
            <a:br>
              <a:rPr lang="de-CH" altLang="de-DE" sz="1600" dirty="0">
                <a:solidFill>
                  <a:schemeClr val="tx1"/>
                </a:solidFill>
                <a:effectLst/>
                <a:latin typeface="Univers LT Std 47 Cn Lt" pitchFamily="34" charset="0"/>
              </a:rPr>
            </a:b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43108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1124744"/>
            <a:ext cx="8712968" cy="646331"/>
          </a:xfrm>
        </p:spPr>
        <p:txBody>
          <a:bodyPr wrap="square">
            <a:spAutoFit/>
          </a:bodyPr>
          <a:lstStyle/>
          <a:p>
            <a:pPr algn="l"/>
            <a:r>
              <a:rPr lang="de-CH" altLang="de-DE" sz="3600" dirty="0">
                <a:solidFill>
                  <a:schemeClr val="tx1"/>
                </a:solidFill>
                <a:effectLst/>
                <a:latin typeface="Univers LT Std 47 Cn Lt" pitchFamily="34" charset="0"/>
              </a:rPr>
              <a:t>Kirche ist ein Ort, wo das Leben entdeckt wird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60915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88640"/>
            <a:ext cx="8712968" cy="3077766"/>
          </a:xfrm>
        </p:spPr>
        <p:txBody>
          <a:bodyPr wrap="square">
            <a:spAutoFit/>
          </a:bodyPr>
          <a:lstStyle/>
          <a:p>
            <a:pPr algn="l"/>
            <a:r>
              <a:rPr lang="de-CH" altLang="de-DE" sz="3600" dirty="0">
                <a:solidFill>
                  <a:schemeClr val="tx1"/>
                </a:solidFill>
                <a:effectLst/>
                <a:latin typeface="Univers LT Std 47 Cn Lt" pitchFamily="34" charset="0"/>
              </a:rPr>
              <a:t>Kirche spricht über ihre DNA</a:t>
            </a:r>
            <a:br>
              <a:rPr lang="de-CH" altLang="de-DE" sz="3600" dirty="0">
                <a:solidFill>
                  <a:schemeClr val="tx1"/>
                </a:solidFill>
                <a:effectLst/>
                <a:latin typeface="Univers LT Std 47 Cn Lt" pitchFamily="34" charset="0"/>
              </a:rPr>
            </a:br>
            <a:r>
              <a:rPr lang="de-CH" altLang="de-DE" sz="1600" dirty="0">
                <a:solidFill>
                  <a:schemeClr val="tx1"/>
                </a:solidFill>
                <a:effectLst/>
                <a:latin typeface="Univers LT Std 47 Cn Lt" pitchFamily="34" charset="0"/>
              </a:rPr>
              <a:t/>
            </a:r>
            <a:br>
              <a:rPr lang="de-CH" altLang="de-DE" sz="1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Kirche hält Spannungen aus</a:t>
            </a:r>
            <a:br>
              <a:rPr lang="de-CH" altLang="de-DE" sz="3600" dirty="0">
                <a:solidFill>
                  <a:schemeClr val="tx1"/>
                </a:solidFill>
                <a:effectLst/>
                <a:latin typeface="Univers LT Std 47 Cn Lt" pitchFamily="34" charset="0"/>
              </a:rPr>
            </a:br>
            <a:r>
              <a:rPr lang="de-CH" altLang="de-DE" sz="1800" dirty="0">
                <a:solidFill>
                  <a:schemeClr val="tx1"/>
                </a:solidFill>
                <a:effectLst/>
                <a:latin typeface="Univers LT Std 47 Cn Lt" pitchFamily="34" charset="0"/>
              </a:rPr>
              <a:t/>
            </a:r>
            <a:br>
              <a:rPr lang="de-CH" altLang="de-DE" sz="18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Kirche weiss um das Potenzial des Unscheinbaren</a:t>
            </a:r>
            <a:br>
              <a:rPr lang="de-CH" altLang="de-DE" sz="3600" dirty="0">
                <a:solidFill>
                  <a:schemeClr val="tx1"/>
                </a:solidFill>
                <a:effectLst/>
                <a:latin typeface="Univers LT Std 47 Cn Lt" pitchFamily="34" charset="0"/>
              </a:rPr>
            </a:br>
            <a:r>
              <a:rPr lang="de-CH" altLang="de-DE" sz="1600" dirty="0">
                <a:solidFill>
                  <a:schemeClr val="tx1"/>
                </a:solidFill>
                <a:effectLst/>
                <a:latin typeface="Univers LT Std 47 Cn Lt" pitchFamily="34" charset="0"/>
              </a:rPr>
              <a:t/>
            </a:r>
            <a:br>
              <a:rPr lang="de-CH" altLang="de-DE" sz="1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Kirche ist ein Ort, wo das Leben entdeckt wird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59498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Matthäus-Evangelium 4,19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8712968" cy="1200329"/>
          </a:xfrm>
        </p:spPr>
        <p:txBody>
          <a:bodyPr wrap="square">
            <a:spAutoFit/>
          </a:bodyPr>
          <a:lstStyle/>
          <a:p>
            <a:pPr algn="l"/>
            <a:r>
              <a:rPr lang="de-CH" altLang="de-DE" sz="3600" dirty="0">
                <a:solidFill>
                  <a:schemeClr val="tx1"/>
                </a:solidFill>
                <a:effectLst/>
                <a:latin typeface="Univers LT Std 47 Cn Lt" pitchFamily="34" charset="0"/>
              </a:rPr>
              <a:t>„Kommt, folgt mir nach!</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Ich will euch zu Menschenfischern machen.“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1915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Matthäus-Evangelium 13,47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62506"/>
            <a:ext cx="8712968" cy="1754326"/>
          </a:xfrm>
        </p:spPr>
        <p:txBody>
          <a:bodyPr wrap="square">
            <a:spAutoFit/>
          </a:bodyPr>
          <a:lstStyle/>
          <a:p>
            <a:pPr algn="l"/>
            <a:r>
              <a:rPr lang="de-CH" altLang="de-DE" sz="3600" dirty="0">
                <a:solidFill>
                  <a:schemeClr val="tx1"/>
                </a:solidFill>
                <a:effectLst/>
                <a:latin typeface="Univers LT Std 47 Cn Lt" pitchFamily="34" charset="0"/>
              </a:rPr>
              <a:t>„Mit dem Himmelreich ist es wie mit einem Netz, das in den See geworfen ist und mit dem man Fische aller Art fängt.“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94091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Matthäus-Evangelium 13,48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848872" cy="2308324"/>
          </a:xfrm>
        </p:spPr>
        <p:txBody>
          <a:bodyPr wrap="square">
            <a:spAutoFit/>
          </a:bodyPr>
          <a:lstStyle/>
          <a:p>
            <a:pPr algn="l"/>
            <a:r>
              <a:rPr lang="de-CH" altLang="de-DE" sz="3600" dirty="0">
                <a:solidFill>
                  <a:schemeClr val="tx1"/>
                </a:solidFill>
                <a:effectLst/>
                <a:latin typeface="Univers LT Std 47 Cn Lt" pitchFamily="34" charset="0"/>
              </a:rPr>
              <a:t>„Wenn es voll ist, ziehen die Fischer es ans Ufer, setzen sich hin und lesen die Fische aus. Die guten legen sie in Körbe, aber die ungeniessbaren werfen sie weg.“</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92420773"/>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994</Words>
  <Application>Microsoft Office PowerPoint</Application>
  <PresentationFormat>Bildschirmpräsentation (4:3)</PresentationFormat>
  <Paragraphs>98</Paragraphs>
  <Slides>34</Slides>
  <Notes>34</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Designvorlage 'Berggipfel'</vt:lpstr>
      <vt:lpstr>Kirche ist sich der Ernsthaftigkeit ihrer Aufgabe bewusst</vt:lpstr>
      <vt:lpstr>Kirche spricht über ihre DNA  </vt:lpstr>
      <vt:lpstr>Kirche hält Spannungen aus  </vt:lpstr>
      <vt:lpstr>Kirche weiss um das Potenzial des Unscheinbaren  </vt:lpstr>
      <vt:lpstr>Kirche ist ein Ort, wo das Leben entdeckt wird</vt:lpstr>
      <vt:lpstr>Kirche spricht über ihre DNA  Kirche hält Spannungen aus  Kirche weiss um das Potenzial des Unscheinbaren  Kirche ist ein Ort, wo das Leben entdeckt wird</vt:lpstr>
      <vt:lpstr>„Kommt, folgt mir nach! Ich will euch zu Menschenfischern machen.“</vt:lpstr>
      <vt:lpstr>„Mit dem Himmelreich ist es wie mit einem Netz, das in den See geworfen ist und mit dem man Fische aller Art fängt.“</vt:lpstr>
      <vt:lpstr>„Wenn es voll ist, ziehen die Fischer es ans Ufer, setzen sich hin und lesen die Fische aus. Die guten legen sie in Körbe, aber die ungeniessbaren werfen sie weg.“</vt:lpstr>
      <vt:lpstr>„So wird es auch am Ende der Welt sein. Die Engel werden kommen und die Bösen aussondern; sie werden sie von den Gerechten trennen und in den Feuerofen werfen, dorthin, wo es nichts gibt als lautes Jammern und angstvolles Zittern und Beben.“</vt:lpstr>
      <vt:lpstr>Kirche ist sich der Ernsthaftigkeit ihrer Aufgabe bewusst</vt:lpstr>
      <vt:lpstr>I. Zuerst kommen die Menschenfischer</vt:lpstr>
      <vt:lpstr>„Mit dem Himmelreich ist es wie mit einem Netz, das in den See geworfen ist und mit dem man Fische aller Art fängt.“</vt:lpstr>
      <vt:lpstr>„Wenn das Netz voll ist, ziehen die Fischer es ans Ufer, setzen sich hin und lesen die Fische aus. Die guten legen sie in Körbe, aber die ungeniessbaren werfen sie weg.“</vt:lpstr>
      <vt:lpstr>„Über die Menschen, die nicht zur Gemeinde gehören, wird Gott selbst das Urteil sprechen. Schliesst also den, der Böses tut, aus eurer Gemeinschaft aus!“</vt:lpstr>
      <vt:lpstr>„Gott hat in der Vergangenheit gnädig über die Verfehlungen hinweggesehen, die die Menschen in ihrer Unwissenheit begangen haben. Doch jetzt fordert er alle Menschen an allen Orten zur Umkehr auf. Er hat nämlich einen Tag festgesetzt, an dem er durch einen von ihm bestimmten Mann über die ganze Menschheit Gericht halten und über alle ein gerechtes Urteil sprechen wird. Diesen Mann hat er vor aller Welt als den künftigen Richter bestätigt, indem er ihn von den Toten auferweckt hat.“</vt:lpstr>
      <vt:lpstr>Ein Teil der Zuhörer brach in Gelächter aus, und andere sagten: „Über dieses Thema wollen wir zu einem späteren Zeitpunkt mehr von dir erfahren.“</vt:lpstr>
      <vt:lpstr>„Ich weiss mich allen verpflichtet: sowohl den Völkern griechischer Kultur als auch den übrigen Völkern, sowohl den Gebildeten als auch den Ungebildeten.“</vt:lpstr>
      <vt:lpstr>II. Zuletzt kommen die Engel </vt:lpstr>
      <vt:lpstr>„So wird es auch am Ende der Welt sein. Die Engel werden kommen und die Bösen aussondern; sie werden sie von den Gerechten trennen.“</vt:lpstr>
      <vt:lpstr>„Es macht keinen Unterschied, ob jemand Jude oder Nichtjude ist, denn alle haben gesündigt, und in ihrem Leben kommt Gottes Herrlichkeit nicht mehr zum Ausdruck.“</vt:lpstr>
      <vt:lpstr>„Dass wir für gerecht erklärt werden, beruht auf Gottes Gnade. Es ist sein freies Geschenk aufgrund der Erlösung durch Jesus Christus.“</vt:lpstr>
      <vt:lpstr>„Wenn wir unsere Sünden bekennen, erweist Gott sich als treu und gerecht: Er vergibt uns unsere Sünden und reinigt uns von allem Unrecht, das wir begangen haben.“</vt:lpstr>
      <vt:lpstr>„Gott hat Christus, der ohne Sünde war, an unserer Stelle als Sünder verurteilt, damit wir durch ihn vor Gott als gerecht bestehen können.“</vt:lpstr>
      <vt:lpstr>„Die Engel werden die Bösen in den Feuerofen werfen; da wird Heulen und Zähneklappern sein.“</vt:lpstr>
      <vt:lpstr>„Der Tod und das Totenreich wurden in den Feuersee geworfen; der Feuersee ist der zweite Tod.“</vt:lpstr>
      <vt:lpstr>„Denn Gott hat die Welt so geliebt, dass er seinen einzigen Sohn für sie hergab, damit jeder, der an ihn glaubt, das ewige Leben hat und nicht verloren geht.“</vt:lpstr>
      <vt:lpstr>„Jesus hat unsere Sünden an seinem eigenen Leib ans Kreuz hinaufgetragen, sodass wir jetzt den Sünden gegenüber gestorben sind und für das leben können, was vor Gott richtig ist. Ja, durch seine Wunden seid ihr geheilt.“</vt:lpstr>
      <vt:lpstr>Schlussgedanke</vt:lpstr>
      <vt:lpstr>„Ich bin frei und keinem Menschen gegenüber zu irgendetwas verpflichtet. Und doch habe ich mich zum Sklaven aller gemacht, um möglichst viele für Christus zu gewinnen.“</vt:lpstr>
      <vt:lpstr>„Wenn ich mit Juden zu tun habe, verhalte ich mich wie ein Jude, um die Juden zu gewinnen. Wenn ich mit denen zu tun habe, die dem Gesetz des Mose unterstehen, verhalte ich mich so, als wäre ich ebenfalls dem Gesetz des Mose unterstellt (obwohl das nicht mehr der Fall ist); denn ich möchte auch diese Menschen gewinnen.“</vt:lpstr>
      <vt:lpstr>„Wenn ich mit denen zu tun habe, die das Gesetz des Mose nicht kennen, verhalte ich mich so, als würde ich es ebenfalls nicht kennen; denn auch sie möchte ich gewinnen. (Das bedeutet allerdings nicht, dass mein Leben mit Gott nicht doch einem Gesetz untersteht; ich bin ja an das Gesetz gebunden, das Christus uns gegeben hat.)“</vt:lpstr>
      <vt:lpstr>„Und wenn ich mit Menschen zu tun habe, deren Gewissen empfindlich ist, verzichte ich auf meine Freiheit, weil ich auch diese Menschen gewinnen möchte. In jedem einzelnen Fall nehme ich jede nur erdenkliche Rücksicht auf die, mit denen ich es gerade zu tun habe, um jedes Mal wenigstens einige zu retten.“</vt:lpstr>
      <vt:lpstr>„Das alles tue ich wegen des Evangeliums; denn ich möchte an dem Segen teilhaben, den diese Botschaft bringt.“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wächst die Kirche - Teil 5/5 - Kirche ist sich der Ernsthaftigkeit ihrer Aufgabe bewusst</dc:title>
  <dc:creator>Jürg Birnstiel</dc:creator>
  <cp:lastModifiedBy>Me</cp:lastModifiedBy>
  <cp:revision>653</cp:revision>
  <dcterms:created xsi:type="dcterms:W3CDTF">2013-11-12T15:20:47Z</dcterms:created>
  <dcterms:modified xsi:type="dcterms:W3CDTF">2017-05-25T16:47:41Z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