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4"/>
  </p:notesMasterIdLst>
  <p:handoutMasterIdLst>
    <p:handoutMasterId r:id="rId35"/>
  </p:handoutMasterIdLst>
  <p:sldIdLst>
    <p:sldId id="735" r:id="rId2"/>
    <p:sldId id="973" r:id="rId3"/>
    <p:sldId id="974" r:id="rId4"/>
    <p:sldId id="975" r:id="rId5"/>
    <p:sldId id="976" r:id="rId6"/>
    <p:sldId id="896" r:id="rId7"/>
    <p:sldId id="977" r:id="rId8"/>
    <p:sldId id="978" r:id="rId9"/>
    <p:sldId id="979" r:id="rId10"/>
    <p:sldId id="980" r:id="rId11"/>
    <p:sldId id="981" r:id="rId12"/>
    <p:sldId id="982" r:id="rId13"/>
    <p:sldId id="983" r:id="rId14"/>
    <p:sldId id="984" r:id="rId15"/>
    <p:sldId id="985" r:id="rId16"/>
    <p:sldId id="986" r:id="rId17"/>
    <p:sldId id="987" r:id="rId18"/>
    <p:sldId id="988" r:id="rId19"/>
    <p:sldId id="989" r:id="rId20"/>
    <p:sldId id="990" r:id="rId21"/>
    <p:sldId id="991" r:id="rId22"/>
    <p:sldId id="962" r:id="rId23"/>
    <p:sldId id="992" r:id="rId24"/>
    <p:sldId id="993" r:id="rId25"/>
    <p:sldId id="994" r:id="rId26"/>
    <p:sldId id="995" r:id="rId27"/>
    <p:sldId id="996" r:id="rId28"/>
    <p:sldId id="997" r:id="rId29"/>
    <p:sldId id="998" r:id="rId30"/>
    <p:sldId id="999" r:id="rId31"/>
    <p:sldId id="259" r:id="rId32"/>
    <p:sldId id="1000" r:id="rId3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6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05664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743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19372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74627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4739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24631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642146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86484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65054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17428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728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778754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441118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301657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36391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540364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05652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198445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554064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20031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620794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091516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41299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18208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01956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2423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29157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72919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429" y="203156"/>
            <a:ext cx="8521645" cy="1569660"/>
          </a:xfrm>
        </p:spPr>
        <p:txBody>
          <a:bodyPr wrap="square">
            <a:spAutoFit/>
          </a:bodyPr>
          <a:lstStyle/>
          <a:p>
            <a:pPr algn="l"/>
            <a:r>
              <a:rPr lang="de-CH" altLang="de-DE" sz="4800" dirty="0">
                <a:solidFill>
                  <a:schemeClr val="tx1"/>
                </a:solidFill>
                <a:effectLst/>
                <a:latin typeface="Univers LT Std 47 Cn Lt" pitchFamily="34" charset="0"/>
              </a:rPr>
              <a:t>Kirche weiss um das Potenzial</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des Unscheinbaren</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8429" y="4062146"/>
            <a:ext cx="5760640"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So wächst die Kirche!</a:t>
            </a:r>
            <a:r>
              <a:rPr lang="de-DE" altLang="de-DE" sz="2800" dirty="0">
                <a:effectLst/>
                <a:latin typeface="Univers LT Std 47 Cn Lt" pitchFamily="34" charset="0"/>
              </a:rPr>
              <a:t> (3/5)</a:t>
            </a:r>
          </a:p>
        </p:txBody>
      </p:sp>
      <p:sp>
        <p:nvSpPr>
          <p:cNvPr id="4" name="Rectangle 3"/>
          <p:cNvSpPr txBox="1">
            <a:spLocks noChangeArrowheads="1"/>
          </p:cNvSpPr>
          <p:nvPr/>
        </p:nvSpPr>
        <p:spPr bwMode="auto">
          <a:xfrm>
            <a:off x="2699792" y="2708920"/>
            <a:ext cx="63367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effectLst/>
                <a:latin typeface="Univers LT Std 47 Cn Lt" pitchFamily="34" charset="0"/>
              </a:rPr>
              <a:t>Matthäus-Evangelium 13,31-33</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Jesaja 53,2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488832" cy="2308324"/>
          </a:xfrm>
        </p:spPr>
        <p:txBody>
          <a:bodyPr wrap="square">
            <a:spAutoFit/>
          </a:bodyPr>
          <a:lstStyle/>
          <a:p>
            <a:pPr algn="l"/>
            <a:r>
              <a:rPr lang="de-CH" altLang="de-DE" sz="3600" dirty="0">
                <a:solidFill>
                  <a:schemeClr val="tx1"/>
                </a:solidFill>
                <a:effectLst/>
                <a:latin typeface="Univers LT Std 47 Cn Lt" pitchFamily="34" charset="0"/>
              </a:rPr>
              <a:t>„Gottes Bevollmächtigter wuchs auf wie ein kümmerlicher Spross aus dürrem Boden.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Er war weder schön noch stattlich, wir fanden nichts Anziehendes an ihm.“</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22500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Jesaja 53,3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8136904" cy="2308324"/>
          </a:xfrm>
        </p:spPr>
        <p:txBody>
          <a:bodyPr wrap="square">
            <a:spAutoFit/>
          </a:bodyPr>
          <a:lstStyle/>
          <a:p>
            <a:pPr algn="l"/>
            <a:r>
              <a:rPr lang="de-CH" altLang="de-DE" sz="3600" dirty="0">
                <a:solidFill>
                  <a:schemeClr val="tx1"/>
                </a:solidFill>
                <a:effectLst/>
                <a:latin typeface="Univers LT Std 47 Cn Lt" pitchFamily="34" charset="0"/>
              </a:rPr>
              <a:t>„Alle verachteten und mieden ihn; denn er war von Schmerzen und Krankheit gezeichnet.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Voller Abscheu wandten wir uns von ihm ab. Wir rechneten nicht mehr mit ihm.“</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17285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Lukas-Evangelium 17,21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332656"/>
            <a:ext cx="7416824" cy="1569660"/>
          </a:xfrm>
        </p:spPr>
        <p:txBody>
          <a:bodyPr wrap="square">
            <a:spAutoFit/>
          </a:bodyPr>
          <a:lstStyle/>
          <a:p>
            <a:pPr algn="l"/>
            <a:r>
              <a:rPr lang="de-CH" altLang="de-DE" sz="4800" dirty="0">
                <a:solidFill>
                  <a:schemeClr val="tx1"/>
                </a:solidFill>
                <a:effectLst/>
                <a:latin typeface="Univers LT Std 47 Cn Lt" pitchFamily="34" charset="0"/>
              </a:rPr>
              <a:t>„Das Reich Gottes ist mitten unter euch.“</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39255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Markus-Evangelium 6,3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8136904" cy="2308324"/>
          </a:xfrm>
        </p:spPr>
        <p:txBody>
          <a:bodyPr wrap="square">
            <a:spAutoFit/>
          </a:bodyPr>
          <a:lstStyle/>
          <a:p>
            <a:pPr algn="l"/>
            <a:r>
              <a:rPr lang="de-CH" altLang="de-DE" sz="3600" dirty="0">
                <a:solidFill>
                  <a:schemeClr val="tx1"/>
                </a:solidFill>
                <a:effectLst/>
                <a:latin typeface="Univers LT Std 47 Cn Lt" pitchFamily="34" charset="0"/>
              </a:rPr>
              <a:t>„Ist er denn nicht der Zimmermann, der Sohn der Maria und der Bruder von Jakobus, Joses, Judas und Simon? Leben nicht auch seine Schwestern hier unter uns?“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80309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Markus-Evangelium 3,21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8136904" cy="1754326"/>
          </a:xfrm>
        </p:spPr>
        <p:txBody>
          <a:bodyPr wrap="square">
            <a:spAutoFit/>
          </a:bodyPr>
          <a:lstStyle/>
          <a:p>
            <a:pPr algn="l"/>
            <a:r>
              <a:rPr lang="de-CH" altLang="de-DE" dirty="0">
                <a:solidFill>
                  <a:schemeClr val="tx1"/>
                </a:solidFill>
                <a:effectLst/>
                <a:latin typeface="Univers LT Std 47 Cn Lt" pitchFamily="34" charset="0"/>
              </a:rPr>
              <a:t>„Sie waren überzeugt, dass er den Verstand verloren hatte.“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39110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1.Korinther-Brief 15,36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136904" cy="1754326"/>
          </a:xfrm>
        </p:spPr>
        <p:txBody>
          <a:bodyPr wrap="square">
            <a:spAutoFit/>
          </a:bodyPr>
          <a:lstStyle/>
          <a:p>
            <a:pPr algn="l"/>
            <a:r>
              <a:rPr lang="de-CH" altLang="de-DE" sz="3600" dirty="0">
                <a:solidFill>
                  <a:schemeClr val="tx1"/>
                </a:solidFill>
                <a:effectLst/>
                <a:latin typeface="Univers LT Std 47 Cn Lt" pitchFamily="34" charset="0"/>
              </a:rPr>
              <a:t>„Wenn du Getreide aussäst, muss die Saat zuerst sterben, ehe neues Leben daraus entsteht.“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07042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Jesaja 53,4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136904" cy="2308324"/>
          </a:xfrm>
        </p:spPr>
        <p:txBody>
          <a:bodyPr wrap="square">
            <a:spAutoFit/>
          </a:bodyPr>
          <a:lstStyle/>
          <a:p>
            <a:pPr algn="l"/>
            <a:r>
              <a:rPr lang="de-CH" altLang="de-DE" sz="3600" dirty="0">
                <a:solidFill>
                  <a:schemeClr val="tx1"/>
                </a:solidFill>
                <a:effectLst/>
                <a:latin typeface="Univers LT Std 47 Cn Lt" pitchFamily="34" charset="0"/>
              </a:rPr>
              <a:t>„Fürwahr, er trug unsre Krankheit und lud auf sich unsre Schmerzen. Wir aber hielten ihn für den, der geplagt und von Gott geschlagen und gemartert wäre.“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03006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Jesaja 53,5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632848" cy="2862322"/>
          </a:xfrm>
        </p:spPr>
        <p:txBody>
          <a:bodyPr wrap="square">
            <a:spAutoFit/>
          </a:bodyPr>
          <a:lstStyle/>
          <a:p>
            <a:pPr algn="l"/>
            <a:r>
              <a:rPr lang="de-CH" altLang="de-DE" sz="3600" dirty="0">
                <a:solidFill>
                  <a:schemeClr val="tx1"/>
                </a:solidFill>
                <a:effectLst/>
                <a:latin typeface="Univers LT Std 47 Cn Lt" pitchFamily="34" charset="0"/>
              </a:rPr>
              <a:t>„Denn er ist um unsrer Missetat willen verwundet und um unsrer Sünde willen zerschlagen. Die Strafe liegt auf ihm, auf dass wir Frieden hätten, und durch seine Wunden sind wir geheilt.“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06528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Jesaja 53,6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7344816" cy="1754326"/>
          </a:xfrm>
        </p:spPr>
        <p:txBody>
          <a:bodyPr wrap="square">
            <a:spAutoFit/>
          </a:bodyPr>
          <a:lstStyle/>
          <a:p>
            <a:pPr algn="l"/>
            <a:r>
              <a:rPr lang="de-CH" altLang="de-DE" sz="3600" dirty="0">
                <a:solidFill>
                  <a:schemeClr val="tx1"/>
                </a:solidFill>
                <a:effectLst/>
                <a:latin typeface="Univers LT Std 47 Cn Lt" pitchFamily="34" charset="0"/>
              </a:rPr>
              <a:t>„Wir gingen alle in die Irre wie Schafe, ein jeder sah auf seinen Weg. Aber der Herr warf unser aller Sünde auf ihn.“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43791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13,32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7344816" cy="1754326"/>
          </a:xfrm>
        </p:spPr>
        <p:txBody>
          <a:bodyPr wrap="square">
            <a:spAutoFit/>
          </a:bodyPr>
          <a:lstStyle/>
          <a:p>
            <a:pPr algn="l"/>
            <a:r>
              <a:rPr lang="de-CH" altLang="de-DE" sz="3600" dirty="0">
                <a:solidFill>
                  <a:schemeClr val="tx1"/>
                </a:solidFill>
                <a:effectLst/>
                <a:latin typeface="Univers LT Std 47 Cn Lt" pitchFamily="34" charset="0"/>
              </a:rPr>
              <a:t>„Ein Baum wird daraus, auf dem die Vögel sich niederlassen und in dessen Zweigen sie nisten.“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0556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Johannes-Evangelium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632848" cy="1200329"/>
          </a:xfrm>
        </p:spPr>
        <p:txBody>
          <a:bodyPr wrap="square">
            <a:spAutoFit/>
          </a:bodyPr>
          <a:lstStyle/>
          <a:p>
            <a:pPr algn="l"/>
            <a:r>
              <a:rPr lang="de-CH" altLang="de-DE" sz="3600" dirty="0">
                <a:solidFill>
                  <a:schemeClr val="tx1"/>
                </a:solidFill>
                <a:effectLst/>
                <a:latin typeface="Univers LT Std 47 Cn Lt" pitchFamily="34" charset="0"/>
              </a:rPr>
              <a:t> „Jesus kam zu seinem Volk, aber sein Volk wollte nichts von ihm wissen.“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6882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1.Petrus-Brief 2,25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624736" cy="2862322"/>
          </a:xfrm>
        </p:spPr>
        <p:txBody>
          <a:bodyPr wrap="square">
            <a:spAutoFit/>
          </a:bodyPr>
          <a:lstStyle/>
          <a:p>
            <a:pPr algn="l"/>
            <a:r>
              <a:rPr lang="de-CH" altLang="de-DE" sz="3600" dirty="0">
                <a:solidFill>
                  <a:schemeClr val="tx1"/>
                </a:solidFill>
                <a:effectLst/>
                <a:latin typeface="Univers LT Std 47 Cn Lt" pitchFamily="34" charset="0"/>
              </a:rPr>
              <a:t>„Ihr wart umhergeirrt wie Schafe, die sich verlaufen haben; doch jetzt seid ihr zu dem zurückgekehrt, der als euer Hirte und Beschützer über euch wacht.“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69270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28,19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6624736" cy="2308324"/>
          </a:xfrm>
        </p:spPr>
        <p:txBody>
          <a:bodyPr wrap="square">
            <a:spAutoFit/>
          </a:bodyPr>
          <a:lstStyle/>
          <a:p>
            <a:pPr algn="l"/>
            <a:r>
              <a:rPr lang="de-CH" altLang="de-DE" sz="3600" dirty="0">
                <a:solidFill>
                  <a:schemeClr val="tx1"/>
                </a:solidFill>
                <a:effectLst/>
                <a:latin typeface="Univers LT Std 47 Cn Lt" pitchFamily="34" charset="0"/>
              </a:rPr>
              <a:t>„Geht zu allen Völkern und macht die Menschen zu meinen Jüngern; tauft sie auf den Namen des Vaters, des Sohnes und des Heiligen Geistes.“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00521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39552" y="764704"/>
            <a:ext cx="6264696"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Der kraftvolle Prozess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13,33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624736" cy="2862322"/>
          </a:xfrm>
        </p:spPr>
        <p:txBody>
          <a:bodyPr wrap="square">
            <a:spAutoFit/>
          </a:bodyPr>
          <a:lstStyle/>
          <a:p>
            <a:pPr algn="l"/>
            <a:r>
              <a:rPr lang="de-CH" altLang="de-DE" sz="3600" dirty="0">
                <a:solidFill>
                  <a:schemeClr val="tx1"/>
                </a:solidFill>
                <a:effectLst/>
                <a:latin typeface="Univers LT Std 47 Cn Lt" pitchFamily="34" charset="0"/>
              </a:rPr>
              <a:t>„Mit dem Himmelreich ist es wie mit dem Sauerteig. Eine Frau nimmt eine Hand voll davon, mengt ihn unter einen halben Sack Mehl, und am Ende ist die ganze Masse durchsäuert.“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21533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1.Korinther-Brief 5,7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712968" cy="2308324"/>
          </a:xfrm>
        </p:spPr>
        <p:txBody>
          <a:bodyPr wrap="square">
            <a:spAutoFit/>
          </a:bodyPr>
          <a:lstStyle/>
          <a:p>
            <a:pPr algn="l"/>
            <a:r>
              <a:rPr lang="de-CH" altLang="de-DE" sz="3600" dirty="0">
                <a:solidFill>
                  <a:schemeClr val="tx1"/>
                </a:solidFill>
                <a:effectLst/>
                <a:latin typeface="Univers LT Std 47 Cn Lt" pitchFamily="34" charset="0"/>
              </a:rPr>
              <a:t>„Macht es daher so, wie man es vor dem Passafest macht: Entfernt den alten, durchsäuerten Teig, damit ihr wieder das werdet, was ihr doch</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schon seid – ein frischer, ungesäuerter Teig.“</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1462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13,33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7200800" cy="1754326"/>
          </a:xfrm>
        </p:spPr>
        <p:txBody>
          <a:bodyPr wrap="square">
            <a:spAutoFit/>
          </a:bodyPr>
          <a:lstStyle/>
          <a:p>
            <a:pPr algn="l"/>
            <a:r>
              <a:rPr lang="de-CH" altLang="de-DE" dirty="0">
                <a:solidFill>
                  <a:schemeClr val="tx1"/>
                </a:solidFill>
                <a:effectLst/>
                <a:latin typeface="Univers LT Std 47 Cn Lt" pitchFamily="34" charset="0"/>
              </a:rPr>
              <a:t>„Mit dem Himmelreich ist es wie mit dem Sauerteig.“</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34990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3.Mose 23,17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776864" cy="2308324"/>
          </a:xfrm>
        </p:spPr>
        <p:txBody>
          <a:bodyPr wrap="square">
            <a:spAutoFit/>
          </a:bodyPr>
          <a:lstStyle/>
          <a:p>
            <a:pPr algn="l"/>
            <a:r>
              <a:rPr lang="de-CH" altLang="de-DE" sz="3600" dirty="0">
                <a:solidFill>
                  <a:schemeClr val="tx1"/>
                </a:solidFill>
                <a:effectLst/>
                <a:latin typeface="Univers LT Std 47 Cn Lt" pitchFamily="34" charset="0"/>
              </a:rPr>
              <a:t>„Ihr sollt aus euren Wohnungen zwei Brote bringen als Schwingopfer, von zwei Zehnteln feinstem Mehl, gesäuert und gebacken, als Erstlingsgabe für den HERRN.“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47761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2.Korinther-Brief 5,17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552728" cy="2308324"/>
          </a:xfrm>
        </p:spPr>
        <p:txBody>
          <a:bodyPr wrap="square">
            <a:spAutoFit/>
          </a:bodyPr>
          <a:lstStyle/>
          <a:p>
            <a:pPr algn="l"/>
            <a:r>
              <a:rPr lang="de-CH" altLang="de-DE" sz="3600" dirty="0">
                <a:solidFill>
                  <a:schemeClr val="tx1"/>
                </a:solidFill>
                <a:effectLst/>
                <a:latin typeface="Univers LT Std 47 Cn Lt" pitchFamily="34" charset="0"/>
              </a:rPr>
              <a:t>„Wenn jemand zu Christus gehört, ist er eine neue Schöpfung. Das Alte ist vergangen; etwas ganz Neues hat begonnen!“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09540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Römer-Brief 8,15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2862322"/>
          </a:xfrm>
        </p:spPr>
        <p:txBody>
          <a:bodyPr wrap="square">
            <a:spAutoFit/>
          </a:bodyPr>
          <a:lstStyle/>
          <a:p>
            <a:pPr algn="l"/>
            <a:r>
              <a:rPr lang="de-CH" altLang="de-DE" sz="3600" dirty="0">
                <a:solidFill>
                  <a:schemeClr val="tx1"/>
                </a:solidFill>
                <a:effectLst/>
                <a:latin typeface="Univers LT Std 47 Cn Lt" pitchFamily="34" charset="0"/>
              </a:rPr>
              <a:t>„Der Geist, den ihr empfangen habt, macht euch nicht zu Sklaven, sodass ihr von neuem in Angst und Furcht leben müsstet; er hat euch zu Söhnen und Töchtern gemacht, und durch ihn rufen wir, ´wenn wir beten`: ‚Abba, Vater!‘“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04219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Philipper-Brief 3,21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920880" cy="2308324"/>
          </a:xfrm>
        </p:spPr>
        <p:txBody>
          <a:bodyPr wrap="square">
            <a:spAutoFit/>
          </a:bodyPr>
          <a:lstStyle/>
          <a:p>
            <a:pPr algn="l"/>
            <a:r>
              <a:rPr lang="de-CH" altLang="de-DE" sz="3600" dirty="0">
                <a:solidFill>
                  <a:schemeClr val="tx1"/>
                </a:solidFill>
                <a:effectLst/>
                <a:latin typeface="Univers LT Std 47 Cn Lt" pitchFamily="34" charset="0"/>
              </a:rPr>
              <a:t>„Jesus wird unseren unvollkommenen Körper umwandeln und wird ihn seinem eigenen Körper gleichmachen, der Gottes Herrlichkeit widerspiegelt. Er hat die Macht dazu.“</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757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13,31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00800" cy="2308324"/>
          </a:xfrm>
        </p:spPr>
        <p:txBody>
          <a:bodyPr wrap="square">
            <a:spAutoFit/>
          </a:bodyPr>
          <a:lstStyle/>
          <a:p>
            <a:pPr algn="l"/>
            <a:r>
              <a:rPr lang="de-CH" altLang="de-DE" sz="3600" dirty="0">
                <a:solidFill>
                  <a:schemeClr val="tx1"/>
                </a:solidFill>
                <a:effectLst/>
                <a:latin typeface="Univers LT Std 47 Cn Lt" pitchFamily="34" charset="0"/>
              </a:rPr>
              <a:t>Jesus erzählte der Menge ein weiteres Gleichnis: „Mit dem Himmelreich ist es wie mit einem Senfkorn, das ein Mann auf sein Feld sät.“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48587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1.Korinther-Brief 1,18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20880" cy="2862322"/>
          </a:xfrm>
        </p:spPr>
        <p:txBody>
          <a:bodyPr wrap="square">
            <a:spAutoFit/>
          </a:bodyPr>
          <a:lstStyle/>
          <a:p>
            <a:pPr algn="l"/>
            <a:r>
              <a:rPr lang="de-CH" altLang="de-DE" sz="3600" dirty="0">
                <a:solidFill>
                  <a:schemeClr val="tx1"/>
                </a:solidFill>
                <a:effectLst/>
                <a:latin typeface="Univers LT Std 47 Cn Lt" pitchFamily="34" charset="0"/>
              </a:rPr>
              <a:t>„Mit der Botschaft vom Kreuz ist es nämlich so: In den Augen derer, die verloren gehen,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ist sie etwas völlig Unsinniges; für uns aber, die wir gerettet werden, ist sie der Inbegriff von Gottes Kraft.“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60556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83671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Johannes-Evangelium 5,24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920880" cy="2308324"/>
          </a:xfrm>
        </p:spPr>
        <p:txBody>
          <a:bodyPr wrap="square">
            <a:spAutoFit/>
          </a:bodyPr>
          <a:lstStyle/>
          <a:p>
            <a:pPr algn="l"/>
            <a:r>
              <a:rPr lang="de-CH" altLang="de-DE" sz="3600" dirty="0">
                <a:solidFill>
                  <a:schemeClr val="tx1"/>
                </a:solidFill>
                <a:effectLst/>
                <a:latin typeface="Univers LT Std 47 Cn Lt" pitchFamily="34" charset="0"/>
              </a:rPr>
              <a:t>„Wer auf mein Wort hört und dem glaubt, der mich gesandt hat, der hat das ewige Leben. </a:t>
            </a:r>
            <a:r>
              <a:rPr lang="de-CH" altLang="de-DE" sz="3600">
                <a:solidFill>
                  <a:schemeClr val="tx1"/>
                </a:solidFill>
                <a:effectLst/>
                <a:latin typeface="Univers LT Std 47 Cn Lt" pitchFamily="34" charset="0"/>
              </a:rPr>
              <a:t>Auf ihn kommt keine Verurteilung mehr zu; er hat den Schritt vom Tod ins Leben getan.“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2037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13,32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632848" cy="2862322"/>
          </a:xfrm>
        </p:spPr>
        <p:txBody>
          <a:bodyPr wrap="square">
            <a:spAutoFit/>
          </a:bodyPr>
          <a:lstStyle/>
          <a:p>
            <a:pPr algn="l"/>
            <a:r>
              <a:rPr lang="de-CH" altLang="de-DE" sz="3600" dirty="0">
                <a:solidFill>
                  <a:schemeClr val="tx1"/>
                </a:solidFill>
                <a:effectLst/>
                <a:latin typeface="Univers LT Std 47 Cn Lt" pitchFamily="34" charset="0"/>
              </a:rPr>
              <a:t>„Es ist zwar das kleinste aller Samenkörner. Aber was daraus wächst, ist grösser als alle anderen Gartenpflanzen. Ein Baum wird daraus, auf dem die Vögel sich niederlassen und in dessen Zweigen sie nisten.“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89694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13,33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632848" cy="3416320"/>
          </a:xfrm>
        </p:spPr>
        <p:txBody>
          <a:bodyPr wrap="square">
            <a:spAutoFit/>
          </a:bodyPr>
          <a:lstStyle/>
          <a:p>
            <a:pPr algn="l"/>
            <a:r>
              <a:rPr lang="de-CH" altLang="de-DE" sz="3600" dirty="0">
                <a:solidFill>
                  <a:schemeClr val="tx1"/>
                </a:solidFill>
                <a:effectLst/>
                <a:latin typeface="Univers LT Std 47 Cn Lt" pitchFamily="34" charset="0"/>
              </a:rPr>
              <a:t>Jesus erzählte ihnen noch ein Gleichnis: „Mit dem Himmelreich ist es wie mit dem Sauerteig. Eine Frau nimmt eine Hand voll davon, mengt ihn unter einen halben Sack Mehl, und am Ende ist die ganze Masse durchsäuert.“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86582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908720"/>
            <a:ext cx="7272808" cy="923330"/>
          </a:xfrm>
        </p:spPr>
        <p:txBody>
          <a:bodyPr wrap="square">
            <a:spAutoFit/>
          </a:bodyPr>
          <a:lstStyle/>
          <a:p>
            <a:pPr algn="l"/>
            <a:r>
              <a:rPr lang="de-DE" altLang="de-DE" dirty="0">
                <a:solidFill>
                  <a:schemeClr val="tx1"/>
                </a:solidFill>
                <a:effectLst/>
                <a:latin typeface="Univers LT Std 47 Cn Lt" pitchFamily="34" charset="0"/>
              </a:rPr>
              <a:t>I. </a:t>
            </a:r>
            <a:r>
              <a:rPr lang="de-CH" altLang="de-DE" dirty="0">
                <a:solidFill>
                  <a:schemeClr val="tx1"/>
                </a:solidFill>
                <a:effectLst/>
                <a:latin typeface="Univers LT Std 47 Cn Lt" pitchFamily="34" charset="0"/>
              </a:rPr>
              <a:t>Die unterschätzte Person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13,32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7632848" cy="1569660"/>
          </a:xfrm>
        </p:spPr>
        <p:txBody>
          <a:bodyPr wrap="square">
            <a:spAutoFit/>
          </a:bodyPr>
          <a:lstStyle/>
          <a:p>
            <a:pPr algn="l"/>
            <a:r>
              <a:rPr lang="de-CH" altLang="de-DE" sz="4800" dirty="0">
                <a:solidFill>
                  <a:schemeClr val="tx1"/>
                </a:solidFill>
                <a:effectLst/>
                <a:latin typeface="Univers LT Std 47 Cn Lt" pitchFamily="34" charset="0"/>
              </a:rPr>
              <a:t>„Es ist das kleinste aller Samenkörner.“</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48366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13,32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416824" cy="2862322"/>
          </a:xfrm>
        </p:spPr>
        <p:txBody>
          <a:bodyPr wrap="square">
            <a:spAutoFit/>
          </a:bodyPr>
          <a:lstStyle/>
          <a:p>
            <a:pPr algn="l"/>
            <a:r>
              <a:rPr lang="de-CH" altLang="de-DE" sz="3600" dirty="0">
                <a:solidFill>
                  <a:schemeClr val="tx1"/>
                </a:solidFill>
                <a:effectLst/>
                <a:latin typeface="Univers LT Std 47 Cn Lt" pitchFamily="34" charset="0"/>
              </a:rPr>
              <a:t>„Was aus diesem Senfkorn wächst, ist grösser als alle anderen Gartenpflanzen. Ein Baum wird daraus, auf dem die Vögel sich niederlassen und in dessen Zweigen sie nisten.“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32562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Galater-Brief 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332656"/>
            <a:ext cx="7416824" cy="1569660"/>
          </a:xfrm>
        </p:spPr>
        <p:txBody>
          <a:bodyPr wrap="square">
            <a:spAutoFit/>
          </a:bodyPr>
          <a:lstStyle/>
          <a:p>
            <a:pPr algn="l"/>
            <a:r>
              <a:rPr lang="de-CH" altLang="de-DE" sz="4800" dirty="0">
                <a:solidFill>
                  <a:schemeClr val="tx1"/>
                </a:solidFill>
                <a:effectLst/>
                <a:latin typeface="Univers LT Std 47 Cn Lt" pitchFamily="34" charset="0"/>
              </a:rPr>
              <a:t>„Als die Zeit dafür gekommen war, sandte Gott seinen Sohn.“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05322988"/>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832</Words>
  <Application>Microsoft Office PowerPoint</Application>
  <PresentationFormat>Bildschirmpräsentation (4:3)</PresentationFormat>
  <Paragraphs>95</Paragraphs>
  <Slides>32</Slides>
  <Notes>32</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Designvorlage 'Berggipfel'</vt:lpstr>
      <vt:lpstr>Kirche weiss um das Potenzial des Unscheinbaren</vt:lpstr>
      <vt:lpstr> „Jesus kam zu seinem Volk, aber sein Volk wollte nichts von ihm wissen.“</vt:lpstr>
      <vt:lpstr>Jesus erzählte der Menge ein weiteres Gleichnis: „Mit dem Himmelreich ist es wie mit einem Senfkorn, das ein Mann auf sein Feld sät.“</vt:lpstr>
      <vt:lpstr>„Es ist zwar das kleinste aller Samenkörner. Aber was daraus wächst, ist grösser als alle anderen Gartenpflanzen. Ein Baum wird daraus, auf dem die Vögel sich niederlassen und in dessen Zweigen sie nisten.“</vt:lpstr>
      <vt:lpstr>Jesus erzählte ihnen noch ein Gleichnis: „Mit dem Himmelreich ist es wie mit dem Sauerteig. Eine Frau nimmt eine Hand voll davon, mengt ihn unter einen halben Sack Mehl, und am Ende ist die ganze Masse durchsäuert.“</vt:lpstr>
      <vt:lpstr>I. Die unterschätzte Person</vt:lpstr>
      <vt:lpstr>„Es ist das kleinste aller Samenkörner.“</vt:lpstr>
      <vt:lpstr>„Was aus diesem Senfkorn wächst, ist grösser als alle anderen Gartenpflanzen. Ein Baum wird daraus, auf dem die Vögel sich niederlassen und in dessen Zweigen sie nisten.“</vt:lpstr>
      <vt:lpstr>„Als die Zeit dafür gekommen war, sandte Gott seinen Sohn.“</vt:lpstr>
      <vt:lpstr>„Gottes Bevollmächtigter wuchs auf wie ein kümmerlicher Spross aus dürrem Boden. Er war weder schön noch stattlich, wir fanden nichts Anziehendes an ihm.“</vt:lpstr>
      <vt:lpstr>„Alle verachteten und mieden ihn; denn er war von Schmerzen und Krankheit gezeichnet. Voller Abscheu wandten wir uns von ihm ab. Wir rechneten nicht mehr mit ihm.“</vt:lpstr>
      <vt:lpstr>„Das Reich Gottes ist mitten unter euch.“</vt:lpstr>
      <vt:lpstr>„Ist er denn nicht der Zimmermann, der Sohn der Maria und der Bruder von Jakobus, Joses, Judas und Simon? Leben nicht auch seine Schwestern hier unter uns?“</vt:lpstr>
      <vt:lpstr>„Sie waren überzeugt, dass er den Verstand verloren hatte.“</vt:lpstr>
      <vt:lpstr>„Wenn du Getreide aussäst, muss die Saat zuerst sterben, ehe neues Leben daraus entsteht.“</vt:lpstr>
      <vt:lpstr>„Fürwahr, er trug unsre Krankheit und lud auf sich unsre Schmerzen. Wir aber hielten ihn für den, der geplagt und von Gott geschlagen und gemartert wäre.“</vt:lpstr>
      <vt:lpstr>„Denn er ist um unsrer Missetat willen verwundet und um unsrer Sünde willen zerschlagen. Die Strafe liegt auf ihm, auf dass wir Frieden hätten, und durch seine Wunden sind wir geheilt.“</vt:lpstr>
      <vt:lpstr>„Wir gingen alle in die Irre wie Schafe, ein jeder sah auf seinen Weg. Aber der Herr warf unser aller Sünde auf ihn.“</vt:lpstr>
      <vt:lpstr>„Ein Baum wird daraus, auf dem die Vögel sich niederlassen und in dessen Zweigen sie nisten.“</vt:lpstr>
      <vt:lpstr>„Ihr wart umhergeirrt wie Schafe, die sich verlaufen haben; doch jetzt seid ihr zu dem zurückgekehrt, der als euer Hirte und Beschützer über euch wacht.“</vt:lpstr>
      <vt:lpstr>„Geht zu allen Völkern und macht die Menschen zu meinen Jüngern; tauft sie auf den Namen des Vaters, des Sohnes und des Heiligen Geistes.“</vt:lpstr>
      <vt:lpstr>II. Der kraftvolle Prozess</vt:lpstr>
      <vt:lpstr>„Mit dem Himmelreich ist es wie mit dem Sauerteig. Eine Frau nimmt eine Hand voll davon, mengt ihn unter einen halben Sack Mehl, und am Ende ist die ganze Masse durchsäuert.“</vt:lpstr>
      <vt:lpstr>„Macht es daher so, wie man es vor dem Passafest macht: Entfernt den alten, durchsäuerten Teig, damit ihr wieder das werdet, was ihr doch schon seid – ein frischer, ungesäuerter Teig.“</vt:lpstr>
      <vt:lpstr>„Mit dem Himmelreich ist es wie mit dem Sauerteig.“</vt:lpstr>
      <vt:lpstr>„Ihr sollt aus euren Wohnungen zwei Brote bringen als Schwingopfer, von zwei Zehnteln feinstem Mehl, gesäuert und gebacken, als Erstlingsgabe für den HERRN.“</vt:lpstr>
      <vt:lpstr>„Wenn jemand zu Christus gehört, ist er eine neue Schöpfung. Das Alte ist vergangen; etwas ganz Neues hat begonnen!“</vt:lpstr>
      <vt:lpstr>„Der Geist, den ihr empfangen habt, macht euch nicht zu Sklaven, sodass ihr von neuem in Angst und Furcht leben müsstet; er hat euch zu Söhnen und Töchtern gemacht, und durch ihn rufen wir, ´wenn wir beten`: ‚Abba, Vater!‘“</vt:lpstr>
      <vt:lpstr>„Jesus wird unseren unvollkommenen Körper umwandeln und wird ihn seinem eigenen Körper gleichmachen, der Gottes Herrlichkeit widerspiegelt. Er hat die Macht dazu.“</vt:lpstr>
      <vt:lpstr>„Mit der Botschaft vom Kreuz ist es nämlich so: In den Augen derer, die verloren gehen, ist sie etwas völlig Unsinniges; für uns aber, die wir gerettet werden, ist sie der Inbegriff von Gottes Kraft.“</vt:lpstr>
      <vt:lpstr>Schlussgedanke</vt:lpstr>
      <vt:lpstr>„Wer auf mein Wort hört und dem glaubt, der mich gesandt hat, der hat das ewige Leben. Auf ihn kommt keine Verurteilung mehr zu; er hat den Schritt vom Tod ins Leben getan.“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wächst die Kirche - Teil 3/5 - Kirche weiss um das Potenzial des Unscheinbaren</dc:title>
  <dc:creator>Jürg Birnstiel</dc:creator>
  <cp:lastModifiedBy>Me</cp:lastModifiedBy>
  <cp:revision>631</cp:revision>
  <dcterms:created xsi:type="dcterms:W3CDTF">2013-11-12T15:20:47Z</dcterms:created>
  <dcterms:modified xsi:type="dcterms:W3CDTF">2017-05-25T16:33:01Z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