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44" r:id="rId3"/>
    <p:sldId id="645" r:id="rId4"/>
    <p:sldId id="690" r:id="rId5"/>
    <p:sldId id="430" r:id="rId6"/>
    <p:sldId id="643" r:id="rId7"/>
    <p:sldId id="692" r:id="rId8"/>
    <p:sldId id="693" r:id="rId9"/>
    <p:sldId id="694" r:id="rId10"/>
    <p:sldId id="695" r:id="rId11"/>
    <p:sldId id="696" r:id="rId12"/>
    <p:sldId id="668" r:id="rId13"/>
    <p:sldId id="689" r:id="rId14"/>
    <p:sldId id="691" r:id="rId15"/>
    <p:sldId id="697" r:id="rId16"/>
    <p:sldId id="698" r:id="rId17"/>
    <p:sldId id="699" r:id="rId18"/>
    <p:sldId id="680" r:id="rId19"/>
    <p:sldId id="623" r:id="rId20"/>
    <p:sldId id="631" r:id="rId21"/>
    <p:sldId id="700" r:id="rId22"/>
    <p:sldId id="701" r:id="rId23"/>
    <p:sldId id="263" r:id="rId24"/>
    <p:sldId id="597" r:id="rId25"/>
    <p:sldId id="702" r:id="rId26"/>
    <p:sldId id="325" r:id="rId27"/>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4649" autoAdjust="0"/>
  </p:normalViewPr>
  <p:slideViewPr>
    <p:cSldViewPr>
      <p:cViewPr varScale="1">
        <p:scale>
          <a:sx n="125" d="100"/>
          <a:sy n="125"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190498"/>
            <a:ext cx="8928992" cy="1421928"/>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Ich orientiere mich himmelwärts</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6088301"/>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a:t>
            </a:r>
            <a:r>
              <a:rPr lang="de-CH" sz="2800" kern="1200">
                <a:ln>
                  <a:solidFill>
                    <a:srgbClr val="000000"/>
                  </a:solidFill>
                </a:ln>
                <a:solidFill>
                  <a:schemeClr val="bg1"/>
                </a:solidFill>
                <a:latin typeface="Arial Rounded MT Bold" pitchFamily="34" charset="0"/>
                <a:ea typeface="+mj-ea"/>
                <a:cs typeface="+mj-cs"/>
              </a:rPr>
              <a:t>: </a:t>
            </a:r>
            <a:r>
              <a:rPr lang="de-CH" sz="2800" kern="1200" smtClean="0">
                <a:ln>
                  <a:solidFill>
                    <a:srgbClr val="000000"/>
                  </a:solidFill>
                </a:ln>
                <a:solidFill>
                  <a:schemeClr val="bg1"/>
                </a:solidFill>
                <a:latin typeface="Arial Rounded MT Bold" pitchFamily="34" charset="0"/>
                <a:ea typeface="+mj-ea"/>
                <a:cs typeface="+mj-cs"/>
              </a:rPr>
              <a:t>So lebe ich mit Jesus </a:t>
            </a:r>
            <a:r>
              <a:rPr lang="de-CH" sz="2800" kern="1200" dirty="0" smtClean="0">
                <a:ln>
                  <a:solidFill>
                    <a:srgbClr val="000000"/>
                  </a:solidFill>
                </a:ln>
                <a:solidFill>
                  <a:schemeClr val="bg1"/>
                </a:solidFill>
                <a:latin typeface="Arial Rounded MT Bold" pitchFamily="34" charset="0"/>
                <a:ea typeface="+mj-ea"/>
                <a:cs typeface="+mj-cs"/>
              </a:rPr>
              <a:t>(1/4)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451773" y="3014721"/>
            <a:ext cx="5992436"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3,1-4      </a:t>
            </a:r>
            <a:endParaRPr lang="de-CH" sz="32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174" y="98647"/>
            <a:ext cx="8857314" cy="18158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„Stephanus, vom Heiligen Geist erfüllt, blickte jetzt unverwandt zum Himmel hinauf, denn er sah dort die Herrlichkeit Gottes, und er sah Jesus, der an Gottes rechter Seite stand.“</a:t>
            </a:r>
          </a:p>
        </p:txBody>
      </p:sp>
      <p:sp>
        <p:nvSpPr>
          <p:cNvPr id="319491" name="Text Box 3"/>
          <p:cNvSpPr txBox="1">
            <a:spLocks noChangeArrowheads="1"/>
          </p:cNvSpPr>
          <p:nvPr/>
        </p:nvSpPr>
        <p:spPr bwMode="auto">
          <a:xfrm>
            <a:off x="1619672" y="213285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Apostelgeschichte 7,55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812290621"/>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18490"/>
            <a:ext cx="910850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„Richtet eure Gedanken auf das, was im Himmel ist, nicht auf </a:t>
            </a:r>
            <a:r>
              <a:rPr lang="de-CH" sz="3600" dirty="0" smtClean="0">
                <a:ln>
                  <a:solidFill>
                    <a:srgbClr val="000000"/>
                  </a:solidFill>
                </a:ln>
                <a:solidFill>
                  <a:srgbClr val="FFFFFF"/>
                </a:solidFill>
                <a:latin typeface="Arial Rounded MT Bold" pitchFamily="34" charset="0"/>
              </a:rPr>
              <a:t>das,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was </a:t>
            </a:r>
            <a:r>
              <a:rPr lang="de-CH" sz="3600" dirty="0">
                <a:ln>
                  <a:solidFill>
                    <a:srgbClr val="000000"/>
                  </a:solidFill>
                </a:ln>
                <a:solidFill>
                  <a:srgbClr val="FFFFFF"/>
                </a:solidFill>
                <a:latin typeface="Arial Rounded MT Bold" pitchFamily="34" charset="0"/>
              </a:rPr>
              <a:t>zur </a:t>
            </a:r>
            <a:r>
              <a:rPr lang="de-CH" sz="3600" dirty="0" smtClean="0">
                <a:ln>
                  <a:solidFill>
                    <a:srgbClr val="000000"/>
                  </a:solidFill>
                </a:ln>
                <a:solidFill>
                  <a:srgbClr val="FFFFFF"/>
                </a:solidFill>
                <a:latin typeface="Arial Rounded MT Bold" pitchFamily="34" charset="0"/>
              </a:rPr>
              <a:t>irdischen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Welt </a:t>
            </a:r>
            <a:r>
              <a:rPr lang="de-CH" sz="3600" dirty="0">
                <a:ln>
                  <a:solidFill>
                    <a:srgbClr val="000000"/>
                  </a:solidFill>
                </a:ln>
                <a:solidFill>
                  <a:srgbClr val="FFFFFF"/>
                </a:solidFill>
                <a:latin typeface="Arial Rounded MT Bold" pitchFamily="34" charset="0"/>
              </a:rPr>
              <a:t>gehört.“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763688" y="4149080"/>
            <a:ext cx="345665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1803479634"/>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w="22225">
                  <a:solidFill>
                    <a:srgbClr val="000000"/>
                  </a:solidFill>
                </a:ln>
                <a:solidFill>
                  <a:srgbClr val="FFFFFF"/>
                </a:solidFill>
                <a:latin typeface="Arial Rounded MT Bold" pitchFamily="34" charset="0"/>
              </a:rPr>
              <a:t>„Es soll euch zuerst um Gottes Reich und Gottes Gerechtigkeit gehen, dann wird euch das Übrige alles dazugegeben.“</a:t>
            </a:r>
            <a:endParaRPr lang="de-DE" sz="4400" dirty="0">
              <a:ln w="2222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27784" y="2996952"/>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Matthäus-Evangelium 6,33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560054452"/>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w="22225">
                  <a:solidFill>
                    <a:srgbClr val="000000"/>
                  </a:solidFill>
                </a:ln>
                <a:solidFill>
                  <a:srgbClr val="FFFFFF"/>
                </a:solidFill>
                <a:latin typeface="Arial Rounded MT Bold" pitchFamily="34" charset="0"/>
              </a:rPr>
              <a:t>„Im Reich Gottes geht es nicht um Fragen des Essens und Trinkens, sondern um das, was der Heilige Geist bewirkt: Gerechtigkeit, Frieden und Freude.“</a:t>
            </a:r>
            <a:endParaRPr lang="de-DE" sz="3200" dirty="0">
              <a:ln w="2222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483768" y="213285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Römer-Brief14,17</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1526449887"/>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784794"/>
            <a:ext cx="8928992" cy="1274195"/>
          </a:xfrm>
          <a:effectLst>
            <a:outerShdw dist="35921" dir="2700000" algn="ctr" rotWithShape="0">
              <a:srgbClr val="000000"/>
            </a:outerShdw>
          </a:effectLst>
        </p:spPr>
        <p:txBody>
          <a:bodyPr wrap="square">
            <a:spAutoFit/>
          </a:bodyPr>
          <a:lstStyle/>
          <a:p>
            <a:pPr marL="1117600" indent="-1117600" algn="l"/>
            <a:r>
              <a:rPr lang="de-DE" sz="4800" dirty="0" smtClean="0">
                <a:ln>
                  <a:solidFill>
                    <a:srgbClr val="000000"/>
                  </a:solidFill>
                </a:ln>
                <a:solidFill>
                  <a:schemeClr val="bg1"/>
                </a:solidFill>
                <a:latin typeface="Arial Rounded MT Bold" pitchFamily="34" charset="0"/>
              </a:rPr>
              <a:t>II.   …weil dort meine</a:t>
            </a:r>
            <a:br>
              <a:rPr lang="de-DE" sz="4800" dirty="0" smtClean="0">
                <a:ln>
                  <a:solidFill>
                    <a:srgbClr val="000000"/>
                  </a:solidFill>
                </a:ln>
                <a:solidFill>
                  <a:schemeClr val="bg1"/>
                </a:solidFill>
                <a:latin typeface="Arial Rounded MT Bold" pitchFamily="34" charset="0"/>
              </a:rPr>
            </a:br>
            <a:r>
              <a:rPr lang="de-DE" sz="4800" dirty="0" smtClean="0">
                <a:ln>
                  <a:solidFill>
                    <a:srgbClr val="000000"/>
                  </a:solidFill>
                </a:ln>
                <a:solidFill>
                  <a:schemeClr val="bg1"/>
                </a:solidFill>
                <a:latin typeface="Arial Rounded MT Bold" pitchFamily="34" charset="0"/>
              </a:rPr>
              <a:t>Heimat ist</a:t>
            </a:r>
            <a:endParaRPr lang="de-CH" sz="48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
        <p:nvSpPr>
          <p:cNvPr id="4" name="Rectangle 2"/>
          <p:cNvSpPr txBox="1">
            <a:spLocks noChangeArrowheads="1"/>
          </p:cNvSpPr>
          <p:nvPr/>
        </p:nvSpPr>
        <p:spPr bwMode="auto">
          <a:xfrm>
            <a:off x="107504" y="116632"/>
            <a:ext cx="878497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a:lstStyle>
          <a:p>
            <a:pPr marL="1117600" indent="-1117600" algn="l"/>
            <a:r>
              <a:rPr lang="de-DE" sz="2000" dirty="0" smtClean="0">
                <a:ln>
                  <a:solidFill>
                    <a:srgbClr val="000000"/>
                  </a:solidFill>
                </a:ln>
                <a:solidFill>
                  <a:schemeClr val="bg1"/>
                </a:solidFill>
                <a:latin typeface="Arial Rounded MT Bold" pitchFamily="34" charset="0"/>
              </a:rPr>
              <a:t>Ich orientiere mich himmelwärts…</a:t>
            </a:r>
            <a:endParaRPr lang="de-CH" sz="2000" dirty="0">
              <a:ln>
                <a:solidFill>
                  <a:srgbClr val="000000"/>
                </a:solidFill>
              </a:ln>
              <a:solidFill>
                <a:schemeClr val="bg1"/>
              </a:solidFill>
              <a:latin typeface="Arial Rounded MT Bold" pitchFamily="34" charset="0"/>
            </a:endParaRPr>
          </a:p>
        </p:txBody>
      </p:sp>
    </p:spTree>
    <p:extLst>
      <p:ext uri="{BB962C8B-B14F-4D97-AF65-F5344CB8AC3E}">
        <p14:creationId xmlns:p14="http://schemas.microsoft.com/office/powerpoint/2010/main" val="3401843644"/>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w="22225">
                  <a:solidFill>
                    <a:srgbClr val="000000"/>
                  </a:solidFill>
                </a:ln>
                <a:solidFill>
                  <a:srgbClr val="FFFFFF"/>
                </a:solidFill>
                <a:latin typeface="Arial Rounded MT Bold" pitchFamily="34" charset="0"/>
              </a:rPr>
              <a:t>„Wir sind Bürger des Himmels, und vom Himmel her erwarten wir auch unseren Retter – Jesus Christus, den Herrn.“</a:t>
            </a:r>
            <a:endParaRPr lang="de-DE" sz="3600" dirty="0">
              <a:ln w="2222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220486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Philipper-Brief 3,20</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199767836"/>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18490"/>
            <a:ext cx="9108504"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„Ihr seid dieser Welt gegenüber gestorben, und euer </a:t>
            </a:r>
            <a:r>
              <a:rPr lang="de-CH" sz="3600" dirty="0" smtClean="0">
                <a:ln>
                  <a:solidFill>
                    <a:srgbClr val="000000"/>
                  </a:solidFill>
                </a:ln>
                <a:solidFill>
                  <a:srgbClr val="FFFFFF"/>
                </a:solidFill>
                <a:latin typeface="Arial Rounded MT Bold" pitchFamily="34" charset="0"/>
              </a:rPr>
              <a:t>neues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Leben </a:t>
            </a:r>
            <a:r>
              <a:rPr lang="de-CH" sz="3600" dirty="0">
                <a:ln>
                  <a:solidFill>
                    <a:srgbClr val="000000"/>
                  </a:solidFill>
                </a:ln>
                <a:solidFill>
                  <a:srgbClr val="FFFFFF"/>
                </a:solidFill>
                <a:latin typeface="Arial Rounded MT Bold" pitchFamily="34" charset="0"/>
              </a:rPr>
              <a:t>ist ein </a:t>
            </a:r>
            <a:r>
              <a:rPr lang="de-CH" sz="3600" dirty="0" smtClean="0">
                <a:ln>
                  <a:solidFill>
                    <a:srgbClr val="000000"/>
                  </a:solidFill>
                </a:ln>
                <a:solidFill>
                  <a:srgbClr val="FFFFFF"/>
                </a:solidFill>
                <a:latin typeface="Arial Rounded MT Bold" pitchFamily="34" charset="0"/>
              </a:rPr>
              <a:t>Leben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mit </a:t>
            </a:r>
            <a:r>
              <a:rPr lang="de-CH" sz="3600" dirty="0">
                <a:ln>
                  <a:solidFill>
                    <a:srgbClr val="000000"/>
                  </a:solidFill>
                </a:ln>
                <a:solidFill>
                  <a:srgbClr val="FFFFFF"/>
                </a:solidFill>
                <a:latin typeface="Arial Rounded MT Bold" pitchFamily="34" charset="0"/>
              </a:rPr>
              <a:t>Christus in </a:t>
            </a:r>
            <a:r>
              <a:rPr lang="de-CH" sz="3600" dirty="0" smtClean="0">
                <a:ln>
                  <a:solidFill>
                    <a:srgbClr val="000000"/>
                  </a:solidFill>
                </a:ln>
                <a:solidFill>
                  <a:srgbClr val="FFFFFF"/>
                </a:solidFill>
                <a:latin typeface="Arial Rounded MT Bold" pitchFamily="34" charset="0"/>
              </a:rPr>
              <a:t>der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Gegenwart </a:t>
            </a:r>
            <a:r>
              <a:rPr lang="de-CH" sz="3600" dirty="0">
                <a:ln>
                  <a:solidFill>
                    <a:srgbClr val="000000"/>
                  </a:solidFill>
                </a:ln>
                <a:solidFill>
                  <a:srgbClr val="FFFFFF"/>
                </a:solidFill>
                <a:latin typeface="Arial Rounded MT Bold" pitchFamily="34" charset="0"/>
              </a:rPr>
              <a:t>Gottes.“</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971600" y="4149080"/>
            <a:ext cx="4248745"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158617319"/>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18490"/>
            <a:ext cx="9108504"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„Jetzt ist dieses Leben den Blicken der Menschen verborgen.“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259632" y="4149080"/>
            <a:ext cx="3888705"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878498636"/>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„Ihr seid das von Gott erwählte Volk; ihr seid eine königliche Priesterschaft, eine heilige Nation.“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1826369"/>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1.Petrus-Brief 2,9</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4106218449"/>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„Wisst ihr denn nicht, dass die, die zu Gottes Volk gehören, einmal die Welt richten werden? Die ganze Welt muss im Gericht vor euch erscheinen!“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551" y="249289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6,2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44118" y="6381328"/>
            <a:ext cx="3816350" cy="289073"/>
          </a:xfrm>
          <a:noFill/>
          <a:ln/>
          <a:effectLst>
            <a:outerShdw dist="35921" dir="2700000" algn="ctr" rotWithShape="0">
              <a:srgbClr val="000000"/>
            </a:outerShdw>
          </a:effectLst>
        </p:spPr>
        <p:txBody>
          <a:bodyPr/>
          <a:lstStyle/>
          <a:p>
            <a:pPr algn="l">
              <a:lnSpc>
                <a:spcPct val="80000"/>
              </a:lnSpc>
            </a:pPr>
            <a:r>
              <a:rPr lang="de-CH" sz="1000" dirty="0">
                <a:solidFill>
                  <a:srgbClr val="FFFFFF"/>
                </a:solidFill>
              </a:rPr>
              <a:t>So lebe ich mit Jesus</a:t>
            </a: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059558" y="8698"/>
            <a:ext cx="5976937"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laufe mit ganzer Kraft dem Ziel entgegen, um den Siegespreis zu bekommen – den Preis, der in der Teilhabe an der himmlischen Welt besteht, zu der uns Gott durch Jesus Christus berufen hat.“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400506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Philipper-Brief 3,14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smtClean="0">
                <a:solidFill>
                  <a:srgbClr val="FFFFFF"/>
                </a:solidFill>
              </a:rPr>
              <a:t>So lebe ich mit Jesus</a:t>
            </a:r>
            <a:endParaRPr lang="de-CH" sz="1200" dirty="0">
              <a:solidFill>
                <a:srgbClr val="FFFFFF"/>
              </a:solidFill>
            </a:endParaRPr>
          </a:p>
        </p:txBody>
      </p:sp>
    </p:spTree>
    <p:extLst>
      <p:ext uri="{BB962C8B-B14F-4D97-AF65-F5344CB8AC3E}">
        <p14:creationId xmlns:p14="http://schemas.microsoft.com/office/powerpoint/2010/main" val="213725609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72043"/>
            <a:ext cx="9001000" cy="317009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w="19050">
                  <a:solidFill>
                    <a:srgbClr val="000000"/>
                  </a:solidFill>
                </a:ln>
                <a:solidFill>
                  <a:srgbClr val="FFFFFF"/>
                </a:solidFill>
                <a:latin typeface="Arial Rounded MT Bold" pitchFamily="34" charset="0"/>
              </a:rPr>
              <a:t>„Man wird euch aus den Synagogen ausschliessen. Ja, es kommt eine Zeit, wo jeder, der euch tötet, meint, Gott damit einen </a:t>
            </a:r>
            <a:r>
              <a:rPr lang="de-CH" sz="4000" dirty="0" smtClean="0">
                <a:ln w="19050">
                  <a:solidFill>
                    <a:srgbClr val="000000"/>
                  </a:solidFill>
                </a:ln>
                <a:solidFill>
                  <a:srgbClr val="FFFFFF"/>
                </a:solidFill>
                <a:latin typeface="Arial Rounded MT Bold" pitchFamily="34" charset="0"/>
              </a:rPr>
              <a:t>Dienst</a:t>
            </a:r>
            <a:br>
              <a:rPr lang="de-CH" sz="4000" dirty="0" smtClean="0">
                <a:ln w="19050">
                  <a:solidFill>
                    <a:srgbClr val="000000"/>
                  </a:solidFill>
                </a:ln>
                <a:solidFill>
                  <a:srgbClr val="FFFFFF"/>
                </a:solidFill>
                <a:latin typeface="Arial Rounded MT Bold" pitchFamily="34" charset="0"/>
              </a:rPr>
            </a:br>
            <a:r>
              <a:rPr lang="de-CH" sz="4000" dirty="0" smtClean="0">
                <a:ln w="19050">
                  <a:solidFill>
                    <a:srgbClr val="000000"/>
                  </a:solidFill>
                </a:ln>
                <a:solidFill>
                  <a:srgbClr val="FFFFFF"/>
                </a:solidFill>
                <a:latin typeface="Arial Rounded MT Bold" pitchFamily="34" charset="0"/>
              </a:rPr>
              <a:t>zu </a:t>
            </a:r>
            <a:r>
              <a:rPr lang="de-CH" sz="4000" dirty="0">
                <a:ln w="19050">
                  <a:solidFill>
                    <a:srgbClr val="000000"/>
                  </a:solidFill>
                </a:ln>
                <a:solidFill>
                  <a:srgbClr val="FFFFFF"/>
                </a:solidFill>
                <a:latin typeface="Arial Rounded MT Bold" pitchFamily="34" charset="0"/>
              </a:rPr>
              <a:t>erweisen.“</a:t>
            </a:r>
            <a:endParaRPr lang="de-DE" sz="40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5" y="306896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Johannes-Evangelium 16,2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algn="r">
              <a:lnSpc>
                <a:spcPct val="80000"/>
              </a:lnSpc>
            </a:pPr>
            <a:r>
              <a:rPr lang="de-CH" sz="1000" dirty="0">
                <a:solidFill>
                  <a:srgbClr val="FFFFFF"/>
                </a:solidFill>
              </a:rPr>
              <a:t>So lebe ich mit Jesus</a:t>
            </a:r>
          </a:p>
        </p:txBody>
      </p:sp>
    </p:spTree>
    <p:extLst>
      <p:ext uri="{BB962C8B-B14F-4D97-AF65-F5344CB8AC3E}">
        <p14:creationId xmlns:p14="http://schemas.microsoft.com/office/powerpoint/2010/main" val="858845043"/>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18490"/>
            <a:ext cx="9108504"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„Wenn Christus, euer Leben, in seiner Herrlichkeit </a:t>
            </a:r>
            <a:r>
              <a:rPr lang="de-CH" sz="3600" dirty="0" smtClean="0">
                <a:ln>
                  <a:solidFill>
                    <a:srgbClr val="000000"/>
                  </a:solidFill>
                </a:ln>
                <a:solidFill>
                  <a:srgbClr val="FFFFFF"/>
                </a:solidFill>
                <a:latin typeface="Arial Rounded MT Bold" pitchFamily="34" charset="0"/>
              </a:rPr>
              <a:t>erscheint,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wird </a:t>
            </a:r>
            <a:r>
              <a:rPr lang="de-CH" sz="3600" dirty="0">
                <a:ln>
                  <a:solidFill>
                    <a:srgbClr val="000000"/>
                  </a:solidFill>
                </a:ln>
                <a:solidFill>
                  <a:srgbClr val="FFFFFF"/>
                </a:solidFill>
                <a:latin typeface="Arial Rounded MT Bold" pitchFamily="34" charset="0"/>
              </a:rPr>
              <a:t>sichtbar </a:t>
            </a:r>
            <a:r>
              <a:rPr lang="de-CH" sz="3600" dirty="0" smtClean="0">
                <a:ln>
                  <a:solidFill>
                    <a:srgbClr val="000000"/>
                  </a:solidFill>
                </a:ln>
                <a:solidFill>
                  <a:srgbClr val="FFFFFF"/>
                </a:solidFill>
                <a:latin typeface="Arial Rounded MT Bold" pitchFamily="34" charset="0"/>
              </a:rPr>
              <a:t>werden,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dass </a:t>
            </a:r>
            <a:r>
              <a:rPr lang="de-CH" sz="3600" dirty="0">
                <a:ln>
                  <a:solidFill>
                    <a:srgbClr val="000000"/>
                  </a:solidFill>
                </a:ln>
                <a:solidFill>
                  <a:srgbClr val="FFFFFF"/>
                </a:solidFill>
                <a:latin typeface="Arial Rounded MT Bold" pitchFamily="34" charset="0"/>
              </a:rPr>
              <a:t>ihr an </a:t>
            </a:r>
            <a:r>
              <a:rPr lang="de-CH" sz="3600" dirty="0" smtClean="0">
                <a:ln>
                  <a:solidFill>
                    <a:srgbClr val="000000"/>
                  </a:solidFill>
                </a:ln>
                <a:solidFill>
                  <a:srgbClr val="FFFFFF"/>
                </a:solidFill>
                <a:latin typeface="Arial Rounded MT Bold" pitchFamily="34" charset="0"/>
              </a:rPr>
              <a:t>seiner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Herrlichkeit </a:t>
            </a:r>
            <a:r>
              <a:rPr lang="de-CH" sz="3600" dirty="0">
                <a:ln>
                  <a:solidFill>
                    <a:srgbClr val="000000"/>
                  </a:solidFill>
                </a:ln>
                <a:solidFill>
                  <a:srgbClr val="FFFFFF"/>
                </a:solidFill>
                <a:latin typeface="Arial Rounded MT Bold" pitchFamily="34" charset="0"/>
              </a:rPr>
              <a:t>teilhabt.“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475656" y="4221088"/>
            <a:ext cx="3672681"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125916024"/>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4355976" y="72043"/>
            <a:ext cx="4680520" cy="440120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w="19050">
                  <a:solidFill>
                    <a:srgbClr val="000000"/>
                  </a:solidFill>
                </a:ln>
                <a:solidFill>
                  <a:srgbClr val="FFFFFF"/>
                </a:solidFill>
                <a:latin typeface="Arial Rounded MT Bold" pitchFamily="34" charset="0"/>
              </a:rPr>
              <a:t>„Wer mit dem Sohn verbunden ist, hat das Leben. Wer nicht mit ihm, dem Sohn Gottes, verbunden ist, hat das Leben nicht.“</a:t>
            </a:r>
            <a:endParaRPr lang="de-DE" sz="40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461306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1.Johannes-Brief 5,12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algn="r">
              <a:lnSpc>
                <a:spcPct val="80000"/>
              </a:lnSpc>
            </a:pPr>
            <a:r>
              <a:rPr lang="de-CH" sz="1000" dirty="0">
                <a:solidFill>
                  <a:srgbClr val="FFFFFF"/>
                </a:solidFill>
              </a:rPr>
              <a:t>So lebe ich mit Jesus</a:t>
            </a:r>
          </a:p>
        </p:txBody>
      </p:sp>
    </p:spTree>
    <p:extLst>
      <p:ext uri="{BB962C8B-B14F-4D97-AF65-F5344CB8AC3E}">
        <p14:creationId xmlns:p14="http://schemas.microsoft.com/office/powerpoint/2010/main" val="933080796"/>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51521" y="44624"/>
            <a:ext cx="7848871" cy="4524315"/>
          </a:xfrm>
          <a:prstGeom prst="rect">
            <a:avLst/>
          </a:prstGeom>
          <a:noFill/>
          <a:ln w="6350"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square">
            <a:spAutoFit/>
          </a:bodyPr>
          <a:lstStyle>
            <a:defPPr>
              <a:defRPr lang="de-CH"/>
            </a:defPPr>
            <a:lvl1pPr>
              <a:spcBef>
                <a:spcPct val="50000"/>
              </a:spcBef>
              <a:defRPr sz="3200">
                <a:ln w="12700">
                  <a:solidFill>
                    <a:srgbClr val="000000"/>
                  </a:solidFill>
                </a:ln>
                <a:solidFill>
                  <a:srgbClr val="FFFFFF"/>
                </a:solidFill>
                <a:latin typeface="Arial Rounded MT Bold" pitchFamily="34" charset="0"/>
              </a:defRPr>
            </a:lvl1pPr>
          </a:lstStyle>
          <a:p>
            <a:r>
              <a:rPr lang="de-CH" dirty="0"/>
              <a:t>„Wir wollen – wie Läufer bei einem Wettkampf – mit aller Ausdauer dem Ziel entgegenlaufen. Wir wollen alles ablegen, was uns beim Laufen hindert, uns von der Sünde trennen, die uns so leicht gefangen nimmt, und unseren Blick auf Jesus richten, den Wegbereiter des Glaubens, der uns ans Ziel vorausgegangen ist.“</a:t>
            </a:r>
            <a:endParaRPr lang="de-DE" dirty="0"/>
          </a:p>
        </p:txBody>
      </p:sp>
      <p:sp>
        <p:nvSpPr>
          <p:cNvPr id="312323" name="Text Box 3"/>
          <p:cNvSpPr txBox="1">
            <a:spLocks noChangeArrowheads="1"/>
          </p:cNvSpPr>
          <p:nvPr/>
        </p:nvSpPr>
        <p:spPr bwMode="auto">
          <a:xfrm>
            <a:off x="2925103" y="450912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Hebräer 12,1-2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07504" y="6524303"/>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51521" y="44624"/>
            <a:ext cx="8280919" cy="3539430"/>
          </a:xfrm>
          <a:prstGeom prst="rect">
            <a:avLst/>
          </a:prstGeom>
          <a:noFill/>
          <a:ln w="6350"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square">
            <a:spAutoFit/>
          </a:bodyPr>
          <a:lstStyle/>
          <a:p>
            <a:pPr>
              <a:spcBef>
                <a:spcPct val="50000"/>
              </a:spcBef>
            </a:pPr>
            <a:r>
              <a:rPr lang="de-CH" sz="3200" dirty="0">
                <a:ln w="12700">
                  <a:solidFill>
                    <a:srgbClr val="000000"/>
                  </a:solidFill>
                </a:ln>
                <a:solidFill>
                  <a:srgbClr val="FFFFFF"/>
                </a:solidFill>
                <a:latin typeface="Arial Rounded MT Bold" pitchFamily="34" charset="0"/>
              </a:rPr>
              <a:t>„Weil Jesus wusste, welche Freude auf ihn wartete, nahm er den Tod am Kreuz auf sich, und auch die Schande, die damit verbunden war, konnte ihn nicht abschrecken. Deshalb sitzt er jetzt auf dem Thron im Himmel an Gottes rechter Seite.“</a:t>
            </a:r>
            <a:endParaRPr lang="de-DE" sz="3200" dirty="0">
              <a:ln w="1270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555776" y="350100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Hebräer 12,2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07504" y="6524303"/>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886829378"/>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So lebe ich mit Jesus</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18490"/>
            <a:ext cx="5832648"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400" dirty="0">
                <a:ln>
                  <a:solidFill>
                    <a:srgbClr val="000000"/>
                  </a:solidFill>
                </a:ln>
                <a:solidFill>
                  <a:srgbClr val="FFFFFF"/>
                </a:solidFill>
                <a:latin typeface="Arial Rounded MT Bold" pitchFamily="34" charset="0"/>
              </a:rPr>
              <a:t>Da ihr nun also zusammen mit Christus auferweckt worden seid, sollt ihr euch ganz auf die himmlische Welt ausrichten, in der Christus auf dem Ehrenplatz an Gottes rechter Seite sitzt. Richtet eure Gedanken auf das, was im Himmel ist, nicht auf das, was zur irdischen Welt gehört.</a:t>
            </a:r>
            <a:endParaRPr lang="de-DE" sz="2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9832" y="472514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1459966405"/>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0" y="0"/>
            <a:ext cx="5580112" cy="48320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Denn ihr seid dieser Welt gegenüber gestorben, und euer neues Leben ist ein Leben mit Christus in der Gegenwart Gottes. Jetzt ist dieses Leben den Blicken der Menschen verborgen; doch wenn Christus, euer Leben, in seiner Herrlichkeit erscheint, wird sichtbar werden, dass ihr an seiner Herrlichkeit teilhabt.</a:t>
            </a:r>
            <a:endParaRPr lang="de-DE" sz="28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9832" y="4866279"/>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3,3-4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1198289707"/>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710928"/>
            <a:ext cx="8928992"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…weil dort mein</a:t>
            </a:r>
            <a:br>
              <a:rPr lang="de-DE" sz="5400" dirty="0" smtClean="0">
                <a:ln>
                  <a:solidFill>
                    <a:srgbClr val="000000"/>
                  </a:solidFill>
                </a:ln>
                <a:solidFill>
                  <a:schemeClr val="bg1"/>
                </a:solidFill>
                <a:latin typeface="Arial Rounded MT Bold" pitchFamily="34" charset="0"/>
              </a:rPr>
            </a:br>
            <a:r>
              <a:rPr lang="de-DE" sz="5400" dirty="0" smtClean="0">
                <a:ln>
                  <a:solidFill>
                    <a:srgbClr val="000000"/>
                  </a:solidFill>
                </a:ln>
                <a:solidFill>
                  <a:schemeClr val="bg1"/>
                </a:solidFill>
                <a:latin typeface="Arial Rounded MT Bold" pitchFamily="34" charset="0"/>
              </a:rPr>
              <a:t>Herr lebt</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
        <p:nvSpPr>
          <p:cNvPr id="4" name="Rectangle 2"/>
          <p:cNvSpPr txBox="1">
            <a:spLocks noChangeArrowheads="1"/>
          </p:cNvSpPr>
          <p:nvPr/>
        </p:nvSpPr>
        <p:spPr bwMode="auto">
          <a:xfrm>
            <a:off x="107504" y="116632"/>
            <a:ext cx="878497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a:lstStyle>
          <a:p>
            <a:pPr marL="1117600" indent="-1117600" algn="l"/>
            <a:r>
              <a:rPr lang="de-DE" sz="2000" dirty="0" smtClean="0">
                <a:ln>
                  <a:solidFill>
                    <a:srgbClr val="000000"/>
                  </a:solidFill>
                </a:ln>
                <a:solidFill>
                  <a:schemeClr val="bg1"/>
                </a:solidFill>
                <a:latin typeface="Arial Rounded MT Bold" pitchFamily="34" charset="0"/>
              </a:rPr>
              <a:t>Ich orientiere mich himmelwärts…</a:t>
            </a:r>
            <a:endParaRPr lang="de-CH" sz="2000" dirty="0">
              <a:ln>
                <a:solidFill>
                  <a:srgbClr val="000000"/>
                </a:solidFill>
              </a:ln>
              <a:solidFill>
                <a:schemeClr val="bg1"/>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174" y="98647"/>
            <a:ext cx="8929322"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wurdet zusammen mit Christus begraben, als ihr getauft wurdet, und weil ihr mit ihm verbunden seid, seid ihr dann auch zusammen mit ihm auferweckt worden. Denn ihr habt auf die Macht Gottes vertraut, der Christus von den Toten auferweckt hat.“</a:t>
            </a:r>
          </a:p>
        </p:txBody>
      </p:sp>
      <p:sp>
        <p:nvSpPr>
          <p:cNvPr id="319491" name="Text Box 3"/>
          <p:cNvSpPr txBox="1">
            <a:spLocks noChangeArrowheads="1"/>
          </p:cNvSpPr>
          <p:nvPr/>
        </p:nvSpPr>
        <p:spPr bwMode="auto">
          <a:xfrm>
            <a:off x="1691680" y="34197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1790554719"/>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18490"/>
            <a:ext cx="9108504"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 ihr nun also zusammen mit Christus auferweckt worden </a:t>
            </a:r>
            <a:r>
              <a:rPr lang="de-CH" sz="3600" dirty="0" smtClean="0">
                <a:ln>
                  <a:solidFill>
                    <a:srgbClr val="000000"/>
                  </a:solidFill>
                </a:ln>
                <a:solidFill>
                  <a:srgbClr val="FFFFFF"/>
                </a:solidFill>
                <a:latin typeface="Arial Rounded MT Bold" pitchFamily="34" charset="0"/>
              </a:rPr>
              <a:t>seid,</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sollt </a:t>
            </a:r>
            <a:r>
              <a:rPr lang="de-CH" sz="3600" dirty="0">
                <a:ln>
                  <a:solidFill>
                    <a:srgbClr val="000000"/>
                  </a:solidFill>
                </a:ln>
                <a:solidFill>
                  <a:srgbClr val="FFFFFF"/>
                </a:solidFill>
                <a:latin typeface="Arial Rounded MT Bold" pitchFamily="34" charset="0"/>
              </a:rPr>
              <a:t>ihr euch </a:t>
            </a:r>
            <a:r>
              <a:rPr lang="de-CH" sz="3600" dirty="0" smtClean="0">
                <a:ln>
                  <a:solidFill>
                    <a:srgbClr val="000000"/>
                  </a:solidFill>
                </a:ln>
                <a:solidFill>
                  <a:srgbClr val="FFFFFF"/>
                </a:solidFill>
                <a:latin typeface="Arial Rounded MT Bold" pitchFamily="34" charset="0"/>
              </a:rPr>
              <a:t>ganz</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auf </a:t>
            </a:r>
            <a:r>
              <a:rPr lang="de-CH" sz="3600" dirty="0">
                <a:ln>
                  <a:solidFill>
                    <a:srgbClr val="000000"/>
                  </a:solidFill>
                </a:ln>
                <a:solidFill>
                  <a:srgbClr val="FFFFFF"/>
                </a:solidFill>
                <a:latin typeface="Arial Rounded MT Bold" pitchFamily="34" charset="0"/>
              </a:rPr>
              <a:t>die </a:t>
            </a:r>
            <a:r>
              <a:rPr lang="de-CH" sz="3600" dirty="0" smtClean="0">
                <a:ln>
                  <a:solidFill>
                    <a:srgbClr val="000000"/>
                  </a:solidFill>
                </a:ln>
                <a:solidFill>
                  <a:srgbClr val="FFFFFF"/>
                </a:solidFill>
                <a:latin typeface="Arial Rounded MT Bold" pitchFamily="34" charset="0"/>
              </a:rPr>
              <a:t>himmlische</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Welt </a:t>
            </a:r>
            <a:r>
              <a:rPr lang="de-CH" sz="3600" dirty="0">
                <a:ln>
                  <a:solidFill>
                    <a:srgbClr val="000000"/>
                  </a:solidFill>
                </a:ln>
                <a:solidFill>
                  <a:srgbClr val="FFFFFF"/>
                </a:solidFill>
                <a:latin typeface="Arial Rounded MT Bold" pitchFamily="34" charset="0"/>
              </a:rPr>
              <a:t>ausrichten.“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195736" y="4221088"/>
            <a:ext cx="2988469"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600617240"/>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174" y="98647"/>
            <a:ext cx="8641290"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Wie geringwertig ist doch jener irdische Ruhm, der sich kaum auf den armseligen Teil eines einzigen Jahres erstrecken kann? Willst du also den Blick nach oben richten und auf diesen Sitz und diese ewige Wohnstätte, dann überlasse dich nicht dem Gerede der Menge, noch setze die Hoffnung deines Lebens auf Belohnungen von Menschenhand.</a:t>
            </a:r>
          </a:p>
        </p:txBody>
      </p:sp>
      <p:sp>
        <p:nvSpPr>
          <p:cNvPr id="319491" name="Text Box 3"/>
          <p:cNvSpPr txBox="1">
            <a:spLocks noChangeArrowheads="1"/>
          </p:cNvSpPr>
          <p:nvPr/>
        </p:nvSpPr>
        <p:spPr bwMode="auto">
          <a:xfrm>
            <a:off x="1403648" y="357301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Cicero: Über den Staat, VI, 23 (25)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3892524683"/>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18490"/>
            <a:ext cx="9108504"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„Christus, der auf dem Ehrenplatz an Gottes rechter Seite sitzt.“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195736" y="4149080"/>
            <a:ext cx="2988469"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1563183617"/>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870</Words>
  <Application>Microsoft Office PowerPoint</Application>
  <PresentationFormat>Bildschirmpräsentation (4:3)</PresentationFormat>
  <Paragraphs>75</Paragraphs>
  <Slides>26</Slides>
  <Notes>0</Notes>
  <HiddenSlides>0</HiddenSlides>
  <MMClips>0</MMClips>
  <ScaleCrop>false</ScaleCrop>
  <HeadingPairs>
    <vt:vector size="4" baseType="variant">
      <vt:variant>
        <vt:lpstr>Design</vt:lpstr>
      </vt:variant>
      <vt:variant>
        <vt:i4>1</vt:i4>
      </vt:variant>
      <vt:variant>
        <vt:lpstr>Folientitel</vt:lpstr>
      </vt:variant>
      <vt:variant>
        <vt:i4>26</vt:i4>
      </vt:variant>
    </vt:vector>
  </HeadingPairs>
  <TitlesOfParts>
    <vt:vector size="27" baseType="lpstr">
      <vt:lpstr>01072134</vt:lpstr>
      <vt:lpstr>Ich orientiere mich himmelwärts</vt:lpstr>
      <vt:lpstr>PowerPoint-Präsentation</vt:lpstr>
      <vt:lpstr>PowerPoint-Präsentation</vt:lpstr>
      <vt:lpstr>PowerPoint-Präsentation</vt:lpstr>
      <vt:lpstr>I.    …weil dort mein Herr lebt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…weil dort meine Heimat ist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lebe ich mit Jesus - Teil 1/4 - Ich orientiere mich himmelwärts - Folien</dc:title>
  <dc:creator>Jürg Birnstiel</dc:creator>
  <cp:lastModifiedBy>Me</cp:lastModifiedBy>
  <cp:revision>557</cp:revision>
  <cp:lastPrinted>1601-01-01T00:00:00Z</cp:lastPrinted>
  <dcterms:created xsi:type="dcterms:W3CDTF">2005-04-13T18:10:29Z</dcterms:created>
  <dcterms:modified xsi:type="dcterms:W3CDTF">2013-03-05T19:54:53Z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