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6"/>
  </p:notesMasterIdLst>
  <p:handoutMasterIdLst>
    <p:handoutMasterId r:id="rId27"/>
  </p:handoutMasterIdLst>
  <p:sldIdLst>
    <p:sldId id="735" r:id="rId2"/>
    <p:sldId id="1089" r:id="rId3"/>
    <p:sldId id="1093" r:id="rId4"/>
    <p:sldId id="1090" r:id="rId5"/>
    <p:sldId id="1091" r:id="rId6"/>
    <p:sldId id="1092" r:id="rId7"/>
    <p:sldId id="1077" r:id="rId8"/>
    <p:sldId id="1094" r:id="rId9"/>
    <p:sldId id="1095" r:id="rId10"/>
    <p:sldId id="1096" r:id="rId11"/>
    <p:sldId id="1097" r:id="rId12"/>
    <p:sldId id="1098" r:id="rId13"/>
    <p:sldId id="1099" r:id="rId14"/>
    <p:sldId id="962" r:id="rId15"/>
    <p:sldId id="1100" r:id="rId16"/>
    <p:sldId id="1101" r:id="rId17"/>
    <p:sldId id="1102" r:id="rId18"/>
    <p:sldId id="1103" r:id="rId19"/>
    <p:sldId id="1104" r:id="rId20"/>
    <p:sldId id="1105" r:id="rId21"/>
    <p:sldId id="1106" r:id="rId22"/>
    <p:sldId id="1107" r:id="rId23"/>
    <p:sldId id="259" r:id="rId24"/>
    <p:sldId id="1108" r:id="rId2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80421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6467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25952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75432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0575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1180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1956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1464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5951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8484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53738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39624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60344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4649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714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582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23274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48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110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9136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7488832" cy="2554545"/>
          </a:xfrm>
        </p:spPr>
        <p:txBody>
          <a:bodyPr wrap="square">
            <a:spAutoFit/>
          </a:bodyPr>
          <a:lstStyle/>
          <a:p>
            <a:pPr algn="l"/>
            <a:r>
              <a:rPr lang="de-CH" altLang="de-DE" sz="8000" dirty="0">
                <a:solidFill>
                  <a:schemeClr val="bg2"/>
                </a:solidFill>
                <a:effectLst/>
                <a:latin typeface="Univers LT Std 47 Cn Lt" pitchFamily="34" charset="0"/>
              </a:rPr>
              <a:t>Wie rettender Glaube funktioniert</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467166" y="3284984"/>
            <a:ext cx="8426019" cy="892552"/>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Rettender Glaube! (2/4)</a:t>
            </a:r>
          </a:p>
          <a:p>
            <a:pPr algn="r"/>
            <a:r>
              <a:rPr lang="de-CH" altLang="de-DE" sz="2000" dirty="0">
                <a:effectLst/>
                <a:latin typeface="Univers LT Std 47 Cn Lt" pitchFamily="34" charset="0"/>
              </a:rPr>
              <a:t>am Beispiel von Abraham, dem Vater des Glaubens</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737304" cy="2554545"/>
          </a:xfrm>
        </p:spPr>
        <p:txBody>
          <a:bodyPr wrap="square">
            <a:spAutoFit/>
          </a:bodyPr>
          <a:lstStyle/>
          <a:p>
            <a:pPr algn="l"/>
            <a:r>
              <a:rPr lang="de-CH" altLang="de-DE" sz="4000" dirty="0">
                <a:solidFill>
                  <a:schemeClr val="bg2"/>
                </a:solidFill>
                <a:effectLst/>
                <a:latin typeface="Univers LT Std 47 Cn Lt" pitchFamily="34" charset="0"/>
              </a:rPr>
              <a:t>„Wie kam es, dass Noah nach Gottes Anweisungen eine Arche baute, um seine Familie zu retten? Der Grund dafür war sein Glaube. Noah nahm die göttliche Warnung ernst, obwohl von dem angedrohten Unheil noch nichts zu sehen war.“</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006468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9433048" cy="2554545"/>
          </a:xfrm>
        </p:spPr>
        <p:txBody>
          <a:bodyPr wrap="square">
            <a:spAutoFit/>
          </a:bodyPr>
          <a:lstStyle/>
          <a:p>
            <a:pPr algn="l"/>
            <a:r>
              <a:rPr lang="de-CH" altLang="de-DE" sz="4000" dirty="0">
                <a:solidFill>
                  <a:schemeClr val="bg2"/>
                </a:solidFill>
                <a:effectLst/>
                <a:latin typeface="Univers LT Std 47 Cn Lt" pitchFamily="34" charset="0"/>
              </a:rPr>
              <a:t>„Nein, die Engel sind alle nur Diener, Wesen der unsichtbaren Welt, die denen zu Hilfe geschickt werden, die am kommenden Heil teilhaben sollen, dem Erbe, das Gott uns schenkt.“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07902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1.Korinther-Brief 6,2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161240" cy="1938992"/>
          </a:xfrm>
        </p:spPr>
        <p:txBody>
          <a:bodyPr wrap="square">
            <a:spAutoFit/>
          </a:bodyPr>
          <a:lstStyle/>
          <a:p>
            <a:pPr algn="l"/>
            <a:r>
              <a:rPr lang="de-CH" altLang="de-DE" sz="4000" dirty="0">
                <a:solidFill>
                  <a:schemeClr val="bg2"/>
                </a:solidFill>
                <a:effectLst/>
                <a:latin typeface="Univers LT Std 47 Cn Lt" pitchFamily="34" charset="0"/>
              </a:rPr>
              <a:t>„Wisst ihr denn nicht, dass die, die zu Gottes Volk gehören, einmal die Welt richten werden? Die ganze Welt muss im Gericht vor euch erscheinen!“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017869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Hesekiel 22,30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161240" cy="1938992"/>
          </a:xfrm>
        </p:spPr>
        <p:txBody>
          <a:bodyPr wrap="square">
            <a:spAutoFit/>
          </a:bodyPr>
          <a:lstStyle/>
          <a:p>
            <a:pPr algn="l"/>
            <a:r>
              <a:rPr lang="de-CH" altLang="de-DE" sz="4000" dirty="0">
                <a:solidFill>
                  <a:schemeClr val="bg2"/>
                </a:solidFill>
                <a:effectLst/>
                <a:latin typeface="Univers LT Std 47 Cn Lt" pitchFamily="34" charset="0"/>
              </a:rPr>
              <a:t>„Ich suchte unter ihnen, ob jemand eine Mauer ziehen und in die Bresche vor mir treten würde für das Land, damit ich’s nicht vernichten müsste; aber ich fand keinen.“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54840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bg2"/>
                </a:solidFill>
                <a:effectLst/>
                <a:latin typeface="Univers LT Std 47 Cn Lt" pitchFamily="34" charset="0"/>
              </a:rPr>
              <a:t>II. </a:t>
            </a:r>
            <a:r>
              <a:rPr lang="de-CH" altLang="de-DE" sz="4800" dirty="0">
                <a:solidFill>
                  <a:schemeClr val="bg2"/>
                </a:solidFill>
                <a:effectLst/>
                <a:latin typeface="Univers LT Std 47 Cn Lt" pitchFamily="34" charset="0"/>
              </a:rPr>
              <a:t>Der Glaubende vertraut einer einzigen Person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9433048" cy="1938992"/>
          </a:xfrm>
        </p:spPr>
        <p:txBody>
          <a:bodyPr wrap="square">
            <a:spAutoFit/>
          </a:bodyPr>
          <a:lstStyle/>
          <a:p>
            <a:pPr algn="l"/>
            <a:r>
              <a:rPr lang="de-CH" altLang="de-DE" sz="4000" dirty="0">
                <a:solidFill>
                  <a:schemeClr val="bg2"/>
                </a:solidFill>
                <a:effectLst/>
                <a:latin typeface="Univers LT Std 47 Cn Lt" pitchFamily="34" charset="0"/>
              </a:rPr>
              <a:t>„Ich will segnen, die dich segnen, und verfluchen, die dich verfluchen; und in dir sollen gesegnet werden alle Geschlechter auf Erden.“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7010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9433048" cy="1938992"/>
          </a:xfrm>
        </p:spPr>
        <p:txBody>
          <a:bodyPr wrap="square">
            <a:spAutoFit/>
          </a:bodyPr>
          <a:lstStyle/>
          <a:p>
            <a:pPr algn="l"/>
            <a:r>
              <a:rPr lang="de-CH" altLang="de-DE" sz="6000" dirty="0">
                <a:solidFill>
                  <a:schemeClr val="bg2"/>
                </a:solidFill>
                <a:effectLst/>
                <a:latin typeface="Univers LT Std 47 Cn Lt" pitchFamily="34" charset="0"/>
              </a:rPr>
              <a:t>„In dir sollen gesegnet werden alle Geschlechter auf Erden.“</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758119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22,18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485275" cy="2862322"/>
          </a:xfrm>
        </p:spPr>
        <p:txBody>
          <a:bodyPr wrap="square">
            <a:spAutoFit/>
          </a:bodyPr>
          <a:lstStyle/>
          <a:p>
            <a:pPr algn="l"/>
            <a:r>
              <a:rPr lang="de-CH" altLang="de-DE" sz="6000" dirty="0">
                <a:solidFill>
                  <a:schemeClr val="bg2"/>
                </a:solidFill>
                <a:effectLst/>
                <a:latin typeface="Univers LT Std 47 Cn Lt" pitchFamily="34" charset="0"/>
              </a:rPr>
              <a:t>„Durch deinen Nachkommen sollen alle Völker auf Erden gesegnet werden, weil du meiner Stimme gehorcht hast.“</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470048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Galater-Brief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5672" y="69715"/>
            <a:ext cx="12000656" cy="3170099"/>
          </a:xfrm>
        </p:spPr>
        <p:txBody>
          <a:bodyPr wrap="square">
            <a:spAutoFit/>
          </a:bodyPr>
          <a:lstStyle/>
          <a:p>
            <a:pPr algn="l"/>
            <a:r>
              <a:rPr lang="de-CH" altLang="de-DE" sz="4000" dirty="0">
                <a:solidFill>
                  <a:schemeClr val="bg2"/>
                </a:solidFill>
                <a:effectLst/>
                <a:latin typeface="Univers LT Std 47 Cn Lt" pitchFamily="34" charset="0"/>
              </a:rPr>
              <a:t>„Genauso verhält es sich mit den Zusagen, die Abraham und seinem Nachkommen gemacht wurden. Übrigens sagt Gott nicht: »… und deinen Nachkommen« – als würde es sich um eine grosse Zahl handeln. Vielmehr ist nur von einem Einzigen die Rede: »deinem Nachkommen«, und dieser Eine ist Christus.“</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568534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Johannes-Evangelium 3,36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485275" cy="2308324"/>
          </a:xfrm>
        </p:spPr>
        <p:txBody>
          <a:bodyPr wrap="square">
            <a:spAutoFit/>
          </a:bodyPr>
          <a:lstStyle/>
          <a:p>
            <a:pPr algn="l"/>
            <a:r>
              <a:rPr lang="de-CH" altLang="de-DE" sz="4800" dirty="0">
                <a:solidFill>
                  <a:schemeClr val="bg2"/>
                </a:solidFill>
                <a:effectLst/>
                <a:latin typeface="Univers LT Std 47 Cn Lt" pitchFamily="34" charset="0"/>
              </a:rPr>
              <a:t>„Wer an den Sohn glaubt, hat das ewige Leben. Wer dem Sohn nicht gehorcht, wird das Leben nicht sehen; der Zorn Gottes bleibt auf ihm.“ </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5889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Römer-Brief 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04664"/>
            <a:ext cx="8424936" cy="1938992"/>
          </a:xfrm>
        </p:spPr>
        <p:txBody>
          <a:bodyPr wrap="square">
            <a:spAutoFit/>
          </a:bodyPr>
          <a:lstStyle/>
          <a:p>
            <a:pPr algn="l"/>
            <a:r>
              <a:rPr lang="de-CH" altLang="de-DE" sz="6000" dirty="0">
                <a:solidFill>
                  <a:schemeClr val="bg2"/>
                </a:solidFill>
                <a:effectLst/>
                <a:latin typeface="Univers LT Std 47 Cn Lt" pitchFamily="34" charset="0"/>
              </a:rPr>
              <a:t>„Abraham sollte der Vater all derer werden, die glauben.“</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49970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Apostelgeschichte 4,12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43988"/>
            <a:ext cx="11665296" cy="3046988"/>
          </a:xfrm>
        </p:spPr>
        <p:txBody>
          <a:bodyPr wrap="square">
            <a:spAutoFit/>
          </a:bodyPr>
          <a:lstStyle/>
          <a:p>
            <a:pPr algn="l"/>
            <a:r>
              <a:rPr lang="de-CH" altLang="de-DE" sz="4800" dirty="0">
                <a:solidFill>
                  <a:schemeClr val="bg2"/>
                </a:solidFill>
                <a:effectLst/>
                <a:latin typeface="Univers LT Std 47 Cn Lt" pitchFamily="34" charset="0"/>
              </a:rPr>
              <a:t>„Bei niemand anderem ist Rettung zu finden; unter dem ganzen Himmel ist uns Menschen kein anderer Name gegeben, durch den wir gerettet werden können.“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4800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1.Korinther-Brief 3,11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665296" cy="2308324"/>
          </a:xfrm>
        </p:spPr>
        <p:txBody>
          <a:bodyPr wrap="square">
            <a:spAutoFit/>
          </a:bodyPr>
          <a:lstStyle/>
          <a:p>
            <a:pPr algn="l"/>
            <a:r>
              <a:rPr lang="de-CH" altLang="de-DE" sz="4800" dirty="0">
                <a:solidFill>
                  <a:schemeClr val="bg2"/>
                </a:solidFill>
                <a:effectLst/>
                <a:latin typeface="Univers LT Std 47 Cn Lt" pitchFamily="34" charset="0"/>
              </a:rPr>
              <a:t>„Das Fundament ist bereits gelegt, und niemand kann je ein anderes legen. Dieses Fundament ist Jesus Christus.“</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35493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1.Johannes-Brief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665296" cy="2308324"/>
          </a:xfrm>
        </p:spPr>
        <p:txBody>
          <a:bodyPr wrap="square">
            <a:spAutoFit/>
          </a:bodyPr>
          <a:lstStyle/>
          <a:p>
            <a:pPr algn="l"/>
            <a:r>
              <a:rPr lang="de-CH" altLang="de-DE" sz="4800" dirty="0">
                <a:solidFill>
                  <a:schemeClr val="bg2"/>
                </a:solidFill>
                <a:effectLst/>
                <a:latin typeface="Univers LT Std 47 Cn Lt" pitchFamily="34" charset="0"/>
              </a:rPr>
              <a:t>„Wer mit dem Sohn verbunden ist, hat das Leben. Wer nicht mit ihm, dem Sohn Gottes, verbunden ist, hat das Leben nicht.“</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535207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bg2"/>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1.Timotheus-Brief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3980"/>
            <a:ext cx="10153128" cy="3046988"/>
          </a:xfrm>
        </p:spPr>
        <p:txBody>
          <a:bodyPr wrap="square">
            <a:spAutoFit/>
          </a:bodyPr>
          <a:lstStyle/>
          <a:p>
            <a:pPr algn="l"/>
            <a:r>
              <a:rPr lang="de-CH" altLang="de-DE" sz="4800" dirty="0">
                <a:solidFill>
                  <a:schemeClr val="bg2"/>
                </a:solidFill>
                <a:effectLst/>
                <a:latin typeface="Univers LT Std 47 Cn Lt" pitchFamily="34" charset="0"/>
              </a:rPr>
              <a:t>„Es gibt nämlich nur einen Gott, und es gibt auch nur einen Vermittler zwischen Gott und den Menschen – den, der selbst ein Mensch geworden ist, Jesus Christus.“</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219957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Hebräer 11,13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44624"/>
            <a:ext cx="11953328" cy="2862322"/>
          </a:xfrm>
        </p:spPr>
        <p:txBody>
          <a:bodyPr wrap="square">
            <a:spAutoFit/>
          </a:bodyPr>
          <a:lstStyle/>
          <a:p>
            <a:pPr algn="l"/>
            <a:r>
              <a:rPr lang="de-CH" altLang="de-DE" sz="3600" dirty="0">
                <a:solidFill>
                  <a:schemeClr val="bg2"/>
                </a:solidFill>
                <a:effectLst/>
                <a:latin typeface="Univers LT Std 47 Cn Lt" pitchFamily="34" charset="0"/>
              </a:rPr>
              <a:t>„Sie alle, von denen wir jetzt gesprochen haben, haben Gott bis zu ihrem Tod vertraut, obwohl das, was er ihnen zugesagt hatte, dann noch nicht eingetroffen war. Sie erblickten es nur aus der Ferne, aber sie sahen der Erfüllung voller Freude entgegen; denn sie waren auf dieser Erde nur Gäste und Fremde und sprachen das auch offen aus.“</a:t>
            </a:r>
            <a:endParaRPr lang="de-DE" altLang="de-DE" sz="36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69950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089232" cy="3046988"/>
          </a:xfrm>
        </p:spPr>
        <p:txBody>
          <a:bodyPr wrap="square">
            <a:spAutoFit/>
          </a:bodyPr>
          <a:lstStyle/>
          <a:p>
            <a:pPr algn="l"/>
            <a:r>
              <a:rPr lang="de-CH" altLang="de-DE" sz="4800" dirty="0">
                <a:solidFill>
                  <a:schemeClr val="bg2"/>
                </a:solidFill>
                <a:effectLst/>
                <a:latin typeface="Univers LT Std 47 Cn Lt" pitchFamily="34" charset="0"/>
              </a:rPr>
              <a:t>Und der HERR sprach zu Abram: Geh aus deinem Vaterland und von deiner Verwandtschaft und aus deines Vaters Hause in ein Land, das ich</a:t>
            </a:r>
            <a:br>
              <a:rPr lang="de-CH" altLang="de-DE" sz="4800" dirty="0">
                <a:solidFill>
                  <a:schemeClr val="bg2"/>
                </a:solidFill>
                <a:effectLst/>
                <a:latin typeface="Univers LT Std 47 Cn Lt" pitchFamily="34" charset="0"/>
              </a:rPr>
            </a:br>
            <a:r>
              <a:rPr lang="de-CH" altLang="de-DE" sz="4800" dirty="0">
                <a:solidFill>
                  <a:schemeClr val="bg2"/>
                </a:solidFill>
                <a:effectLst/>
                <a:latin typeface="Univers LT Std 47 Cn Lt" pitchFamily="34" charset="0"/>
              </a:rPr>
              <a:t>dir zeigen will.</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64709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89232" cy="2308324"/>
          </a:xfrm>
        </p:spPr>
        <p:txBody>
          <a:bodyPr wrap="square">
            <a:spAutoFit/>
          </a:bodyPr>
          <a:lstStyle/>
          <a:p>
            <a:pPr algn="l"/>
            <a:r>
              <a:rPr lang="de-CH" altLang="de-DE" sz="4800" dirty="0">
                <a:solidFill>
                  <a:schemeClr val="bg2"/>
                </a:solidFill>
                <a:effectLst/>
                <a:latin typeface="Univers LT Std 47 Cn Lt" pitchFamily="34" charset="0"/>
              </a:rPr>
              <a:t>Und ich will dich zum grossen Volk machen und will dich segnen und dir einen grossen Namen machen, und du sollst ein Segen sein.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741872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089232" cy="2308324"/>
          </a:xfrm>
        </p:spPr>
        <p:txBody>
          <a:bodyPr wrap="square">
            <a:spAutoFit/>
          </a:bodyPr>
          <a:lstStyle/>
          <a:p>
            <a:pPr algn="l"/>
            <a:r>
              <a:rPr lang="de-CH" altLang="de-DE" sz="4800" dirty="0">
                <a:solidFill>
                  <a:schemeClr val="bg2"/>
                </a:solidFill>
                <a:effectLst/>
                <a:latin typeface="Univers LT Std 47 Cn Lt" pitchFamily="34" charset="0"/>
              </a:rPr>
              <a:t>Ich will segnen, die dich segnen, und verfluchen, die dich verfluchen; und in dir sollen gesegnet werden alle Geschlechter auf Erden.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0673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476672"/>
            <a:ext cx="11737304" cy="923330"/>
          </a:xfrm>
        </p:spPr>
        <p:txBody>
          <a:bodyPr wrap="square">
            <a:spAutoFit/>
          </a:bodyPr>
          <a:lstStyle/>
          <a:p>
            <a:pPr algn="l"/>
            <a:r>
              <a:rPr lang="de-DE" altLang="de-DE" dirty="0">
                <a:solidFill>
                  <a:schemeClr val="bg2"/>
                </a:solidFill>
                <a:effectLst/>
                <a:latin typeface="Univers LT Std 47 Cn Lt" pitchFamily="34" charset="0"/>
              </a:rPr>
              <a:t>I. </a:t>
            </a:r>
            <a:r>
              <a:rPr lang="de-CH" altLang="de-DE" dirty="0">
                <a:solidFill>
                  <a:schemeClr val="bg2"/>
                </a:solidFill>
                <a:effectLst/>
                <a:latin typeface="Univers LT Std 47 Cn Lt" pitchFamily="34" charset="0"/>
              </a:rPr>
              <a:t>Der Glaubende wirkt mit Gott zusammen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1.Mose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9865096" cy="2308324"/>
          </a:xfrm>
        </p:spPr>
        <p:txBody>
          <a:bodyPr wrap="square">
            <a:spAutoFit/>
          </a:bodyPr>
          <a:lstStyle/>
          <a:p>
            <a:pPr algn="l"/>
            <a:r>
              <a:rPr lang="de-CH" altLang="de-DE" sz="4800" dirty="0">
                <a:solidFill>
                  <a:schemeClr val="bg2"/>
                </a:solidFill>
                <a:effectLst/>
                <a:latin typeface="Univers LT Std 47 Cn Lt" pitchFamily="34" charset="0"/>
              </a:rPr>
              <a:t>„Geh aus deinem Vaterland und von deiner Verwandtschaft und aus deines Vaters Hause in ein Land, das ich dir zeigen will.“</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1961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Jakobus-Brief 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369152" cy="2308324"/>
          </a:xfrm>
        </p:spPr>
        <p:txBody>
          <a:bodyPr wrap="square">
            <a:spAutoFit/>
          </a:bodyPr>
          <a:lstStyle/>
          <a:p>
            <a:pPr algn="l"/>
            <a:r>
              <a:rPr lang="de-CH" altLang="de-DE" sz="4800" dirty="0">
                <a:solidFill>
                  <a:schemeClr val="bg2"/>
                </a:solidFill>
                <a:effectLst/>
                <a:latin typeface="Univers LT Std 47 Cn Lt" pitchFamily="34" charset="0"/>
              </a:rPr>
              <a:t>„Daran siehst du, dass Abrahams Glaube mit seinen Taten zusammenwirkte; erst durch seine Taten wurde sein Glaube vollkommen.“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2315704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707</Words>
  <Application>Microsoft Office PowerPoint</Application>
  <PresentationFormat>Benutzerdefiniert</PresentationFormat>
  <Paragraphs>70</Paragraphs>
  <Slides>24</Slides>
  <Notes>24</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Designvorlage 'Berggipfel'</vt:lpstr>
      <vt:lpstr>Wie rettender Glaube funktioniert</vt:lpstr>
      <vt:lpstr>„Abraham sollte der Vater all derer werden, die glauben.“</vt:lpstr>
      <vt:lpstr>„Sie alle, von denen wir jetzt gesprochen haben, haben Gott bis zu ihrem Tod vertraut, obwohl das, was er ihnen zugesagt hatte, dann noch nicht eingetroffen war. Sie erblickten es nur aus der Ferne, aber sie sahen der Erfüllung voller Freude entgegen; denn sie waren auf dieser Erde nur Gäste und Fremde und sprachen das auch offen aus.“</vt:lpstr>
      <vt:lpstr>Und der HERR sprach zu Abram: Geh aus deinem Vaterland und von deiner Verwandtschaft und aus deines Vaters Hause in ein Land, das ich dir zeigen will.</vt:lpstr>
      <vt:lpstr>Und ich will dich zum grossen Volk machen und will dich segnen und dir einen grossen Namen machen, und du sollst ein Segen sein.</vt:lpstr>
      <vt:lpstr>Ich will segnen, die dich segnen, und verfluchen, die dich verfluchen; und in dir sollen gesegnet werden alle Geschlechter auf Erden.</vt:lpstr>
      <vt:lpstr>I. Der Glaubende wirkt mit Gott zusammen</vt:lpstr>
      <vt:lpstr>„Geh aus deinem Vaterland und von deiner Verwandtschaft und aus deines Vaters Hause in ein Land, das ich dir zeigen will.“</vt:lpstr>
      <vt:lpstr>„Daran siehst du, dass Abrahams Glaube mit seinen Taten zusammenwirkte; erst durch seine Taten wurde sein Glaube vollkommen.“</vt:lpstr>
      <vt:lpstr>„Wie kam es, dass Noah nach Gottes Anweisungen eine Arche baute, um seine Familie zu retten? Der Grund dafür war sein Glaube. Noah nahm die göttliche Warnung ernst, obwohl von dem angedrohten Unheil noch nichts zu sehen war.“</vt:lpstr>
      <vt:lpstr>„Nein, die Engel sind alle nur Diener, Wesen der unsichtbaren Welt, die denen zu Hilfe geschickt werden, die am kommenden Heil teilhaben sollen, dem Erbe, das Gott uns schenkt.“</vt:lpstr>
      <vt:lpstr>„Wisst ihr denn nicht, dass die, die zu Gottes Volk gehören, einmal die Welt richten werden? Die ganze Welt muss im Gericht vor euch erscheinen!“</vt:lpstr>
      <vt:lpstr>„Ich suchte unter ihnen, ob jemand eine Mauer ziehen und in die Bresche vor mir treten würde für das Land, damit ich’s nicht vernichten müsste; aber ich fand keinen.“</vt:lpstr>
      <vt:lpstr>II. Der Glaubende vertraut einer einzigen Person</vt:lpstr>
      <vt:lpstr>„Ich will segnen, die dich segnen, und verfluchen, die dich verfluchen; und in dir sollen gesegnet werden alle Geschlechter auf Erden.“</vt:lpstr>
      <vt:lpstr>„In dir sollen gesegnet werden alle Geschlechter auf Erden.“</vt:lpstr>
      <vt:lpstr>„Durch deinen Nachkommen sollen alle Völker auf Erden gesegnet werden, weil du meiner Stimme gehorcht hast.“</vt:lpstr>
      <vt:lpstr>„Genauso verhält es sich mit den Zusagen, die Abraham und seinem Nachkommen gemacht wurden. Übrigens sagt Gott nicht: »… und deinen Nachkommen« – als würde es sich um eine grosse Zahl handeln. Vielmehr ist nur von einem Einzigen die Rede: »deinem Nachkommen«, und dieser Eine ist Christus.“</vt:lpstr>
      <vt:lpstr>„Wer an den Sohn glaubt, hat das ewige Leben. Wer dem Sohn nicht gehorcht, wird das Leben nicht sehen; der Zorn Gottes bleibt auf ihm.“ </vt:lpstr>
      <vt:lpstr>„Bei niemand anderem ist Rettung zu finden; unter dem ganzen Himmel ist uns Menschen kein anderer Name gegeben, durch den wir gerettet werden können.“</vt:lpstr>
      <vt:lpstr>„Das Fundament ist bereits gelegt, und niemand kann je ein anderes legen. Dieses Fundament ist Jesus Christus.“</vt:lpstr>
      <vt:lpstr>„Wer mit dem Sohn verbunden ist, hat das Leben. Wer nicht mit ihm, dem Sohn Gottes, verbunden ist, hat das Leben nicht.“</vt:lpstr>
      <vt:lpstr>Schlussgedanke</vt:lpstr>
      <vt:lpstr>„Es gibt nämlich nur einen Gott, und es gibt auch nur einen Vermittler zwischen Gott und den Menschen – den, der selbst ein Mensch geworden ist, Jesus Christus.“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Rettender Glaube - Teil 2/6 - Wie rettender Glaube funktioniert - Folien</dc:title>
  <dc:creator>Jürg Birnstiel</dc:creator>
  <cp:lastModifiedBy>Me</cp:lastModifiedBy>
  <cp:revision>840</cp:revision>
  <dcterms:created xsi:type="dcterms:W3CDTF">2013-11-12T15:20:47Z</dcterms:created>
  <dcterms:modified xsi:type="dcterms:W3CDTF">2019-11-19T19:10:09Z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