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8"/>
  </p:notesMasterIdLst>
  <p:handoutMasterIdLst>
    <p:handoutMasterId r:id="rId39"/>
  </p:handoutMasterIdLst>
  <p:sldIdLst>
    <p:sldId id="601" r:id="rId2"/>
    <p:sldId id="677" r:id="rId3"/>
    <p:sldId id="730" r:id="rId4"/>
    <p:sldId id="731" r:id="rId5"/>
    <p:sldId id="732" r:id="rId6"/>
    <p:sldId id="733" r:id="rId7"/>
    <p:sldId id="734" r:id="rId8"/>
    <p:sldId id="735" r:id="rId9"/>
    <p:sldId id="736" r:id="rId10"/>
    <p:sldId id="258" r:id="rId11"/>
    <p:sldId id="737" r:id="rId12"/>
    <p:sldId id="738" r:id="rId13"/>
    <p:sldId id="739" r:id="rId14"/>
    <p:sldId id="740" r:id="rId15"/>
    <p:sldId id="741" r:id="rId16"/>
    <p:sldId id="742" r:id="rId17"/>
    <p:sldId id="743" r:id="rId18"/>
    <p:sldId id="744" r:id="rId19"/>
    <p:sldId id="745" r:id="rId20"/>
    <p:sldId id="746" r:id="rId21"/>
    <p:sldId id="747" r:id="rId22"/>
    <p:sldId id="748" r:id="rId23"/>
    <p:sldId id="314" r:id="rId24"/>
    <p:sldId id="749" r:id="rId25"/>
    <p:sldId id="750" r:id="rId26"/>
    <p:sldId id="751" r:id="rId27"/>
    <p:sldId id="752" r:id="rId28"/>
    <p:sldId id="753" r:id="rId29"/>
    <p:sldId id="754" r:id="rId30"/>
    <p:sldId id="755" r:id="rId31"/>
    <p:sldId id="756" r:id="rId32"/>
    <p:sldId id="757" r:id="rId33"/>
    <p:sldId id="259" r:id="rId34"/>
    <p:sldId id="758" r:id="rId35"/>
    <p:sldId id="759" r:id="rId36"/>
    <p:sldId id="760" r:id="rId37"/>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94698" autoAdjust="0"/>
  </p:normalViewPr>
  <p:slideViewPr>
    <p:cSldViewPr>
      <p:cViewPr>
        <p:scale>
          <a:sx n="110" d="100"/>
          <a:sy n="110" d="100"/>
        </p:scale>
        <p:origin x="-1650"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9000" r="-19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532130"/>
            <a:ext cx="8777064" cy="2308324"/>
          </a:xfrm>
        </p:spPr>
        <p:txBody>
          <a:bodyPr wrap="square">
            <a:spAutoFit/>
          </a:bodyPr>
          <a:lstStyle/>
          <a:p>
            <a:pPr algn="l"/>
            <a:r>
              <a:rPr lang="de-DE" altLang="de-DE" sz="7200" dirty="0" smtClean="0">
                <a:solidFill>
                  <a:schemeClr val="tx1"/>
                </a:solidFill>
                <a:effectLst/>
                <a:latin typeface="Univers LT Std 47 Cn Lt" pitchFamily="34" charset="0"/>
              </a:rPr>
              <a:t>HERR, du bist ein </a:t>
            </a:r>
            <a:r>
              <a:rPr lang="de-DE" altLang="de-DE" sz="7200" dirty="0" err="1" smtClean="0">
                <a:solidFill>
                  <a:schemeClr val="tx1"/>
                </a:solidFill>
                <a:effectLst/>
                <a:latin typeface="Univers LT Std 47 Cn Lt" pitchFamily="34" charset="0"/>
              </a:rPr>
              <a:t>grossartiger</a:t>
            </a:r>
            <a:r>
              <a:rPr lang="de-DE" altLang="de-DE" sz="7200" dirty="0" smtClean="0">
                <a:solidFill>
                  <a:schemeClr val="tx1"/>
                </a:solidFill>
                <a:effectLst/>
                <a:latin typeface="Univers LT Std 47 Cn Lt" pitchFamily="34" charset="0"/>
              </a:rPr>
              <a:t> Gott!</a:t>
            </a:r>
            <a:endParaRPr lang="de-DE" altLang="de-DE" sz="72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2555776" y="6093296"/>
            <a:ext cx="6400800" cy="369332"/>
          </a:xfrm>
        </p:spPr>
        <p:txBody>
          <a:bodyPr>
            <a:spAutoFit/>
          </a:bodyPr>
          <a:lstStyle/>
          <a:p>
            <a:pPr algn="r"/>
            <a:r>
              <a:rPr lang="de-DE" altLang="de-DE" sz="1800" dirty="0" smtClean="0">
                <a:effectLst/>
                <a:latin typeface="Univers LT Std 47 Cn Lt" pitchFamily="34" charset="0"/>
              </a:rPr>
              <a:t>Reihe: Psalmen – Gespräche mit Gott (5/5)</a:t>
            </a:r>
            <a:endParaRPr lang="de-DE" altLang="de-DE" sz="1800" dirty="0">
              <a:effectLst/>
              <a:latin typeface="Univers LT Std 47 Cn Lt" pitchFamily="34" charset="0"/>
            </a:endParaRPr>
          </a:p>
        </p:txBody>
      </p:sp>
      <p:sp>
        <p:nvSpPr>
          <p:cNvPr id="6" name="Rectangle 3"/>
          <p:cNvSpPr txBox="1">
            <a:spLocks noChangeArrowheads="1"/>
          </p:cNvSpPr>
          <p:nvPr/>
        </p:nvSpPr>
        <p:spPr bwMode="auto">
          <a:xfrm>
            <a:off x="2555776" y="5301208"/>
            <a:ext cx="6400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4800" kern="0" dirty="0" smtClean="0">
                <a:effectLst/>
                <a:latin typeface="Univers LT Std 47 Cn Lt" pitchFamily="34" charset="0"/>
              </a:rPr>
              <a:t>Psalm 95</a:t>
            </a:r>
            <a:endParaRPr lang="de-DE" altLang="de-DE" sz="4800" kern="0" dirty="0">
              <a:effectLst/>
              <a:latin typeface="Univers LT Std 47 Cn Lt" pitchFamily="34" charset="0"/>
            </a:endParaRPr>
          </a:p>
        </p:txBody>
      </p:sp>
    </p:spTree>
    <p:extLst>
      <p:ext uri="{BB962C8B-B14F-4D97-AF65-F5344CB8AC3E}">
        <p14:creationId xmlns:p14="http://schemas.microsoft.com/office/powerpoint/2010/main" val="1884041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082060"/>
            <a:ext cx="8928992" cy="923330"/>
          </a:xfrm>
        </p:spPr>
        <p:txBody>
          <a:bodyPr wrap="square">
            <a:spAutoFit/>
          </a:bodyPr>
          <a:lstStyle/>
          <a:p>
            <a:pPr algn="l"/>
            <a:r>
              <a:rPr lang="de-DE" altLang="de-DE" dirty="0" smtClean="0">
                <a:solidFill>
                  <a:schemeClr val="tx1"/>
                </a:solidFill>
                <a:effectLst/>
                <a:latin typeface="Univers LT Std 47 Cn Lt" pitchFamily="34" charset="0"/>
              </a:rPr>
              <a:t>I. Lasst uns Gott zujubeln!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147821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Psalm 95,1</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928992" cy="2123658"/>
          </a:xfrm>
        </p:spPr>
        <p:txBody>
          <a:bodyPr wrap="square">
            <a:spAutoFit/>
          </a:bodyPr>
          <a:lstStyle/>
          <a:p>
            <a:pPr algn="l"/>
            <a:r>
              <a:rPr lang="de-CH" altLang="de-DE" sz="4400" dirty="0">
                <a:solidFill>
                  <a:schemeClr val="tx1"/>
                </a:solidFill>
                <a:effectLst/>
                <a:latin typeface="Univers LT Std 47 Cn Lt" pitchFamily="34" charset="0"/>
              </a:rPr>
              <a:t>„Kommt, lasst uns dem HERRN zujubeln, ihm laut unsere Freude zeigen, dem Fels, bei dem wir Rettung finden.“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219711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Esra 3,11+13</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07504" y="106754"/>
            <a:ext cx="8784976" cy="3970318"/>
          </a:xfrm>
        </p:spPr>
        <p:txBody>
          <a:bodyPr wrap="square">
            <a:spAutoFit/>
          </a:bodyPr>
          <a:lstStyle/>
          <a:p>
            <a:pPr algn="l"/>
            <a:r>
              <a:rPr lang="de-CH" altLang="de-DE" sz="3600" dirty="0">
                <a:solidFill>
                  <a:schemeClr val="tx1"/>
                </a:solidFill>
                <a:effectLst/>
                <a:latin typeface="Univers LT Std 47 Cn Lt" pitchFamily="34" charset="0"/>
              </a:rPr>
              <a:t>„Sie stimmten den Lobpreis an und dankten dem </a:t>
            </a:r>
            <a:r>
              <a:rPr lang="de-CH" altLang="de-DE" sz="3600" dirty="0" smtClean="0">
                <a:solidFill>
                  <a:schemeClr val="tx1"/>
                </a:solidFill>
                <a:effectLst/>
                <a:latin typeface="Univers LT Std 47 Cn Lt" pitchFamily="34" charset="0"/>
              </a:rPr>
              <a:t>HERRN: </a:t>
            </a:r>
            <a:r>
              <a:rPr lang="de-CH" altLang="de-DE" sz="3600" dirty="0">
                <a:solidFill>
                  <a:schemeClr val="tx1"/>
                </a:solidFill>
                <a:effectLst/>
                <a:latin typeface="Univers LT Std 47 Cn Lt" pitchFamily="34" charset="0"/>
              </a:rPr>
              <a:t>Denn er ist gütig, und seine Barmherzigkeit währt ewiglich über Israel. Und das ganze Volk jauchzte laut beim Lobe des </a:t>
            </a:r>
            <a:r>
              <a:rPr lang="de-CH" altLang="de-DE" sz="3600" dirty="0" smtClean="0">
                <a:solidFill>
                  <a:schemeClr val="tx1"/>
                </a:solidFill>
                <a:effectLst/>
                <a:latin typeface="Univers LT Std 47 Cn Lt" pitchFamily="34" charset="0"/>
              </a:rPr>
              <a:t>HERRN, </a:t>
            </a:r>
            <a:r>
              <a:rPr lang="de-CH" altLang="de-DE" sz="3600" dirty="0">
                <a:solidFill>
                  <a:schemeClr val="tx1"/>
                </a:solidFill>
                <a:effectLst/>
                <a:latin typeface="Univers LT Std 47 Cn Lt" pitchFamily="34" charset="0"/>
              </a:rPr>
              <a:t>weil </a:t>
            </a:r>
            <a:r>
              <a:rPr lang="de-CH" altLang="de-DE" sz="3600" dirty="0" smtClean="0">
                <a:solidFill>
                  <a:schemeClr val="tx1"/>
                </a:solidFill>
                <a:effectLst/>
                <a:latin typeface="Univers LT Std 47 Cn Lt" pitchFamily="34" charset="0"/>
              </a:rPr>
              <a:t>der</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Grund </a:t>
            </a:r>
            <a:r>
              <a:rPr lang="de-CH" altLang="de-DE" sz="3600" dirty="0">
                <a:solidFill>
                  <a:schemeClr val="tx1"/>
                </a:solidFill>
                <a:effectLst/>
                <a:latin typeface="Univers LT Std 47 Cn Lt" pitchFamily="34" charset="0"/>
              </a:rPr>
              <a:t>zum Hause des </a:t>
            </a:r>
            <a:r>
              <a:rPr lang="de-CH" altLang="de-DE" sz="3600" dirty="0" smtClean="0">
                <a:solidFill>
                  <a:schemeClr val="tx1"/>
                </a:solidFill>
                <a:effectLst/>
                <a:latin typeface="Univers LT Std 47 Cn Lt" pitchFamily="34" charset="0"/>
              </a:rPr>
              <a:t>HERRN gelegt war.</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Das </a:t>
            </a:r>
            <a:r>
              <a:rPr lang="de-CH" altLang="de-DE" sz="3600" dirty="0">
                <a:solidFill>
                  <a:schemeClr val="tx1"/>
                </a:solidFill>
                <a:effectLst/>
                <a:latin typeface="Univers LT Std 47 Cn Lt" pitchFamily="34" charset="0"/>
              </a:rPr>
              <a:t>Volk jauchzte laut, sodass </a:t>
            </a:r>
            <a:r>
              <a:rPr lang="de-CH" altLang="de-DE" sz="3600" dirty="0" smtClean="0">
                <a:solidFill>
                  <a:schemeClr val="tx1"/>
                </a:solidFill>
                <a:effectLst/>
                <a:latin typeface="Univers LT Std 47 Cn Lt" pitchFamily="34" charset="0"/>
              </a:rPr>
              <a:t>man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den </a:t>
            </a:r>
            <a:r>
              <a:rPr lang="de-CH" altLang="de-DE" sz="3600" dirty="0">
                <a:solidFill>
                  <a:schemeClr val="tx1"/>
                </a:solidFill>
                <a:effectLst/>
                <a:latin typeface="Univers LT Std 47 Cn Lt" pitchFamily="34" charset="0"/>
              </a:rPr>
              <a:t>Schall weithin hörte.“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381992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1.Chronik 9,33</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07504" y="124177"/>
            <a:ext cx="8928992" cy="2800767"/>
          </a:xfrm>
        </p:spPr>
        <p:txBody>
          <a:bodyPr wrap="square">
            <a:spAutoFit/>
          </a:bodyPr>
          <a:lstStyle/>
          <a:p>
            <a:pPr algn="l"/>
            <a:r>
              <a:rPr lang="de-CH" altLang="de-DE" sz="4400" dirty="0">
                <a:solidFill>
                  <a:schemeClr val="tx1"/>
                </a:solidFill>
                <a:effectLst/>
                <a:latin typeface="Univers LT Std 47 Cn Lt" pitchFamily="34" charset="0"/>
              </a:rPr>
              <a:t>„Das sind die Sänger, die Sippenhäupter der Leviten, die in den Kammern keinen Dienst hatten, denn Tag und </a:t>
            </a:r>
            <a:r>
              <a:rPr lang="de-CH" altLang="de-DE" sz="4400" dirty="0" smtClean="0">
                <a:solidFill>
                  <a:schemeClr val="tx1"/>
                </a:solidFill>
                <a:effectLst/>
                <a:latin typeface="Univers LT Std 47 Cn Lt" pitchFamily="34" charset="0"/>
              </a:rPr>
              <a:t>Nacht</a:t>
            </a:r>
            <a:br>
              <a:rPr lang="de-CH" altLang="de-DE" sz="4400" dirty="0" smtClean="0">
                <a:solidFill>
                  <a:schemeClr val="tx1"/>
                </a:solidFill>
                <a:effectLst/>
                <a:latin typeface="Univers LT Std 47 Cn Lt" pitchFamily="34" charset="0"/>
              </a:rPr>
            </a:br>
            <a:r>
              <a:rPr lang="de-CH" altLang="de-DE" sz="4400" dirty="0" smtClean="0">
                <a:solidFill>
                  <a:schemeClr val="tx1"/>
                </a:solidFill>
                <a:effectLst/>
                <a:latin typeface="Univers LT Std 47 Cn Lt" pitchFamily="34" charset="0"/>
              </a:rPr>
              <a:t>waren </a:t>
            </a:r>
            <a:r>
              <a:rPr lang="de-CH" altLang="de-DE" sz="4400" dirty="0">
                <a:solidFill>
                  <a:schemeClr val="tx1"/>
                </a:solidFill>
                <a:effectLst/>
                <a:latin typeface="Univers LT Std 47 Cn Lt" pitchFamily="34" charset="0"/>
              </a:rPr>
              <a:t>sie in ihrem Amt.“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862191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1.Chronik 15,22</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07504" y="81206"/>
            <a:ext cx="8928992" cy="2123658"/>
          </a:xfrm>
        </p:spPr>
        <p:txBody>
          <a:bodyPr wrap="square">
            <a:spAutoFit/>
          </a:bodyPr>
          <a:lstStyle/>
          <a:p>
            <a:pPr algn="l"/>
            <a:r>
              <a:rPr lang="de-CH" altLang="de-DE" sz="4400" dirty="0">
                <a:solidFill>
                  <a:schemeClr val="tx1"/>
                </a:solidFill>
                <a:effectLst/>
                <a:latin typeface="Univers LT Std 47 Cn Lt" pitchFamily="34" charset="0"/>
              </a:rPr>
              <a:t>„</a:t>
            </a:r>
            <a:r>
              <a:rPr lang="de-CH" altLang="de-DE" sz="4400" dirty="0" err="1" smtClean="0">
                <a:solidFill>
                  <a:schemeClr val="tx1"/>
                </a:solidFill>
                <a:effectLst/>
                <a:latin typeface="Univers LT Std 47 Cn Lt" pitchFamily="34" charset="0"/>
              </a:rPr>
              <a:t>Kenanja</a:t>
            </a:r>
            <a:r>
              <a:rPr lang="de-CH" altLang="de-DE" sz="4400" dirty="0" smtClean="0">
                <a:solidFill>
                  <a:schemeClr val="tx1"/>
                </a:solidFill>
                <a:effectLst/>
                <a:latin typeface="Univers LT Std 47 Cn Lt" pitchFamily="34" charset="0"/>
              </a:rPr>
              <a:t>, </a:t>
            </a:r>
            <a:r>
              <a:rPr lang="de-CH" altLang="de-DE" sz="4400" dirty="0">
                <a:solidFill>
                  <a:schemeClr val="tx1"/>
                </a:solidFill>
                <a:effectLst/>
                <a:latin typeface="Univers LT Std 47 Cn Lt" pitchFamily="34" charset="0"/>
              </a:rPr>
              <a:t>der Leviten Oberster, der Singmeister, unterwies sie im Singen; denn er verstand sich darauf.“</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437000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Psalm 95,2</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928992" cy="1446550"/>
          </a:xfrm>
        </p:spPr>
        <p:txBody>
          <a:bodyPr wrap="square">
            <a:spAutoFit/>
          </a:bodyPr>
          <a:lstStyle/>
          <a:p>
            <a:pPr algn="l"/>
            <a:r>
              <a:rPr lang="de-CH" altLang="de-DE" sz="4400" dirty="0">
                <a:solidFill>
                  <a:schemeClr val="tx1"/>
                </a:solidFill>
                <a:effectLst/>
                <a:latin typeface="Univers LT Std 47 Cn Lt" pitchFamily="34" charset="0"/>
              </a:rPr>
              <a:t>„Lasst uns voll Dank vor ihn treten, mit Liedern ihm unsere Freude zeigen.“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987625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Nehemia 8,10</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928992" cy="1446550"/>
          </a:xfrm>
        </p:spPr>
        <p:txBody>
          <a:bodyPr wrap="square">
            <a:spAutoFit/>
          </a:bodyPr>
          <a:lstStyle/>
          <a:p>
            <a:pPr algn="l"/>
            <a:r>
              <a:rPr lang="de-CH" altLang="de-DE" sz="4400" dirty="0">
                <a:solidFill>
                  <a:schemeClr val="tx1"/>
                </a:solidFill>
                <a:effectLst/>
                <a:latin typeface="Univers LT Std 47 Cn Lt" pitchFamily="34" charset="0"/>
              </a:rPr>
              <a:t>„Seid nicht bekümmert; denn die Freude am Herrn ist eure Stärke.“</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127670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Psalm 95,3-4</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640960" cy="3477875"/>
          </a:xfrm>
        </p:spPr>
        <p:txBody>
          <a:bodyPr wrap="square">
            <a:spAutoFit/>
          </a:bodyPr>
          <a:lstStyle/>
          <a:p>
            <a:pPr algn="l"/>
            <a:r>
              <a:rPr lang="de-CH" altLang="de-DE" sz="4400" dirty="0">
                <a:solidFill>
                  <a:schemeClr val="tx1"/>
                </a:solidFill>
                <a:effectLst/>
                <a:latin typeface="Univers LT Std 47 Cn Lt" pitchFamily="34" charset="0"/>
              </a:rPr>
              <a:t>„Denn der HERR ist ein grosser Gott und ein grosser König über alle Götter. Die tiefsten Abgründe der Erde – er hält sie in seiner Hand, und die Gipfel der Berge – auch sie gehören ihm.“</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97006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Psalm 95,5</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280920" cy="2123658"/>
          </a:xfrm>
        </p:spPr>
        <p:txBody>
          <a:bodyPr wrap="square">
            <a:spAutoFit/>
          </a:bodyPr>
          <a:lstStyle/>
          <a:p>
            <a:pPr algn="l"/>
            <a:r>
              <a:rPr lang="de-CH" altLang="de-DE" sz="4400" dirty="0">
                <a:solidFill>
                  <a:schemeClr val="tx1"/>
                </a:solidFill>
                <a:effectLst/>
                <a:latin typeface="Univers LT Std 47 Cn Lt" pitchFamily="34" charset="0"/>
              </a:rPr>
              <a:t>„Ihm gehört das Meer, er hat es ja geschaffen, und auch das Festland haben seine Hände gebildet.“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347224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Psalm 95,6</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280920" cy="2800767"/>
          </a:xfrm>
        </p:spPr>
        <p:txBody>
          <a:bodyPr wrap="square">
            <a:spAutoFit/>
          </a:bodyPr>
          <a:lstStyle/>
          <a:p>
            <a:pPr algn="l"/>
            <a:r>
              <a:rPr lang="de-CH" altLang="de-DE" sz="4400" dirty="0">
                <a:solidFill>
                  <a:schemeClr val="tx1"/>
                </a:solidFill>
                <a:effectLst/>
                <a:latin typeface="Univers LT Std 47 Cn Lt" pitchFamily="34" charset="0"/>
              </a:rPr>
              <a:t>„Kommt, wir wollen ihn anbeten und uns vor ihm niederwerfen, wir wollen niederknien vor dem HERRN, der uns geschaffen hat!“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308672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Psalm 95,1-2</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79512" y="116632"/>
            <a:ext cx="8496944" cy="3477875"/>
          </a:xfrm>
        </p:spPr>
        <p:txBody>
          <a:bodyPr wrap="square">
            <a:spAutoFit/>
          </a:bodyPr>
          <a:lstStyle/>
          <a:p>
            <a:pPr algn="l"/>
            <a:r>
              <a:rPr lang="de-CH" altLang="de-DE" sz="4400" dirty="0">
                <a:solidFill>
                  <a:schemeClr val="tx1"/>
                </a:solidFill>
                <a:effectLst/>
                <a:latin typeface="Univers LT Std 47 Cn Lt" pitchFamily="34" charset="0"/>
              </a:rPr>
              <a:t>Kommt, lasst uns dem HERRN zujubeln, ihm laut unsere Freude zeigen, dem Fels, bei dem wir Rettung finden. Lasst uns voll Dank vor ihn treten, mit Liedern ihm unsere Freude zeigen.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381334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Psalm 95,7</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7416824" cy="2800767"/>
          </a:xfrm>
        </p:spPr>
        <p:txBody>
          <a:bodyPr wrap="square">
            <a:spAutoFit/>
          </a:bodyPr>
          <a:lstStyle/>
          <a:p>
            <a:pPr algn="l"/>
            <a:r>
              <a:rPr lang="de-CH" altLang="de-DE" sz="4400" dirty="0">
                <a:solidFill>
                  <a:schemeClr val="tx1"/>
                </a:solidFill>
                <a:effectLst/>
                <a:latin typeface="Univers LT Std 47 Cn Lt" pitchFamily="34" charset="0"/>
              </a:rPr>
              <a:t>„Denn er ist unser Gott, und wir sind sein Volk, die Schafe auf seiner Weide, er leitet uns mit eigener Hand.“</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398339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Epheser 5,19</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79512" y="116632"/>
            <a:ext cx="7920880" cy="3477875"/>
          </a:xfrm>
        </p:spPr>
        <p:txBody>
          <a:bodyPr wrap="square">
            <a:spAutoFit/>
          </a:bodyPr>
          <a:lstStyle/>
          <a:p>
            <a:pPr algn="l"/>
            <a:r>
              <a:rPr lang="de-CH" altLang="de-DE" sz="4400" dirty="0">
                <a:solidFill>
                  <a:schemeClr val="tx1"/>
                </a:solidFill>
                <a:effectLst/>
                <a:latin typeface="Univers LT Std 47 Cn Lt" pitchFamily="34" charset="0"/>
              </a:rPr>
              <a:t>„Ermutigt einander mit Psalmen, Lobgesängen und von Gottes Geist eingegebenen Liedern; singt und jubelt aus tiefstem </a:t>
            </a:r>
            <a:r>
              <a:rPr lang="de-CH" altLang="de-DE" sz="4400" dirty="0" smtClean="0">
                <a:solidFill>
                  <a:schemeClr val="tx1"/>
                </a:solidFill>
                <a:effectLst/>
                <a:latin typeface="Univers LT Std 47 Cn Lt" pitchFamily="34" charset="0"/>
              </a:rPr>
              <a:t>Herzen</a:t>
            </a:r>
            <a:br>
              <a:rPr lang="de-CH" altLang="de-DE" sz="4400" dirty="0" smtClean="0">
                <a:solidFill>
                  <a:schemeClr val="tx1"/>
                </a:solidFill>
                <a:effectLst/>
                <a:latin typeface="Univers LT Std 47 Cn Lt" pitchFamily="34" charset="0"/>
              </a:rPr>
            </a:br>
            <a:r>
              <a:rPr lang="de-CH" altLang="de-DE" sz="4400" dirty="0" smtClean="0">
                <a:solidFill>
                  <a:schemeClr val="tx1"/>
                </a:solidFill>
                <a:effectLst/>
                <a:latin typeface="Univers LT Std 47 Cn Lt" pitchFamily="34" charset="0"/>
              </a:rPr>
              <a:t>zur </a:t>
            </a:r>
            <a:r>
              <a:rPr lang="de-CH" altLang="de-DE" sz="4400" dirty="0">
                <a:solidFill>
                  <a:schemeClr val="tx1"/>
                </a:solidFill>
                <a:effectLst/>
                <a:latin typeface="Univers LT Std 47 Cn Lt" pitchFamily="34" charset="0"/>
              </a:rPr>
              <a:t>Ehre des Herrn.“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542197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Psalm 95,1</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928992" cy="2123658"/>
          </a:xfrm>
        </p:spPr>
        <p:txBody>
          <a:bodyPr wrap="square">
            <a:spAutoFit/>
          </a:bodyPr>
          <a:lstStyle/>
          <a:p>
            <a:pPr algn="l"/>
            <a:r>
              <a:rPr lang="de-CH" altLang="de-DE" sz="4400" dirty="0">
                <a:solidFill>
                  <a:schemeClr val="tx1"/>
                </a:solidFill>
                <a:effectLst/>
                <a:latin typeface="Univers LT Std 47 Cn Lt" pitchFamily="34" charset="0"/>
              </a:rPr>
              <a:t>„Kommt, lasst uns dem HERRN zujubeln, ihm laut unsere Freude zeigen, dem Fels, bei dem wir Rettung finden.“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997684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932527"/>
            <a:ext cx="8964488" cy="830997"/>
          </a:xfrm>
        </p:spPr>
        <p:txBody>
          <a:bodyPr wrap="square">
            <a:spAutoFit/>
          </a:bodyPr>
          <a:lstStyle/>
          <a:p>
            <a:pPr algn="l"/>
            <a:r>
              <a:rPr lang="de-DE" altLang="de-DE" sz="4800" dirty="0" smtClean="0">
                <a:solidFill>
                  <a:schemeClr val="tx1"/>
                </a:solidFill>
                <a:effectLst/>
                <a:latin typeface="Univers LT Std 47 Cn Lt" pitchFamily="34" charset="0"/>
              </a:rPr>
              <a:t>II. Lasst uns Gott vertrauen!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068057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Psalm 95,8</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07504" y="96307"/>
            <a:ext cx="8928992" cy="2308324"/>
          </a:xfrm>
        </p:spPr>
        <p:txBody>
          <a:bodyPr wrap="square">
            <a:spAutoFit/>
          </a:bodyPr>
          <a:lstStyle/>
          <a:p>
            <a:pPr algn="l"/>
            <a:r>
              <a:rPr lang="de-CH" altLang="de-DE" sz="7200" dirty="0">
                <a:solidFill>
                  <a:schemeClr val="tx1"/>
                </a:solidFill>
                <a:effectLst/>
                <a:latin typeface="Univers LT Std 47 Cn Lt" pitchFamily="34" charset="0"/>
              </a:rPr>
              <a:t>„Verschliesst euch heute seinem Reden nicht!“</a:t>
            </a:r>
            <a:endParaRPr lang="de-DE" altLang="de-DE" sz="7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367906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Psalm 95,8</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712968" cy="2123658"/>
          </a:xfrm>
        </p:spPr>
        <p:txBody>
          <a:bodyPr wrap="square">
            <a:spAutoFit/>
          </a:bodyPr>
          <a:lstStyle/>
          <a:p>
            <a:pPr algn="l"/>
            <a:r>
              <a:rPr lang="de-CH" altLang="de-DE" sz="4400" dirty="0">
                <a:solidFill>
                  <a:schemeClr val="tx1"/>
                </a:solidFill>
                <a:effectLst/>
                <a:latin typeface="Univers LT Std 47 Cn Lt" pitchFamily="34" charset="0"/>
              </a:rPr>
              <a:t>„Macht es nicht wie das Volk damals in </a:t>
            </a:r>
            <a:r>
              <a:rPr lang="de-CH" altLang="de-DE" sz="4400" dirty="0" err="1">
                <a:solidFill>
                  <a:schemeClr val="tx1"/>
                </a:solidFill>
                <a:effectLst/>
                <a:latin typeface="Univers LT Std 47 Cn Lt" pitchFamily="34" charset="0"/>
              </a:rPr>
              <a:t>Meriba</a:t>
            </a:r>
            <a:r>
              <a:rPr lang="de-CH" altLang="de-DE" sz="4400" dirty="0">
                <a:solidFill>
                  <a:schemeClr val="tx1"/>
                </a:solidFill>
                <a:effectLst/>
                <a:latin typeface="Univers LT Std 47 Cn Lt" pitchFamily="34" charset="0"/>
              </a:rPr>
              <a:t>, in Massa in der Wüste, als es sich gegen </a:t>
            </a:r>
            <a:r>
              <a:rPr lang="de-CH" altLang="de-DE" sz="4400" dirty="0" smtClean="0">
                <a:solidFill>
                  <a:schemeClr val="tx1"/>
                </a:solidFill>
                <a:effectLst/>
                <a:latin typeface="Univers LT Std 47 Cn Lt" pitchFamily="34" charset="0"/>
              </a:rPr>
              <a:t>Gott auflehnte</a:t>
            </a:r>
            <a:r>
              <a:rPr lang="de-CH" altLang="de-DE" sz="4400" dirty="0">
                <a:solidFill>
                  <a:schemeClr val="tx1"/>
                </a:solidFill>
                <a:effectLst/>
                <a:latin typeface="Univers LT Std 47 Cn Lt" pitchFamily="34" charset="0"/>
              </a:rPr>
              <a: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88448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2.Mose 17,3</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712968" cy="3477875"/>
          </a:xfrm>
        </p:spPr>
        <p:txBody>
          <a:bodyPr wrap="square">
            <a:spAutoFit/>
          </a:bodyPr>
          <a:lstStyle/>
          <a:p>
            <a:pPr algn="l"/>
            <a:r>
              <a:rPr lang="de-CH" altLang="de-DE" sz="4400" smtClean="0">
                <a:solidFill>
                  <a:schemeClr val="tx1"/>
                </a:solidFill>
                <a:effectLst/>
                <a:latin typeface="Univers LT Std 47 Cn Lt" pitchFamily="34" charset="0"/>
              </a:rPr>
              <a:t>Die </a:t>
            </a:r>
            <a:r>
              <a:rPr lang="de-CH" altLang="de-DE" sz="4400" dirty="0">
                <a:solidFill>
                  <a:schemeClr val="tx1"/>
                </a:solidFill>
                <a:effectLst/>
                <a:latin typeface="Univers LT Std 47 Cn Lt" pitchFamily="34" charset="0"/>
              </a:rPr>
              <a:t>Leute von Israel murrten gegen Mose und sagten: „Wozu hast du uns eigentlich aus Ägypten herausgeführt? Nur damit wir hier verdursten, samt unseren Kindern und dem Vieh?“</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584889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Psalm 95,9</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07504" y="66104"/>
            <a:ext cx="7704856" cy="4154984"/>
          </a:xfrm>
        </p:spPr>
        <p:txBody>
          <a:bodyPr wrap="square">
            <a:spAutoFit/>
          </a:bodyPr>
          <a:lstStyle/>
          <a:p>
            <a:pPr algn="l"/>
            <a:r>
              <a:rPr lang="de-CH" altLang="de-DE" sz="4400" dirty="0">
                <a:solidFill>
                  <a:schemeClr val="tx1"/>
                </a:solidFill>
                <a:effectLst/>
                <a:latin typeface="Univers LT Std 47 Cn Lt" pitchFamily="34" charset="0"/>
              </a:rPr>
              <a:t>„Da, sagt Gott, haben mich eure Vorfahren herausgefordert, sie haben einen Beweis meiner Macht von mir verlangt, obwohl sie meine grossen Taten mit eigenen Augen gesehen hatten.“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998168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Psalm 95,10</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928992" cy="4832092"/>
          </a:xfrm>
        </p:spPr>
        <p:txBody>
          <a:bodyPr wrap="square">
            <a:spAutoFit/>
          </a:bodyPr>
          <a:lstStyle/>
          <a:p>
            <a:pPr algn="l"/>
            <a:r>
              <a:rPr lang="de-CH" altLang="de-DE" sz="4400" dirty="0">
                <a:solidFill>
                  <a:schemeClr val="tx1"/>
                </a:solidFill>
                <a:effectLst/>
                <a:latin typeface="Univers LT Std 47 Cn Lt" pitchFamily="34" charset="0"/>
              </a:rPr>
              <a:t>„Vierzig Jahre lang war mir jene ganze Generation zuwider, und ich sprach: Sie sind ein Volk, das sich ständig von den eigenen Wünschen irreleiten </a:t>
            </a:r>
            <a:r>
              <a:rPr lang="de-CH" altLang="de-DE" sz="4400" dirty="0" smtClean="0">
                <a:solidFill>
                  <a:schemeClr val="tx1"/>
                </a:solidFill>
                <a:effectLst/>
                <a:latin typeface="Univers LT Std 47 Cn Lt" pitchFamily="34" charset="0"/>
              </a:rPr>
              <a:t>lässt.</a:t>
            </a:r>
            <a:br>
              <a:rPr lang="de-CH" altLang="de-DE" sz="4400" dirty="0" smtClean="0">
                <a:solidFill>
                  <a:schemeClr val="tx1"/>
                </a:solidFill>
                <a:effectLst/>
                <a:latin typeface="Univers LT Std 47 Cn Lt" pitchFamily="34" charset="0"/>
              </a:rPr>
            </a:br>
            <a:r>
              <a:rPr lang="de-CH" altLang="de-DE" sz="4400" dirty="0" smtClean="0">
                <a:solidFill>
                  <a:schemeClr val="tx1"/>
                </a:solidFill>
                <a:effectLst/>
                <a:latin typeface="Univers LT Std 47 Cn Lt" pitchFamily="34" charset="0"/>
              </a:rPr>
              <a:t>Aber </a:t>
            </a:r>
            <a:r>
              <a:rPr lang="de-CH" altLang="de-DE" sz="4400" dirty="0">
                <a:solidFill>
                  <a:schemeClr val="tx1"/>
                </a:solidFill>
                <a:effectLst/>
                <a:latin typeface="Univers LT Std 47 Cn Lt" pitchFamily="34" charset="0"/>
              </a:rPr>
              <a:t>zu begreifen, welche Wege </a:t>
            </a:r>
            <a:r>
              <a:rPr lang="de-CH" altLang="de-DE" sz="4400" dirty="0" smtClean="0">
                <a:solidFill>
                  <a:schemeClr val="tx1"/>
                </a:solidFill>
                <a:effectLst/>
                <a:latin typeface="Univers LT Std 47 Cn Lt" pitchFamily="34" charset="0"/>
              </a:rPr>
              <a:t>ich</a:t>
            </a:r>
            <a:br>
              <a:rPr lang="de-CH" altLang="de-DE" sz="4400" dirty="0" smtClean="0">
                <a:solidFill>
                  <a:schemeClr val="tx1"/>
                </a:solidFill>
                <a:effectLst/>
                <a:latin typeface="Univers LT Std 47 Cn Lt" pitchFamily="34" charset="0"/>
              </a:rPr>
            </a:br>
            <a:r>
              <a:rPr lang="de-CH" altLang="de-DE" sz="4400" dirty="0" smtClean="0">
                <a:solidFill>
                  <a:schemeClr val="tx1"/>
                </a:solidFill>
                <a:effectLst/>
                <a:latin typeface="Univers LT Std 47 Cn Lt" pitchFamily="34" charset="0"/>
              </a:rPr>
              <a:t>sie </a:t>
            </a:r>
            <a:r>
              <a:rPr lang="de-CH" altLang="de-DE" sz="4400" dirty="0">
                <a:solidFill>
                  <a:schemeClr val="tx1"/>
                </a:solidFill>
                <a:effectLst/>
                <a:latin typeface="Univers LT Std 47 Cn Lt" pitchFamily="34" charset="0"/>
              </a:rPr>
              <a:t>führen will, dazu </a:t>
            </a:r>
            <a:r>
              <a:rPr lang="de-CH" altLang="de-DE" sz="4400" dirty="0" smtClean="0">
                <a:solidFill>
                  <a:schemeClr val="tx1"/>
                </a:solidFill>
                <a:effectLst/>
                <a:latin typeface="Univers LT Std 47 Cn Lt" pitchFamily="34" charset="0"/>
              </a:rPr>
              <a:t>waren</a:t>
            </a:r>
            <a:br>
              <a:rPr lang="de-CH" altLang="de-DE" sz="4400" dirty="0" smtClean="0">
                <a:solidFill>
                  <a:schemeClr val="tx1"/>
                </a:solidFill>
                <a:effectLst/>
                <a:latin typeface="Univers LT Std 47 Cn Lt" pitchFamily="34" charset="0"/>
              </a:rPr>
            </a:br>
            <a:r>
              <a:rPr lang="de-CH" altLang="de-DE" sz="4400" dirty="0" smtClean="0">
                <a:solidFill>
                  <a:schemeClr val="tx1"/>
                </a:solidFill>
                <a:effectLst/>
                <a:latin typeface="Univers LT Std 47 Cn Lt" pitchFamily="34" charset="0"/>
              </a:rPr>
              <a:t>sie nicht </a:t>
            </a:r>
            <a:r>
              <a:rPr lang="de-CH" altLang="de-DE" sz="4400" dirty="0">
                <a:solidFill>
                  <a:schemeClr val="tx1"/>
                </a:solidFill>
                <a:effectLst/>
                <a:latin typeface="Univers LT Std 47 Cn Lt" pitchFamily="34" charset="0"/>
              </a:rPr>
              <a:t>imstande.“</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186865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Philipper-Brief 2,20-21</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280920" cy="3416320"/>
          </a:xfrm>
        </p:spPr>
        <p:txBody>
          <a:bodyPr wrap="square">
            <a:spAutoFit/>
          </a:bodyPr>
          <a:lstStyle/>
          <a:p>
            <a:pPr algn="l"/>
            <a:r>
              <a:rPr lang="de-CH" altLang="de-DE" sz="3600" dirty="0">
                <a:solidFill>
                  <a:schemeClr val="tx1"/>
                </a:solidFill>
                <a:effectLst/>
                <a:latin typeface="Univers LT Std 47 Cn Lt" pitchFamily="34" charset="0"/>
              </a:rPr>
              <a:t>„Ich habe keinen, der in allem so mit mir übereinstimmt und der sich, wenn er zu euch kommt, so aufrichtig um eure Belange kümmern wird wie Timotheus. Den anderen geht es allen nur um sich selbst und nicht um die Sache Jesu Christi.“</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272230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Psalm 95,3-4</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79512" y="116632"/>
            <a:ext cx="8496944" cy="3477875"/>
          </a:xfrm>
        </p:spPr>
        <p:txBody>
          <a:bodyPr wrap="square">
            <a:spAutoFit/>
          </a:bodyPr>
          <a:lstStyle/>
          <a:p>
            <a:pPr algn="l"/>
            <a:r>
              <a:rPr lang="de-CH" altLang="de-DE" sz="4400" dirty="0">
                <a:solidFill>
                  <a:schemeClr val="tx1"/>
                </a:solidFill>
                <a:effectLst/>
                <a:latin typeface="Univers LT Std 47 Cn Lt" pitchFamily="34" charset="0"/>
              </a:rPr>
              <a:t>Denn der HERR ist ein grosser Gott und ein grosser König über alle Götter. Die tiefsten Abgründe der Erde – er hält sie in seiner Hand, und die Gipfel der Berge – auch sie gehören ihm.</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836385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Hebräer 4,7</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280920" cy="3416320"/>
          </a:xfrm>
        </p:spPr>
        <p:txBody>
          <a:bodyPr wrap="square">
            <a:spAutoFit/>
          </a:bodyPr>
          <a:lstStyle/>
          <a:p>
            <a:pPr algn="l"/>
            <a:r>
              <a:rPr lang="de-CH" altLang="de-DE" sz="3600" dirty="0">
                <a:solidFill>
                  <a:schemeClr val="tx1"/>
                </a:solidFill>
                <a:effectLst/>
                <a:latin typeface="Univers LT Std 47 Cn Lt" pitchFamily="34" charset="0"/>
              </a:rPr>
              <a:t>Deshalb hat Gott für eine neue Gelegenheit gesorgt; es ist dieses „Heute“, von dem er – lange nach jenem Geschehen – durch David an der bereits erwähnten Stelle sagt: „Wenn ihr heute die Stimme Gottes hört, dann verschliesst euch seinem Reden nicht!“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048791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Psalm 95,11</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928992" cy="2123658"/>
          </a:xfrm>
        </p:spPr>
        <p:txBody>
          <a:bodyPr wrap="square">
            <a:spAutoFit/>
          </a:bodyPr>
          <a:lstStyle/>
          <a:p>
            <a:pPr algn="l"/>
            <a:r>
              <a:rPr lang="de-CH" altLang="de-DE" sz="4400" dirty="0">
                <a:solidFill>
                  <a:schemeClr val="tx1"/>
                </a:solidFill>
                <a:effectLst/>
                <a:latin typeface="Univers LT Std 47 Cn Lt" pitchFamily="34" charset="0"/>
              </a:rPr>
              <a:t>„Schliesslich schwor ich in meinem Zorn: Niemals sollen sie an meiner Ruhe teilhaben!“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916475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Hebräer 4,9</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280920" cy="2585323"/>
          </a:xfrm>
        </p:spPr>
        <p:txBody>
          <a:bodyPr wrap="square">
            <a:spAutoFit/>
          </a:bodyPr>
          <a:lstStyle/>
          <a:p>
            <a:pPr algn="l"/>
            <a:r>
              <a:rPr lang="de-CH" altLang="de-DE" dirty="0">
                <a:solidFill>
                  <a:schemeClr val="tx1"/>
                </a:solidFill>
                <a:effectLst/>
                <a:latin typeface="Univers LT Std 47 Cn Lt" pitchFamily="34" charset="0"/>
              </a:rPr>
              <a:t>„Somit wartet auf Gottes Volk noch eine Zeit vollkommener Ruhe – die wahre Sabbatfeier.“</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604802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549261"/>
            <a:ext cx="8568952" cy="1446550"/>
          </a:xfrm>
        </p:spPr>
        <p:txBody>
          <a:bodyPr wrap="square">
            <a:spAutoFit/>
          </a:bodyPr>
          <a:lstStyle/>
          <a:p>
            <a:pPr algn="l"/>
            <a:r>
              <a:rPr lang="de-DE" altLang="de-DE" sz="8800" dirty="0" smtClean="0">
                <a:solidFill>
                  <a:schemeClr val="tx1"/>
                </a:solidFill>
                <a:effectLst/>
                <a:latin typeface="Univers LT Std 47 Cn Lt" pitchFamily="34" charset="0"/>
              </a:rPr>
              <a:t>Schlussgedanke</a:t>
            </a:r>
            <a:endParaRPr lang="de-DE" altLang="de-DE" sz="8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Psalm 95,1</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928992" cy="2123658"/>
          </a:xfrm>
        </p:spPr>
        <p:txBody>
          <a:bodyPr wrap="square">
            <a:spAutoFit/>
          </a:bodyPr>
          <a:lstStyle/>
          <a:p>
            <a:pPr algn="l"/>
            <a:r>
              <a:rPr lang="de-CH" altLang="de-DE" sz="4400" dirty="0">
                <a:solidFill>
                  <a:schemeClr val="tx1"/>
                </a:solidFill>
                <a:effectLst/>
                <a:latin typeface="Univers LT Std 47 Cn Lt" pitchFamily="34" charset="0"/>
              </a:rPr>
              <a:t>„Kommt, lasst uns dem HERRN zujubeln, ihm laut unsere Freude zeigen, dem Fels, bei dem wir Rettung finden.“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327718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Römer-Brief 1,21</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07504" y="106754"/>
            <a:ext cx="7560840" cy="3970318"/>
          </a:xfrm>
        </p:spPr>
        <p:txBody>
          <a:bodyPr wrap="square">
            <a:spAutoFit/>
          </a:bodyPr>
          <a:lstStyle/>
          <a:p>
            <a:pPr algn="l"/>
            <a:r>
              <a:rPr lang="de-CH" altLang="de-DE" sz="3600" dirty="0">
                <a:solidFill>
                  <a:schemeClr val="tx1"/>
                </a:solidFill>
                <a:effectLst/>
                <a:latin typeface="Univers LT Std 47 Cn Lt" pitchFamily="34" charset="0"/>
              </a:rPr>
              <a:t>„Trotz allem, was sie über Gott wussten, erwiesen sie ihm nicht die Ehre, die ihm zukommt, und blieben ihm den Dank schuldig. Sie verloren sich in sinnlosen Gedankengängen, und in ihren Herzen, denen jede Einsicht fehlte, wurde es finster.“</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2515820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Judas-Brief 25</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79512" y="116632"/>
            <a:ext cx="8784976" cy="3170099"/>
          </a:xfrm>
        </p:spPr>
        <p:txBody>
          <a:bodyPr wrap="square">
            <a:spAutoFit/>
          </a:bodyPr>
          <a:lstStyle/>
          <a:p>
            <a:pPr algn="l"/>
            <a:r>
              <a:rPr lang="de-CH" altLang="de-DE" sz="4000" dirty="0">
                <a:solidFill>
                  <a:schemeClr val="tx1"/>
                </a:solidFill>
                <a:effectLst/>
                <a:latin typeface="Univers LT Std 47 Cn Lt" pitchFamily="34" charset="0"/>
              </a:rPr>
              <a:t>„Dem alleinigen Gott, der unser Retter ist durch Jesus Christus, unseren Herrn, gehören Ehre, Majestät, Stärke und Macht. So war es schon vor aller Zeit, so ist es jetzt, und so wird es für immer und ewig sein. Amen.“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362471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Psalm 95,5-6</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928992" cy="4154984"/>
          </a:xfrm>
        </p:spPr>
        <p:txBody>
          <a:bodyPr wrap="square">
            <a:spAutoFit/>
          </a:bodyPr>
          <a:lstStyle/>
          <a:p>
            <a:pPr algn="l"/>
            <a:r>
              <a:rPr lang="de-CH" altLang="de-DE" sz="4400" dirty="0">
                <a:solidFill>
                  <a:schemeClr val="tx1"/>
                </a:solidFill>
                <a:effectLst/>
                <a:latin typeface="Univers LT Std 47 Cn Lt" pitchFamily="34" charset="0"/>
              </a:rPr>
              <a:t>Ihm gehört das Meer, er hat es ja geschaffen, und auch das Festland haben seine Hände gebildet. Kommt, wir wollen ihn anbeten und uns vor ihm niederwerfen, wir wollen niederknien vor dem HERRN, der uns geschaffen hat!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018637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Psalm 95,7</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79512" y="116632"/>
            <a:ext cx="8784976" cy="2123658"/>
          </a:xfrm>
        </p:spPr>
        <p:txBody>
          <a:bodyPr wrap="square">
            <a:spAutoFit/>
          </a:bodyPr>
          <a:lstStyle/>
          <a:p>
            <a:pPr algn="l"/>
            <a:r>
              <a:rPr lang="de-CH" altLang="de-DE" sz="4400" dirty="0">
                <a:solidFill>
                  <a:schemeClr val="tx1"/>
                </a:solidFill>
                <a:effectLst/>
                <a:latin typeface="Univers LT Std 47 Cn Lt" pitchFamily="34" charset="0"/>
              </a:rPr>
              <a:t>Denn er ist unser Gott, und wir sind sein Volk, die Schafe auf seiner Weide, er leitet uns mit eigener Hand.</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941034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Psalm 95,8</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07504" y="95141"/>
            <a:ext cx="8136904" cy="3477875"/>
          </a:xfrm>
        </p:spPr>
        <p:txBody>
          <a:bodyPr wrap="square">
            <a:spAutoFit/>
          </a:bodyPr>
          <a:lstStyle/>
          <a:p>
            <a:pPr algn="l"/>
            <a:r>
              <a:rPr lang="de-CH" altLang="de-DE" sz="4400" dirty="0">
                <a:solidFill>
                  <a:schemeClr val="tx1"/>
                </a:solidFill>
                <a:effectLst/>
                <a:latin typeface="Univers LT Std 47 Cn Lt" pitchFamily="34" charset="0"/>
              </a:rPr>
              <a:t>Verschliesst euch heute seinem Reden nicht! Macht es nicht wie das Volk damals in </a:t>
            </a:r>
            <a:r>
              <a:rPr lang="de-CH" altLang="de-DE" sz="4400" dirty="0" err="1">
                <a:solidFill>
                  <a:schemeClr val="tx1"/>
                </a:solidFill>
                <a:effectLst/>
                <a:latin typeface="Univers LT Std 47 Cn Lt" pitchFamily="34" charset="0"/>
              </a:rPr>
              <a:t>Meriba</a:t>
            </a:r>
            <a:r>
              <a:rPr lang="de-CH" altLang="de-DE" sz="4400" dirty="0">
                <a:solidFill>
                  <a:schemeClr val="tx1"/>
                </a:solidFill>
                <a:effectLst/>
                <a:latin typeface="Univers LT Std 47 Cn Lt" pitchFamily="34" charset="0"/>
              </a:rPr>
              <a:t>, in Massa in der Wüste, als es sich gegen ihn auflehnte.</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730725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Psalm 95,9</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784976" cy="3477875"/>
          </a:xfrm>
        </p:spPr>
        <p:txBody>
          <a:bodyPr wrap="square">
            <a:spAutoFit/>
          </a:bodyPr>
          <a:lstStyle/>
          <a:p>
            <a:pPr algn="l"/>
            <a:r>
              <a:rPr lang="de-CH" altLang="de-DE" sz="4400" dirty="0">
                <a:solidFill>
                  <a:schemeClr val="tx1"/>
                </a:solidFill>
                <a:effectLst/>
                <a:latin typeface="Univers LT Std 47 Cn Lt" pitchFamily="34" charset="0"/>
              </a:rPr>
              <a:t>Da, sagt Gott, haben mich eure Vorfahren herausgefordert, sie haben einen Beweis meiner Macht von mir verlangt, obwohl sie meine grossen Taten mit eigenen Augen gesehen hatten.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295592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Psalm 95,10</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07504" y="66104"/>
            <a:ext cx="8712968" cy="4154984"/>
          </a:xfrm>
        </p:spPr>
        <p:txBody>
          <a:bodyPr wrap="square">
            <a:spAutoFit/>
          </a:bodyPr>
          <a:lstStyle/>
          <a:p>
            <a:pPr algn="l"/>
            <a:r>
              <a:rPr lang="de-CH" altLang="de-DE" sz="4400" dirty="0">
                <a:solidFill>
                  <a:schemeClr val="tx1"/>
                </a:solidFill>
                <a:effectLst/>
                <a:latin typeface="Univers LT Std 47 Cn Lt" pitchFamily="34" charset="0"/>
              </a:rPr>
              <a:t>Vierzig Jahre lang war mir jene ganze Generation zuwider, und ich sprach: Sie sind ein Volk, das sich ständig von den eigenen Wünschen irreleiten lässt. Aber zu begreifen, welche Wege ich sie führen will, dazu waren sie nicht imstande.</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340461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Psalm 95,11</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928992" cy="2123658"/>
          </a:xfrm>
        </p:spPr>
        <p:txBody>
          <a:bodyPr wrap="square">
            <a:spAutoFit/>
          </a:bodyPr>
          <a:lstStyle/>
          <a:p>
            <a:pPr algn="l"/>
            <a:r>
              <a:rPr lang="de-CH" altLang="de-DE" sz="4400" dirty="0">
                <a:solidFill>
                  <a:schemeClr val="tx1"/>
                </a:solidFill>
                <a:effectLst/>
                <a:latin typeface="Univers LT Std 47 Cn Lt" pitchFamily="34" charset="0"/>
              </a:rPr>
              <a:t>Schliesslich schwor ich in meinem Zorn: Niemals sollen sie an meiner Ruhe teilhaben!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5064896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1076</Words>
  <Application>Microsoft Office PowerPoint</Application>
  <PresentationFormat>Bildschirmpräsentation (4:3)</PresentationFormat>
  <Paragraphs>106</Paragraphs>
  <Slides>36</Slides>
  <Notes>36</Notes>
  <HiddenSlides>0</HiddenSlides>
  <MMClips>0</MMClips>
  <ScaleCrop>false</ScaleCrop>
  <HeadingPairs>
    <vt:vector size="4" baseType="variant">
      <vt:variant>
        <vt:lpstr>Design</vt:lpstr>
      </vt:variant>
      <vt:variant>
        <vt:i4>1</vt:i4>
      </vt:variant>
      <vt:variant>
        <vt:lpstr>Folientitel</vt:lpstr>
      </vt:variant>
      <vt:variant>
        <vt:i4>36</vt:i4>
      </vt:variant>
    </vt:vector>
  </HeadingPairs>
  <TitlesOfParts>
    <vt:vector size="37" baseType="lpstr">
      <vt:lpstr>Designvorlage 'Berggipfel'</vt:lpstr>
      <vt:lpstr>HERR, du bist ein grossartiger Gott!</vt:lpstr>
      <vt:lpstr>Kommt, lasst uns dem HERRN zujubeln, ihm laut unsere Freude zeigen, dem Fels, bei dem wir Rettung finden. Lasst uns voll Dank vor ihn treten, mit Liedern ihm unsere Freude zeigen.</vt:lpstr>
      <vt:lpstr>Denn der HERR ist ein grosser Gott und ein grosser König über alle Götter. Die tiefsten Abgründe der Erde – er hält sie in seiner Hand, und die Gipfel der Berge – auch sie gehören ihm.</vt:lpstr>
      <vt:lpstr>Ihm gehört das Meer, er hat es ja geschaffen, und auch das Festland haben seine Hände gebildet. Kommt, wir wollen ihn anbeten und uns vor ihm niederwerfen, wir wollen niederknien vor dem HERRN, der uns geschaffen hat!</vt:lpstr>
      <vt:lpstr>Denn er ist unser Gott, und wir sind sein Volk, die Schafe auf seiner Weide, er leitet uns mit eigener Hand.</vt:lpstr>
      <vt:lpstr>Verschliesst euch heute seinem Reden nicht! Macht es nicht wie das Volk damals in Meriba, in Massa in der Wüste, als es sich gegen ihn auflehnte.</vt:lpstr>
      <vt:lpstr>Da, sagt Gott, haben mich eure Vorfahren herausgefordert, sie haben einen Beweis meiner Macht von mir verlangt, obwohl sie meine grossen Taten mit eigenen Augen gesehen hatten.</vt:lpstr>
      <vt:lpstr>Vierzig Jahre lang war mir jene ganze Generation zuwider, und ich sprach: Sie sind ein Volk, das sich ständig von den eigenen Wünschen irreleiten lässt. Aber zu begreifen, welche Wege ich sie führen will, dazu waren sie nicht imstande.</vt:lpstr>
      <vt:lpstr>Schliesslich schwor ich in meinem Zorn: Niemals sollen sie an meiner Ruhe teilhaben!</vt:lpstr>
      <vt:lpstr>I. Lasst uns Gott zujubeln!</vt:lpstr>
      <vt:lpstr>„Kommt, lasst uns dem HERRN zujubeln, ihm laut unsere Freude zeigen, dem Fels, bei dem wir Rettung finden.“</vt:lpstr>
      <vt:lpstr>„Sie stimmten den Lobpreis an und dankten dem HERRN: Denn er ist gütig, und seine Barmherzigkeit währt ewiglich über Israel. Und das ganze Volk jauchzte laut beim Lobe des HERRN, weil der Grund zum Hause des HERRN gelegt war. Das Volk jauchzte laut, sodass man den Schall weithin hörte.“</vt:lpstr>
      <vt:lpstr>„Das sind die Sänger, die Sippenhäupter der Leviten, die in den Kammern keinen Dienst hatten, denn Tag und Nacht waren sie in ihrem Amt.“</vt:lpstr>
      <vt:lpstr>„Kenanja, der Leviten Oberster, der Singmeister, unterwies sie im Singen; denn er verstand sich darauf.“</vt:lpstr>
      <vt:lpstr>„Lasst uns voll Dank vor ihn treten, mit Liedern ihm unsere Freude zeigen.“</vt:lpstr>
      <vt:lpstr>„Seid nicht bekümmert; denn die Freude am Herrn ist eure Stärke.“</vt:lpstr>
      <vt:lpstr>„Denn der HERR ist ein grosser Gott und ein grosser König über alle Götter. Die tiefsten Abgründe der Erde – er hält sie in seiner Hand, und die Gipfel der Berge – auch sie gehören ihm.“</vt:lpstr>
      <vt:lpstr>„Ihm gehört das Meer, er hat es ja geschaffen, und auch das Festland haben seine Hände gebildet.“</vt:lpstr>
      <vt:lpstr>„Kommt, wir wollen ihn anbeten und uns vor ihm niederwerfen, wir wollen niederknien vor dem HERRN, der uns geschaffen hat!“</vt:lpstr>
      <vt:lpstr>„Denn er ist unser Gott, und wir sind sein Volk, die Schafe auf seiner Weide, er leitet uns mit eigener Hand.“</vt:lpstr>
      <vt:lpstr>„Ermutigt einander mit Psalmen, Lobgesängen und von Gottes Geist eingegebenen Liedern; singt und jubelt aus tiefstem Herzen zur Ehre des Herrn.“</vt:lpstr>
      <vt:lpstr>„Kommt, lasst uns dem HERRN zujubeln, ihm laut unsere Freude zeigen, dem Fels, bei dem wir Rettung finden.“</vt:lpstr>
      <vt:lpstr>II. Lasst uns Gott vertrauen!</vt:lpstr>
      <vt:lpstr>„Verschliesst euch heute seinem Reden nicht!“</vt:lpstr>
      <vt:lpstr>„Macht es nicht wie das Volk damals in Meriba, in Massa in der Wüste, als es sich gegen Gott auflehnte.“</vt:lpstr>
      <vt:lpstr>Die Leute von Israel murrten gegen Mose und sagten: „Wozu hast du uns eigentlich aus Ägypten herausgeführt? Nur damit wir hier verdursten, samt unseren Kindern und dem Vieh?“</vt:lpstr>
      <vt:lpstr>„Da, sagt Gott, haben mich eure Vorfahren herausgefordert, sie haben einen Beweis meiner Macht von mir verlangt, obwohl sie meine grossen Taten mit eigenen Augen gesehen hatten.“</vt:lpstr>
      <vt:lpstr>„Vierzig Jahre lang war mir jene ganze Generation zuwider, und ich sprach: Sie sind ein Volk, das sich ständig von den eigenen Wünschen irreleiten lässt. Aber zu begreifen, welche Wege ich sie führen will, dazu waren sie nicht imstande.“</vt:lpstr>
      <vt:lpstr>„Ich habe keinen, der in allem so mit mir übereinstimmt und der sich, wenn er zu euch kommt, so aufrichtig um eure Belange kümmern wird wie Timotheus. Den anderen geht es allen nur um sich selbst und nicht um die Sache Jesu Christi.“</vt:lpstr>
      <vt:lpstr>Deshalb hat Gott für eine neue Gelegenheit gesorgt; es ist dieses „Heute“, von dem er – lange nach jenem Geschehen – durch David an der bereits erwähnten Stelle sagt: „Wenn ihr heute die Stimme Gottes hört, dann verschliesst euch seinem Reden nicht!“</vt:lpstr>
      <vt:lpstr>„Schliesslich schwor ich in meinem Zorn: Niemals sollen sie an meiner Ruhe teilhaben!“</vt:lpstr>
      <vt:lpstr>„Somit wartet auf Gottes Volk noch eine Zeit vollkommener Ruhe – die wahre Sabbatfeier.“</vt:lpstr>
      <vt:lpstr>Schlussgedanke</vt:lpstr>
      <vt:lpstr>„Kommt, lasst uns dem HERRN zujubeln, ihm laut unsere Freude zeigen, dem Fels, bei dem wir Rettung finden.“</vt:lpstr>
      <vt:lpstr>„Trotz allem, was sie über Gott wussten, erwiesen sie ihm nicht die Ehre, die ihm zukommt, und blieben ihm den Dank schuldig. Sie verloren sich in sinnlosen Gedankengängen, und in ihren Herzen, denen jede Einsicht fehlte, wurde es finster.“</vt:lpstr>
      <vt:lpstr>„Dem alleinigen Gott, der unser Retter ist durch Jesus Christus, unseren Herrn, gehören Ehre, Majestät, Stärke und Macht. So war es schon vor aller Zeit, so ist es jetzt, und so wird es für immer und ewig sein. Amen.“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Psalmen - Gespräche mit Gott - Teil 5/5 - Herr, du bist ein grossartiger Gott! - Folien</dc:title>
  <dc:creator>Jürg Birnstiel</dc:creator>
  <cp:lastModifiedBy>Me</cp:lastModifiedBy>
  <cp:revision>283</cp:revision>
  <dcterms:created xsi:type="dcterms:W3CDTF">2013-11-12T15:20:47Z</dcterms:created>
  <dcterms:modified xsi:type="dcterms:W3CDTF">2014-09-10T20:46:25Z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