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3"/>
  </p:notesMasterIdLst>
  <p:handoutMasterIdLst>
    <p:handoutMasterId r:id="rId24"/>
  </p:handoutMasterIdLst>
  <p:sldIdLst>
    <p:sldId id="601" r:id="rId2"/>
    <p:sldId id="677" r:id="rId3"/>
    <p:sldId id="730" r:id="rId4"/>
    <p:sldId id="761" r:id="rId5"/>
    <p:sldId id="258" r:id="rId6"/>
    <p:sldId id="762" r:id="rId7"/>
    <p:sldId id="763" r:id="rId8"/>
    <p:sldId id="764" r:id="rId9"/>
    <p:sldId id="765" r:id="rId10"/>
    <p:sldId id="766" r:id="rId11"/>
    <p:sldId id="314" r:id="rId12"/>
    <p:sldId id="767" r:id="rId13"/>
    <p:sldId id="768" r:id="rId14"/>
    <p:sldId id="769" r:id="rId15"/>
    <p:sldId id="770" r:id="rId16"/>
    <p:sldId id="771" r:id="rId17"/>
    <p:sldId id="772" r:id="rId18"/>
    <p:sldId id="773" r:id="rId19"/>
    <p:sldId id="259" r:id="rId20"/>
    <p:sldId id="774" r:id="rId21"/>
    <p:sldId id="775" r:id="rId2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68431"/>
            <a:ext cx="8777064" cy="1200329"/>
          </a:xfrm>
        </p:spPr>
        <p:txBody>
          <a:bodyPr wrap="square">
            <a:spAutoFit/>
          </a:bodyPr>
          <a:lstStyle/>
          <a:p>
            <a:pPr algn="l"/>
            <a:r>
              <a:rPr lang="de-DE" altLang="de-DE" sz="7200" dirty="0" smtClean="0">
                <a:solidFill>
                  <a:schemeClr val="tx1"/>
                </a:solidFill>
                <a:effectLst/>
                <a:latin typeface="Univers LT Std 47 Cn Lt" pitchFamily="34" charset="0"/>
              </a:rPr>
              <a:t>Auf das Ziel konzentriert!</a:t>
            </a:r>
            <a:endParaRPr lang="de-DE" altLang="de-DE" sz="7200" dirty="0">
              <a:solidFill>
                <a:schemeClr val="tx1"/>
              </a:solidFill>
              <a:effectLst/>
              <a:latin typeface="Univers LT Std 47 Cn Lt" pitchFamily="34" charset="0"/>
            </a:endParaRPr>
          </a:p>
        </p:txBody>
      </p:sp>
      <p:sp>
        <p:nvSpPr>
          <p:cNvPr id="6" name="Rectangle 3"/>
          <p:cNvSpPr txBox="1">
            <a:spLocks noChangeArrowheads="1"/>
          </p:cNvSpPr>
          <p:nvPr/>
        </p:nvSpPr>
        <p:spPr bwMode="auto">
          <a:xfrm>
            <a:off x="2563688" y="3284984"/>
            <a:ext cx="6400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4800" kern="0" dirty="0" smtClean="0">
                <a:ln>
                  <a:solidFill>
                    <a:schemeClr val="bg1">
                      <a:lumMod val="50000"/>
                    </a:schemeClr>
                  </a:solidFill>
                </a:ln>
                <a:effectLst/>
                <a:latin typeface="Univers LT Std 47 Cn Lt" pitchFamily="34" charset="0"/>
              </a:rPr>
              <a:t>Philipper-Brief 3,12-14</a:t>
            </a:r>
            <a:endParaRPr lang="de-DE" altLang="de-DE" sz="4800" kern="0" dirty="0">
              <a:ln>
                <a:solidFill>
                  <a:schemeClr val="bg1">
                    <a:lumMod val="50000"/>
                  </a:schemeClr>
                </a:solidFill>
              </a:ln>
              <a:effectLst/>
              <a:latin typeface="Univers LT Std 47 Cn Lt" pitchFamily="34" charset="0"/>
            </a:endParaRPr>
          </a:p>
        </p:txBody>
      </p:sp>
    </p:spTree>
    <p:extLst>
      <p:ext uri="{BB962C8B-B14F-4D97-AF65-F5344CB8AC3E}">
        <p14:creationId xmlns:p14="http://schemas.microsoft.com/office/powerpoint/2010/main" val="188404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Johannes-Evangelium 5,24</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280920" cy="3477875"/>
          </a:xfrm>
        </p:spPr>
        <p:txBody>
          <a:bodyPr wrap="square">
            <a:spAutoFit/>
          </a:bodyPr>
          <a:lstStyle/>
          <a:p>
            <a:pPr algn="l"/>
            <a:r>
              <a:rPr lang="de-CH" altLang="de-DE" sz="4400" dirty="0">
                <a:solidFill>
                  <a:schemeClr val="tx1"/>
                </a:solidFill>
                <a:effectLst/>
                <a:latin typeface="Univers LT Std 47 Cn Lt" pitchFamily="34" charset="0"/>
              </a:rPr>
              <a:t>„Wer auf mein Wort hört und dem glaubt, der mich gesandt hat, der hat das ewige Leben. Auf ihn kommt keine Verurteilung mehr zu; er hat den Schritt vom Tod ins Leben getan.“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30870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16632"/>
            <a:ext cx="8964488" cy="1446550"/>
          </a:xfrm>
        </p:spPr>
        <p:txBody>
          <a:bodyPr wrap="square">
            <a:spAutoFit/>
          </a:bodyPr>
          <a:lstStyle/>
          <a:p>
            <a:pPr algn="l"/>
            <a:r>
              <a:rPr lang="de-DE" altLang="de-DE" sz="8800" dirty="0" smtClean="0">
                <a:solidFill>
                  <a:schemeClr val="tx1"/>
                </a:solidFill>
                <a:effectLst/>
                <a:latin typeface="Univers LT Std 47 Cn Lt" pitchFamily="34" charset="0"/>
              </a:rPr>
              <a:t>II. Ziel erreicht!</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Philipper-Brief 2,12</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280920" cy="2862322"/>
          </a:xfrm>
        </p:spPr>
        <p:txBody>
          <a:bodyPr wrap="square">
            <a:spAutoFit/>
          </a:bodyPr>
          <a:lstStyle/>
          <a:p>
            <a:pPr algn="l"/>
            <a:r>
              <a:rPr lang="de-CH" altLang="de-DE" sz="6000" dirty="0">
                <a:solidFill>
                  <a:schemeClr val="tx1"/>
                </a:solidFill>
                <a:effectLst/>
                <a:latin typeface="Univers LT Std 47 Cn Lt" pitchFamily="34" charset="0"/>
              </a:rPr>
              <a:t>„Arbeitet an euch selbst mit Furcht und Zittern, damit ihr gerettet werdet!“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40016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Philipper-Brief 2,13</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88171"/>
            <a:ext cx="8280920" cy="4708981"/>
          </a:xfrm>
        </p:spPr>
        <p:txBody>
          <a:bodyPr wrap="square">
            <a:spAutoFit/>
          </a:bodyPr>
          <a:lstStyle/>
          <a:p>
            <a:pPr algn="l"/>
            <a:r>
              <a:rPr lang="de-CH" altLang="de-DE" sz="6000" dirty="0">
                <a:solidFill>
                  <a:schemeClr val="tx1"/>
                </a:solidFill>
                <a:effectLst/>
                <a:latin typeface="Univers LT Std 47 Cn Lt" pitchFamily="34" charset="0"/>
              </a:rPr>
              <a:t>„Ihr könnt es, denn Gott selbst bewirkt in euch nicht nur das Wollen, sondern auch das </a:t>
            </a:r>
            <a:r>
              <a:rPr lang="de-CH" altLang="de-DE" sz="6000" dirty="0" smtClean="0">
                <a:solidFill>
                  <a:schemeClr val="tx1"/>
                </a:solidFill>
                <a:effectLst/>
                <a:latin typeface="Univers LT Std 47 Cn Lt" pitchFamily="34" charset="0"/>
              </a:rPr>
              <a:t>Vollbringen,</a:t>
            </a:r>
            <a:br>
              <a:rPr lang="de-CH" altLang="de-DE" sz="6000" dirty="0" smtClean="0">
                <a:solidFill>
                  <a:schemeClr val="tx1"/>
                </a:solidFill>
                <a:effectLst/>
                <a:latin typeface="Univers LT Std 47 Cn Lt" pitchFamily="34" charset="0"/>
              </a:rPr>
            </a:br>
            <a:r>
              <a:rPr lang="de-CH" altLang="de-DE" sz="6000" dirty="0" smtClean="0">
                <a:solidFill>
                  <a:schemeClr val="tx1"/>
                </a:solidFill>
                <a:effectLst/>
                <a:latin typeface="Univers LT Std 47 Cn Lt" pitchFamily="34" charset="0"/>
              </a:rPr>
              <a:t>so </a:t>
            </a:r>
            <a:r>
              <a:rPr lang="de-CH" altLang="de-DE" sz="6000" dirty="0">
                <a:solidFill>
                  <a:schemeClr val="tx1"/>
                </a:solidFill>
                <a:effectLst/>
                <a:latin typeface="Univers LT Std 47 Cn Lt" pitchFamily="34" charset="0"/>
              </a:rPr>
              <a:t>wie es ihm gefällt.“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2441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Philipper-Brief 3,13</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0"/>
            <a:ext cx="8280920" cy="3785652"/>
          </a:xfrm>
        </p:spPr>
        <p:txBody>
          <a:bodyPr wrap="square">
            <a:spAutoFit/>
          </a:bodyPr>
          <a:lstStyle/>
          <a:p>
            <a:pPr algn="l"/>
            <a:r>
              <a:rPr lang="de-CH" altLang="de-DE" sz="6000" dirty="0">
                <a:solidFill>
                  <a:schemeClr val="tx1"/>
                </a:solidFill>
                <a:effectLst/>
                <a:latin typeface="Univers LT Std 47 Cn Lt" pitchFamily="34" charset="0"/>
              </a:rPr>
              <a:t>„Ich bilde mir nicht ein, Brüder und </a:t>
            </a:r>
            <a:r>
              <a:rPr lang="de-CH" altLang="de-DE" sz="6000" dirty="0" smtClean="0">
                <a:solidFill>
                  <a:schemeClr val="tx1"/>
                </a:solidFill>
                <a:effectLst/>
                <a:latin typeface="Univers LT Std 47 Cn Lt" pitchFamily="34" charset="0"/>
              </a:rPr>
              <a:t>Schwestern,</a:t>
            </a:r>
            <a:br>
              <a:rPr lang="de-CH" altLang="de-DE" sz="6000" dirty="0" smtClean="0">
                <a:solidFill>
                  <a:schemeClr val="tx1"/>
                </a:solidFill>
                <a:effectLst/>
                <a:latin typeface="Univers LT Std 47 Cn Lt" pitchFamily="34" charset="0"/>
              </a:rPr>
            </a:br>
            <a:r>
              <a:rPr lang="de-CH" altLang="de-DE" sz="6000" dirty="0" smtClean="0">
                <a:solidFill>
                  <a:schemeClr val="tx1"/>
                </a:solidFill>
                <a:effectLst/>
                <a:latin typeface="Univers LT Std 47 Cn Lt" pitchFamily="34" charset="0"/>
              </a:rPr>
              <a:t>dass </a:t>
            </a:r>
            <a:r>
              <a:rPr lang="de-CH" altLang="de-DE" sz="6000" dirty="0">
                <a:solidFill>
                  <a:schemeClr val="tx1"/>
                </a:solidFill>
                <a:effectLst/>
                <a:latin typeface="Univers LT Std 47 Cn Lt" pitchFamily="34" charset="0"/>
              </a:rPr>
              <a:t>ich es </a:t>
            </a:r>
            <a:r>
              <a:rPr lang="de-CH" altLang="de-DE" sz="6000" dirty="0" smtClean="0">
                <a:solidFill>
                  <a:schemeClr val="tx1"/>
                </a:solidFill>
                <a:effectLst/>
                <a:latin typeface="Univers LT Std 47 Cn Lt" pitchFamily="34" charset="0"/>
              </a:rPr>
              <a:t>schon</a:t>
            </a:r>
            <a:br>
              <a:rPr lang="de-CH" altLang="de-DE" sz="6000" dirty="0" smtClean="0">
                <a:solidFill>
                  <a:schemeClr val="tx1"/>
                </a:solidFill>
                <a:effectLst/>
                <a:latin typeface="Univers LT Std 47 Cn Lt" pitchFamily="34" charset="0"/>
              </a:rPr>
            </a:br>
            <a:r>
              <a:rPr lang="de-CH" altLang="de-DE" sz="6000" dirty="0" smtClean="0">
                <a:solidFill>
                  <a:schemeClr val="tx1"/>
                </a:solidFill>
                <a:effectLst/>
                <a:latin typeface="Univers LT Std 47 Cn Lt" pitchFamily="34" charset="0"/>
              </a:rPr>
              <a:t>geschafft </a:t>
            </a:r>
            <a:r>
              <a:rPr lang="de-CH" altLang="de-DE" sz="6000" dirty="0">
                <a:solidFill>
                  <a:schemeClr val="tx1"/>
                </a:solidFill>
                <a:effectLst/>
                <a:latin typeface="Univers LT Std 47 Cn Lt" pitchFamily="34" charset="0"/>
              </a:rPr>
              <a:t>habe.“</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26885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Philipper-Brief 3,13</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0"/>
            <a:ext cx="8280920" cy="3785652"/>
          </a:xfrm>
        </p:spPr>
        <p:txBody>
          <a:bodyPr wrap="square">
            <a:spAutoFit/>
          </a:bodyPr>
          <a:lstStyle/>
          <a:p>
            <a:pPr algn="l"/>
            <a:r>
              <a:rPr lang="de-CH" altLang="de-DE" sz="6000" dirty="0">
                <a:solidFill>
                  <a:schemeClr val="tx1"/>
                </a:solidFill>
                <a:effectLst/>
                <a:latin typeface="Univers LT Std 47 Cn Lt" pitchFamily="34" charset="0"/>
              </a:rPr>
              <a:t>„Die Entscheidung ist gefallen! Ich lasse alles hinter mir und sehe </a:t>
            </a:r>
            <a:r>
              <a:rPr lang="de-CH" altLang="de-DE" sz="6000" dirty="0" smtClean="0">
                <a:solidFill>
                  <a:schemeClr val="tx1"/>
                </a:solidFill>
                <a:effectLst/>
                <a:latin typeface="Univers LT Std 47 Cn Lt" pitchFamily="34" charset="0"/>
              </a:rPr>
              <a:t>nur</a:t>
            </a:r>
            <a:br>
              <a:rPr lang="de-CH" altLang="de-DE" sz="6000" dirty="0" smtClean="0">
                <a:solidFill>
                  <a:schemeClr val="tx1"/>
                </a:solidFill>
                <a:effectLst/>
                <a:latin typeface="Univers LT Std 47 Cn Lt" pitchFamily="34" charset="0"/>
              </a:rPr>
            </a:br>
            <a:r>
              <a:rPr lang="de-CH" altLang="de-DE" sz="6000" dirty="0" smtClean="0">
                <a:solidFill>
                  <a:schemeClr val="tx1"/>
                </a:solidFill>
                <a:effectLst/>
                <a:latin typeface="Univers LT Std 47 Cn Lt" pitchFamily="34" charset="0"/>
              </a:rPr>
              <a:t>noch</a:t>
            </a:r>
            <a:r>
              <a:rPr lang="de-CH" altLang="de-DE" sz="6000" dirty="0">
                <a:solidFill>
                  <a:schemeClr val="tx1"/>
                </a:solidFill>
                <a:effectLst/>
                <a:latin typeface="Univers LT Std 47 Cn Lt" pitchFamily="34" charset="0"/>
              </a:rPr>
              <a:t>, was vor mir liegt.“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58308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2.Timotheus-Brief 4,7</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280920" cy="2123658"/>
          </a:xfrm>
        </p:spPr>
        <p:txBody>
          <a:bodyPr wrap="square">
            <a:spAutoFit/>
          </a:bodyPr>
          <a:lstStyle/>
          <a:p>
            <a:pPr algn="l"/>
            <a:r>
              <a:rPr lang="de-CH" altLang="de-DE" sz="4400" dirty="0">
                <a:solidFill>
                  <a:schemeClr val="tx1"/>
                </a:solidFill>
                <a:effectLst/>
                <a:latin typeface="Univers LT Std 47 Cn Lt" pitchFamily="34" charset="0"/>
              </a:rPr>
              <a:t>„Ich habe den guten Kampf gekämpft, ich habe das Ziel des Laufes erreicht, ich habe am Glauben festgehalten.“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41386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2.Timotheus-Brief 4,8</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66104"/>
            <a:ext cx="8280920" cy="4154984"/>
          </a:xfrm>
        </p:spPr>
        <p:txBody>
          <a:bodyPr wrap="square">
            <a:spAutoFit/>
          </a:bodyPr>
          <a:lstStyle/>
          <a:p>
            <a:pPr algn="l"/>
            <a:r>
              <a:rPr lang="de-CH" altLang="de-DE" sz="4400" dirty="0">
                <a:solidFill>
                  <a:schemeClr val="tx1"/>
                </a:solidFill>
                <a:effectLst/>
                <a:latin typeface="Univers LT Std 47 Cn Lt" pitchFamily="34" charset="0"/>
              </a:rPr>
              <a:t>„Nun liegt der Siegeskranz für mich bereit, die Gerechtigkeit, die der Herr, der gerechte Richter, mir an jenem grossen Tag geben wird – und nicht nur mir, sondern auch allen anderen, die ihn lieben und auf sein Kommen warten.“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504492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Philipper-Brief 3,14</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280920" cy="3477875"/>
          </a:xfrm>
        </p:spPr>
        <p:txBody>
          <a:bodyPr wrap="square">
            <a:spAutoFit/>
          </a:bodyPr>
          <a:lstStyle/>
          <a:p>
            <a:pPr algn="l"/>
            <a:r>
              <a:rPr lang="de-CH" altLang="de-DE" sz="4400" dirty="0">
                <a:solidFill>
                  <a:schemeClr val="tx1"/>
                </a:solidFill>
                <a:effectLst/>
                <a:latin typeface="Univers LT Std 47 Cn Lt" pitchFamily="34" charset="0"/>
              </a:rPr>
              <a:t>„Ich halte geradewegs auf das Ziel zu, um den Siegespreis zu gewinnen. Dieser Preis ist das ewige </a:t>
            </a:r>
            <a:r>
              <a:rPr lang="de-CH" altLang="de-DE" sz="4400" dirty="0" smtClean="0">
                <a:solidFill>
                  <a:schemeClr val="tx1"/>
                </a:solidFill>
                <a:effectLst/>
                <a:latin typeface="Univers LT Std 47 Cn Lt" pitchFamily="34" charset="0"/>
              </a:rPr>
              <a:t>Leben,</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zu </a:t>
            </a:r>
            <a:r>
              <a:rPr lang="de-CH" altLang="de-DE" sz="4400" dirty="0">
                <a:solidFill>
                  <a:schemeClr val="tx1"/>
                </a:solidFill>
                <a:effectLst/>
                <a:latin typeface="Univers LT Std 47 Cn Lt" pitchFamily="34" charset="0"/>
              </a:rPr>
              <a:t>dem Gott mich </a:t>
            </a:r>
            <a:r>
              <a:rPr lang="de-CH" altLang="de-DE" sz="4400" dirty="0" smtClean="0">
                <a:solidFill>
                  <a:schemeClr val="tx1"/>
                </a:solidFill>
                <a:effectLst/>
                <a:latin typeface="Univers LT Std 47 Cn Lt" pitchFamily="34" charset="0"/>
              </a:rPr>
              <a:t>durch</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Jesus </a:t>
            </a:r>
            <a:r>
              <a:rPr lang="de-CH" altLang="de-DE" sz="4400" dirty="0">
                <a:solidFill>
                  <a:schemeClr val="tx1"/>
                </a:solidFill>
                <a:effectLst/>
                <a:latin typeface="Univers LT Std 47 Cn Lt" pitchFamily="34" charset="0"/>
              </a:rPr>
              <a:t>Christus berufen hat.“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48028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9261"/>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723468"/>
            <a:ext cx="8496944" cy="3785652"/>
          </a:xfrm>
        </p:spPr>
        <p:txBody>
          <a:bodyPr wrap="square">
            <a:spAutoFit/>
          </a:bodyPr>
          <a:lstStyle/>
          <a:p>
            <a:pPr algn="l"/>
            <a:r>
              <a:rPr lang="de-CH" altLang="de-DE" sz="4000" dirty="0">
                <a:solidFill>
                  <a:schemeClr val="tx1"/>
                </a:solidFill>
                <a:effectLst/>
                <a:latin typeface="Univers LT Std 47 Cn Lt" pitchFamily="34" charset="0"/>
              </a:rPr>
              <a:t>„Ziele haben Macht. Sobald Sie sich konkret etwas vorgenommen haben, scheinen alle Ihre Sinne darauf ausgerichtet zu sein. Sie sehen, hören und fühlen Dinge, die mit Ihrem Ziel zu tun haben und die Sie vorher nicht im entferntesten wahrgenommen haben.“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38133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Hebräer 13,14</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66104"/>
            <a:ext cx="8280920" cy="4154984"/>
          </a:xfrm>
        </p:spPr>
        <p:txBody>
          <a:bodyPr wrap="square">
            <a:spAutoFit/>
          </a:bodyPr>
          <a:lstStyle/>
          <a:p>
            <a:pPr algn="l"/>
            <a:r>
              <a:rPr lang="de-CH" altLang="de-DE" sz="4400" dirty="0">
                <a:solidFill>
                  <a:schemeClr val="tx1"/>
                </a:solidFill>
                <a:effectLst/>
                <a:latin typeface="Univers LT Std 47 Cn Lt" pitchFamily="34" charset="0"/>
              </a:rPr>
              <a:t>„Hier auf der Erde gibt es keinen Ort, der wirklich unsere Heimat wäre und wo wir für immer bleiben könnten. Unsere ganze Sehnsucht gilt jener zukünftigen Stadt, zu der </a:t>
            </a:r>
            <a:r>
              <a:rPr lang="de-CH" altLang="de-DE" sz="4400" dirty="0" smtClean="0">
                <a:solidFill>
                  <a:schemeClr val="tx1"/>
                </a:solidFill>
                <a:effectLst/>
                <a:latin typeface="Univers LT Std 47 Cn Lt" pitchFamily="34" charset="0"/>
              </a:rPr>
              <a:t>wir</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unterwegs </a:t>
            </a:r>
            <a:r>
              <a:rPr lang="de-CH" altLang="de-DE" sz="4400" dirty="0">
                <a:solidFill>
                  <a:schemeClr val="tx1"/>
                </a:solidFill>
                <a:effectLst/>
                <a:latin typeface="Univers LT Std 47 Cn Lt" pitchFamily="34" charset="0"/>
              </a:rPr>
              <a:t>sind.“</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976135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Epheser-Brief 1,18</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280920" cy="3970318"/>
          </a:xfrm>
        </p:spPr>
        <p:txBody>
          <a:bodyPr wrap="square">
            <a:spAutoFit/>
          </a:bodyPr>
          <a:lstStyle/>
          <a:p>
            <a:pPr algn="l"/>
            <a:r>
              <a:rPr lang="de-CH" altLang="de-DE" sz="3600" dirty="0">
                <a:solidFill>
                  <a:schemeClr val="tx1"/>
                </a:solidFill>
                <a:effectLst/>
                <a:latin typeface="Univers LT Std 47 Cn Lt" pitchFamily="34" charset="0"/>
              </a:rPr>
              <a:t>“Gott öffne euch das innere Auge, damit ihr seht, welche Hoffnung er euch gegeben, zu welch grossartigem Ziel er euch berufen </a:t>
            </a:r>
            <a:r>
              <a:rPr lang="de-CH" altLang="de-DE" sz="3600" dirty="0" smtClean="0">
                <a:solidFill>
                  <a:schemeClr val="tx1"/>
                </a:solidFill>
                <a:effectLst/>
                <a:latin typeface="Univers LT Std 47 Cn Lt" pitchFamily="34" charset="0"/>
              </a:rPr>
              <a:t>hat.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Er </a:t>
            </a:r>
            <a:r>
              <a:rPr lang="de-CH" altLang="de-DE" sz="3600" dirty="0">
                <a:solidFill>
                  <a:schemeClr val="tx1"/>
                </a:solidFill>
                <a:effectLst/>
                <a:latin typeface="Univers LT Std 47 Cn Lt" pitchFamily="34" charset="0"/>
              </a:rPr>
              <a:t>lasse euch erkennen, wie reich er euch beschenken will und zu welcher Herrlichkeit er euch in der Gemeinschaft der heiligen Engel bestimmt hat.“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3465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Philipper-Brief 3,14</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496944" cy="2800767"/>
          </a:xfrm>
        </p:spPr>
        <p:txBody>
          <a:bodyPr wrap="square">
            <a:spAutoFit/>
          </a:bodyPr>
          <a:lstStyle/>
          <a:p>
            <a:pPr algn="l"/>
            <a:r>
              <a:rPr lang="de-CH" altLang="de-DE" sz="4400" dirty="0">
                <a:solidFill>
                  <a:schemeClr val="tx1"/>
                </a:solidFill>
                <a:effectLst/>
                <a:latin typeface="Univers LT Std 47 Cn Lt" pitchFamily="34" charset="0"/>
              </a:rPr>
              <a:t>„Ich halte geradewegs auf das Ziel zu, um den Siegespreis zu gewinnen. Dieser Preis ist das ewige Leben, zu dem Gott mich durch Jesus Christus berufen hat.“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83638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Philipper-Brief 2,2</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496944" cy="2800767"/>
          </a:xfrm>
        </p:spPr>
        <p:txBody>
          <a:bodyPr wrap="square">
            <a:spAutoFit/>
          </a:bodyPr>
          <a:lstStyle/>
          <a:p>
            <a:pPr algn="l"/>
            <a:r>
              <a:rPr lang="de-CH" altLang="de-DE" sz="4400" dirty="0">
                <a:solidFill>
                  <a:schemeClr val="tx1"/>
                </a:solidFill>
                <a:effectLst/>
                <a:latin typeface="Univers LT Std 47 Cn Lt" pitchFamily="34" charset="0"/>
              </a:rPr>
              <a:t>„Macht mich vollends glücklich und habt alle dieselbe Gesinnung, dieselbe Liebe und Eintracht! Verfolgt alle dasselbe Ziel!“</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26581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345430"/>
            <a:ext cx="8928992" cy="923330"/>
          </a:xfrm>
        </p:spPr>
        <p:txBody>
          <a:bodyPr wrap="square">
            <a:spAutoFit/>
          </a:bodyPr>
          <a:lstStyle/>
          <a:p>
            <a:pPr algn="l"/>
            <a:r>
              <a:rPr lang="de-DE" altLang="de-DE" dirty="0" smtClean="0">
                <a:solidFill>
                  <a:schemeClr val="tx1"/>
                </a:solidFill>
                <a:effectLst/>
                <a:latin typeface="Univers LT Std 47 Cn Lt" pitchFamily="34" charset="0"/>
              </a:rPr>
              <a:t>I. Dem Ziel entgegen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Philipper-Brief 3,12</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35496" y="23133"/>
            <a:ext cx="8496944" cy="3477875"/>
          </a:xfrm>
        </p:spPr>
        <p:txBody>
          <a:bodyPr wrap="square">
            <a:spAutoFit/>
          </a:bodyPr>
          <a:lstStyle/>
          <a:p>
            <a:pPr algn="l"/>
            <a:r>
              <a:rPr lang="de-CH" altLang="de-DE" sz="4400" dirty="0">
                <a:solidFill>
                  <a:schemeClr val="tx1"/>
                </a:solidFill>
                <a:effectLst/>
                <a:latin typeface="Univers LT Std 47 Cn Lt" pitchFamily="34" charset="0"/>
              </a:rPr>
              <a:t>„Ich meine nicht, dass ich schon vollkommen bin und das Ziel erreicht habe. Ich laufe aber auf das Ziel zu, um es zu ergreifen, nachdem Jesus Christus von mir Besitz ergriffen hat.“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31903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Römer-Brief 3,22-24</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35496" y="34746"/>
            <a:ext cx="8280920" cy="3970318"/>
          </a:xfrm>
        </p:spPr>
        <p:txBody>
          <a:bodyPr wrap="square">
            <a:spAutoFit/>
          </a:bodyPr>
          <a:lstStyle/>
          <a:p>
            <a:pPr algn="l"/>
            <a:r>
              <a:rPr lang="de-CH" altLang="de-DE" sz="3600" dirty="0">
                <a:solidFill>
                  <a:schemeClr val="tx1"/>
                </a:solidFill>
                <a:effectLst/>
                <a:latin typeface="Univers LT Std 47 Cn Lt" pitchFamily="34" charset="0"/>
              </a:rPr>
              <a:t>„Es macht keinen Unterschied, ob jemand Jude oder Nichtjude ist, denn alle haben gesündigt, und in ihrem Leben kommt Gottes Herrlichkeit nicht mehr zum Ausdruck, und dass sie für gerecht erklärt werden, beruht auf Gottes Gnade. Es ist sein freies Geschenk </a:t>
            </a:r>
            <a:r>
              <a:rPr lang="de-CH" altLang="de-DE" sz="3600" dirty="0" smtClean="0">
                <a:solidFill>
                  <a:schemeClr val="tx1"/>
                </a:solidFill>
                <a:effectLst/>
                <a:latin typeface="Univers LT Std 47 Cn Lt" pitchFamily="34" charset="0"/>
              </a:rPr>
              <a:t>aufgrund</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der </a:t>
            </a:r>
            <a:r>
              <a:rPr lang="de-CH" altLang="de-DE" sz="3600" dirty="0">
                <a:solidFill>
                  <a:schemeClr val="tx1"/>
                </a:solidFill>
                <a:effectLst/>
                <a:latin typeface="Univers LT Std 47 Cn Lt" pitchFamily="34" charset="0"/>
              </a:rPr>
              <a:t>Erlösung durch Jesus Christus.“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55895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1.Korinther-Brief 9,26</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35496" y="93980"/>
            <a:ext cx="8280920" cy="3046988"/>
          </a:xfrm>
        </p:spPr>
        <p:txBody>
          <a:bodyPr wrap="square">
            <a:spAutoFit/>
          </a:bodyPr>
          <a:lstStyle/>
          <a:p>
            <a:pPr algn="l"/>
            <a:r>
              <a:rPr lang="de-CH" altLang="de-DE" sz="4800" dirty="0">
                <a:solidFill>
                  <a:schemeClr val="tx1"/>
                </a:solidFill>
                <a:effectLst/>
                <a:latin typeface="Univers LT Std 47 Cn Lt" pitchFamily="34" charset="0"/>
              </a:rPr>
              <a:t>„Ich laufe ich wie einer, der das Ziel erreichen will. Darum kämpfe ich wie ein Faustkämpfer, der nicht danebenschlägt.“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71791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Römer-Brief 12,1</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280920" cy="4154984"/>
          </a:xfrm>
        </p:spPr>
        <p:txBody>
          <a:bodyPr wrap="square">
            <a:spAutoFit/>
          </a:bodyPr>
          <a:lstStyle/>
          <a:p>
            <a:pPr algn="l"/>
            <a:r>
              <a:rPr lang="de-CH" altLang="de-DE" sz="4400" dirty="0">
                <a:solidFill>
                  <a:schemeClr val="tx1"/>
                </a:solidFill>
                <a:effectLst/>
                <a:latin typeface="Univers LT Std 47 Cn Lt" pitchFamily="34" charset="0"/>
              </a:rPr>
              <a:t>„Mit eurem ganzen Leben sollt ihr euch Gott zur Verfügung stellen und euch ihm als ein lebendiges und heiliges Opfer darbringen, an dem er Freude hat. Das ist der wahre Gottesdienst, und dazu fordere ich euch auf.“</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92940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576</Words>
  <Application>Microsoft Office PowerPoint</Application>
  <PresentationFormat>Bildschirmpräsentation (4:3)</PresentationFormat>
  <Paragraphs>59</Paragraphs>
  <Slides>21</Slides>
  <Notes>21</Notes>
  <HiddenSlides>0</HiddenSlides>
  <MMClips>0</MMClips>
  <ScaleCrop>false</ScaleCrop>
  <HeadingPairs>
    <vt:vector size="4" baseType="variant">
      <vt:variant>
        <vt:lpstr>Design</vt:lpstr>
      </vt:variant>
      <vt:variant>
        <vt:i4>1</vt:i4>
      </vt:variant>
      <vt:variant>
        <vt:lpstr>Folientitel</vt:lpstr>
      </vt:variant>
      <vt:variant>
        <vt:i4>21</vt:i4>
      </vt:variant>
    </vt:vector>
  </HeadingPairs>
  <TitlesOfParts>
    <vt:vector size="22" baseType="lpstr">
      <vt:lpstr>Designvorlage 'Berggipfel'</vt:lpstr>
      <vt:lpstr>Auf das Ziel konzentriert!</vt:lpstr>
      <vt:lpstr>„Ziele haben Macht. Sobald Sie sich konkret etwas vorgenommen haben, scheinen alle Ihre Sinne darauf ausgerichtet zu sein. Sie sehen, hören und fühlen Dinge, die mit Ihrem Ziel zu tun haben und die Sie vorher nicht im entferntesten wahrgenommen haben.“</vt:lpstr>
      <vt:lpstr>„Ich halte geradewegs auf das Ziel zu, um den Siegespreis zu gewinnen. Dieser Preis ist das ewige Leben, zu dem Gott mich durch Jesus Christus berufen hat.“</vt:lpstr>
      <vt:lpstr>„Macht mich vollends glücklich und habt alle dieselbe Gesinnung, dieselbe Liebe und Eintracht! Verfolgt alle dasselbe Ziel!“</vt:lpstr>
      <vt:lpstr>I. Dem Ziel entgegen</vt:lpstr>
      <vt:lpstr>„Ich meine nicht, dass ich schon vollkommen bin und das Ziel erreicht habe. Ich laufe aber auf das Ziel zu, um es zu ergreifen, nachdem Jesus Christus von mir Besitz ergriffen hat.“</vt:lpstr>
      <vt:lpstr>„Es macht keinen Unterschied, ob jemand Jude oder Nichtjude ist, denn alle haben gesündigt, und in ihrem Leben kommt Gottes Herrlichkeit nicht mehr zum Ausdruck, und dass sie für gerecht erklärt werden, beruht auf Gottes Gnade. Es ist sein freies Geschenk aufgrund der Erlösung durch Jesus Christus.“</vt:lpstr>
      <vt:lpstr>„Ich laufe ich wie einer, der das Ziel erreichen will. Darum kämpfe ich wie ein Faustkämpfer, der nicht danebenschlägt.“</vt:lpstr>
      <vt:lpstr>„Mit eurem ganzen Leben sollt ihr euch Gott zur Verfügung stellen und euch ihm als ein lebendiges und heiliges Opfer darbringen, an dem er Freude hat. Das ist der wahre Gottesdienst, und dazu fordere ich euch auf.“</vt:lpstr>
      <vt:lpstr>„Wer auf mein Wort hört und dem glaubt, der mich gesandt hat, der hat das ewige Leben. Auf ihn kommt keine Verurteilung mehr zu; er hat den Schritt vom Tod ins Leben getan.“</vt:lpstr>
      <vt:lpstr>II. Ziel erreicht!</vt:lpstr>
      <vt:lpstr>„Arbeitet an euch selbst mit Furcht und Zittern, damit ihr gerettet werdet!“</vt:lpstr>
      <vt:lpstr>„Ihr könnt es, denn Gott selbst bewirkt in euch nicht nur das Wollen, sondern auch das Vollbringen, so wie es ihm gefällt.“</vt:lpstr>
      <vt:lpstr>„Ich bilde mir nicht ein, Brüder und Schwestern, dass ich es schon geschafft habe.“</vt:lpstr>
      <vt:lpstr>„Die Entscheidung ist gefallen! Ich lasse alles hinter mir und sehe nur noch, was vor mir liegt.“</vt:lpstr>
      <vt:lpstr>„Ich habe den guten Kampf gekämpft, ich habe das Ziel des Laufes erreicht, ich habe am Glauben festgehalten.“</vt:lpstr>
      <vt:lpstr>„Nun liegt der Siegeskranz für mich bereit, die Gerechtigkeit, die der Herr, der gerechte Richter, mir an jenem grossen Tag geben wird – und nicht nur mir, sondern auch allen anderen, die ihn lieben und auf sein Kommen warten.“</vt:lpstr>
      <vt:lpstr>„Ich halte geradewegs auf das Ziel zu, um den Siegespreis zu gewinnen. Dieser Preis ist das ewige Leben, zu dem Gott mich durch Jesus Christus berufen hat.“</vt:lpstr>
      <vt:lpstr>Schlussgedanke</vt:lpstr>
      <vt:lpstr>„Hier auf der Erde gibt es keinen Ort, der wirklich unsere Heimat wäre und wo wir für immer bleiben könnten. Unsere ganze Sehnsucht gilt jener zukünftigen Stadt, zu der wir unterwegs sind.“</vt:lpstr>
      <vt:lpstr>“Gott öffne euch das innere Auge, damit ihr seht, welche Hoffnung er euch gegeben, zu welch grossartigem Ziel er euch berufen hat. Er lasse euch erkennen, wie reich er euch beschenken will und zu welcher Herrlichkeit er euch in der Gemeinschaft der heiligen Engel bestimmt hat.“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Auf das Ziel konzentriert!</dc:title>
  <dc:creator>Jürg Birnstiel</dc:creator>
  <cp:lastModifiedBy>Me</cp:lastModifiedBy>
  <cp:revision>287</cp:revision>
  <dcterms:created xsi:type="dcterms:W3CDTF">2013-11-12T15:20:47Z</dcterms:created>
  <dcterms:modified xsi:type="dcterms:W3CDTF">2014-11-04T07:07:35Z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