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0"/>
  </p:notesMasterIdLst>
  <p:handoutMasterIdLst>
    <p:handoutMasterId r:id="rId41"/>
  </p:handoutMasterIdLst>
  <p:sldIdLst>
    <p:sldId id="735" r:id="rId2"/>
    <p:sldId id="979" r:id="rId3"/>
    <p:sldId id="980" r:id="rId4"/>
    <p:sldId id="981" r:id="rId5"/>
    <p:sldId id="982" r:id="rId6"/>
    <p:sldId id="983" r:id="rId7"/>
    <p:sldId id="984" r:id="rId8"/>
    <p:sldId id="985" r:id="rId9"/>
    <p:sldId id="986" r:id="rId10"/>
    <p:sldId id="987" r:id="rId11"/>
    <p:sldId id="988" r:id="rId12"/>
    <p:sldId id="989" r:id="rId13"/>
    <p:sldId id="896" r:id="rId14"/>
    <p:sldId id="990" r:id="rId15"/>
    <p:sldId id="991" r:id="rId16"/>
    <p:sldId id="992" r:id="rId17"/>
    <p:sldId id="993" r:id="rId18"/>
    <p:sldId id="994" r:id="rId19"/>
    <p:sldId id="995" r:id="rId20"/>
    <p:sldId id="996" r:id="rId21"/>
    <p:sldId id="997" r:id="rId22"/>
    <p:sldId id="998" r:id="rId23"/>
    <p:sldId id="999" r:id="rId24"/>
    <p:sldId id="962" r:id="rId25"/>
    <p:sldId id="1000" r:id="rId26"/>
    <p:sldId id="1001" r:id="rId27"/>
    <p:sldId id="1002" r:id="rId28"/>
    <p:sldId id="1003" r:id="rId29"/>
    <p:sldId id="1004" r:id="rId30"/>
    <p:sldId id="1005" r:id="rId31"/>
    <p:sldId id="1006" r:id="rId32"/>
    <p:sldId id="1007" r:id="rId33"/>
    <p:sldId id="1008" r:id="rId34"/>
    <p:sldId id="1009" r:id="rId35"/>
    <p:sldId id="259" r:id="rId36"/>
    <p:sldId id="1010" r:id="rId37"/>
    <p:sldId id="1011" r:id="rId38"/>
    <p:sldId id="1012" r:id="rId39"/>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p:scale>
          <a:sx n="130" d="100"/>
          <a:sy n="130" d="100"/>
        </p:scale>
        <p:origin x="-1068"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39397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790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54616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68484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54509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740485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195642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355099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85204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658605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554001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300092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330449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573666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757868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576916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369896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351209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98004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64905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691521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567903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6458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793115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136855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719672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7758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03531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01169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82388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16862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51768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47524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17061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8429" y="116632"/>
            <a:ext cx="8521645" cy="2123658"/>
          </a:xfrm>
        </p:spPr>
        <p:txBody>
          <a:bodyPr wrap="square">
            <a:spAutoFit/>
          </a:bodyPr>
          <a:lstStyle/>
          <a:p>
            <a:pPr algn="l"/>
            <a:r>
              <a:rPr lang="de-CH" altLang="de-DE" sz="6600" dirty="0">
                <a:solidFill>
                  <a:schemeClr val="tx1"/>
                </a:solidFill>
                <a:effectLst/>
                <a:latin typeface="Univers LT Std 47 Cn Lt" pitchFamily="34" charset="0"/>
              </a:rPr>
              <a:t>Begegnet dem Herrn mit Demut </a:t>
            </a:r>
            <a:r>
              <a:rPr lang="de-CH" altLang="de-DE" sz="6600">
                <a:solidFill>
                  <a:schemeClr val="tx1"/>
                </a:solidFill>
                <a:effectLst/>
                <a:latin typeface="Univers LT Std 47 Cn Lt" pitchFamily="34" charset="0"/>
              </a:rPr>
              <a:t>und Verehrung!</a:t>
            </a:r>
            <a:endParaRPr lang="de-DE" altLang="de-DE" sz="66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78429" y="5373216"/>
            <a:ext cx="6697827" cy="1040285"/>
          </a:xfrm>
        </p:spPr>
        <p:txBody>
          <a:bodyPr wrap="square">
            <a:spAutoFit/>
          </a:bodyPr>
          <a:lstStyle/>
          <a:p>
            <a:pPr algn="l"/>
            <a:r>
              <a:rPr lang="de-DE" altLang="de-DE" sz="2800" dirty="0">
                <a:effectLst/>
                <a:latin typeface="Univers LT Std 47 Cn Lt" pitchFamily="34" charset="0"/>
              </a:rPr>
              <a:t>Reihe:</a:t>
            </a:r>
          </a:p>
          <a:p>
            <a:pPr algn="l"/>
            <a:r>
              <a:rPr lang="de-CH" altLang="de-DE" sz="2800" dirty="0">
                <a:effectLst/>
                <a:latin typeface="Univers LT Std 47 Cn Lt" pitchFamily="34" charset="0"/>
              </a:rPr>
              <a:t>Mein Gott, warum hast du mich verlassen!?</a:t>
            </a:r>
            <a:r>
              <a:rPr lang="de-DE" altLang="de-DE" sz="2800" dirty="0">
                <a:effectLst/>
                <a:latin typeface="Univers LT Std 47 Cn Lt" pitchFamily="34" charset="0"/>
              </a:rPr>
              <a:t> (2/2)</a:t>
            </a:r>
          </a:p>
        </p:txBody>
      </p:sp>
      <p:sp>
        <p:nvSpPr>
          <p:cNvPr id="4" name="Rectangle 3"/>
          <p:cNvSpPr txBox="1">
            <a:spLocks noChangeArrowheads="1"/>
          </p:cNvSpPr>
          <p:nvPr/>
        </p:nvSpPr>
        <p:spPr bwMode="auto">
          <a:xfrm>
            <a:off x="2627784" y="2780928"/>
            <a:ext cx="633670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4000" kern="0" dirty="0">
                <a:effectLst/>
                <a:latin typeface="Univers LT Std 47 Cn Lt" pitchFamily="34" charset="0"/>
              </a:rPr>
              <a:t>Psalm 22,23-32</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005064"/>
            <a:ext cx="4176464" cy="400110"/>
          </a:xfrm>
        </p:spPr>
        <p:txBody>
          <a:bodyPr wrap="square">
            <a:spAutoFit/>
          </a:bodyPr>
          <a:lstStyle/>
          <a:p>
            <a:pPr algn="r"/>
            <a:r>
              <a:rPr lang="de-CH" altLang="de-DE" sz="2000" dirty="0">
                <a:effectLst/>
                <a:latin typeface="Univers LT Std 47 Cn Lt" pitchFamily="34" charset="0"/>
              </a:rPr>
              <a:t>Psalm 22,28-29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578638" cy="2862322"/>
          </a:xfrm>
        </p:spPr>
        <p:txBody>
          <a:bodyPr wrap="square">
            <a:spAutoFit/>
          </a:bodyPr>
          <a:lstStyle/>
          <a:p>
            <a:pPr algn="l"/>
            <a:r>
              <a:rPr lang="de-CH" altLang="de-DE" sz="3600" dirty="0">
                <a:solidFill>
                  <a:schemeClr val="tx1"/>
                </a:solidFill>
                <a:effectLst/>
                <a:latin typeface="Univers LT Std 47 Cn Lt" pitchFamily="34" charset="0"/>
              </a:rPr>
              <a:t>An allen Enden der Erde wird man zur Einsicht kommen, und die Menschen werden zum HERRN umkehren. Alle Völker werden sich vor dir, HERR, niederwerfen und dich anbeten. Denn dem HERRN gehört das Königtum, er herrscht über alle Völker.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43449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996952"/>
            <a:ext cx="4176464" cy="400110"/>
          </a:xfrm>
        </p:spPr>
        <p:txBody>
          <a:bodyPr wrap="square">
            <a:spAutoFit/>
          </a:bodyPr>
          <a:lstStyle/>
          <a:p>
            <a:pPr algn="r"/>
            <a:r>
              <a:rPr lang="de-CH" altLang="de-DE" sz="2000" dirty="0">
                <a:effectLst/>
                <a:latin typeface="Univers LT Std 47 Cn Lt" pitchFamily="34" charset="0"/>
              </a:rPr>
              <a:t>Psalm 22,30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992888" cy="2308324"/>
          </a:xfrm>
        </p:spPr>
        <p:txBody>
          <a:bodyPr wrap="square">
            <a:spAutoFit/>
          </a:bodyPr>
          <a:lstStyle/>
          <a:p>
            <a:pPr algn="l"/>
            <a:r>
              <a:rPr lang="de-CH" altLang="de-DE" sz="3600" dirty="0">
                <a:solidFill>
                  <a:schemeClr val="tx1"/>
                </a:solidFill>
                <a:effectLst/>
                <a:latin typeface="Univers LT Std 47 Cn Lt" pitchFamily="34" charset="0"/>
              </a:rPr>
              <a:t>Ihn allein werden anbeten alle, die in der Erde schlafen; vor ihm werden die Knie beugen alle, die zum Staube hinabfuhren und ihr Leben nicht konnten erhalten.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38590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40060"/>
            <a:ext cx="4176464" cy="400110"/>
          </a:xfrm>
        </p:spPr>
        <p:txBody>
          <a:bodyPr wrap="square">
            <a:spAutoFit/>
          </a:bodyPr>
          <a:lstStyle/>
          <a:p>
            <a:pPr algn="r"/>
            <a:r>
              <a:rPr lang="de-CH" altLang="de-DE" sz="2000" dirty="0">
                <a:effectLst/>
                <a:latin typeface="Univers LT Std 47 Cn Lt" pitchFamily="34" charset="0"/>
              </a:rPr>
              <a:t>Psalm 22,31-32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578638" cy="2862322"/>
          </a:xfrm>
        </p:spPr>
        <p:txBody>
          <a:bodyPr wrap="square">
            <a:spAutoFit/>
          </a:bodyPr>
          <a:lstStyle/>
          <a:p>
            <a:pPr algn="l"/>
            <a:r>
              <a:rPr lang="de-CH" altLang="de-DE" sz="3600" dirty="0">
                <a:solidFill>
                  <a:schemeClr val="tx1"/>
                </a:solidFill>
                <a:effectLst/>
                <a:latin typeface="Univers LT Std 47 Cn Lt" pitchFamily="34" charset="0"/>
              </a:rPr>
              <a:t>Die kommenden Generationen werden ihm dienen. Denen, die noch geboren werden, wird man vom HERRN erzählen. Verkünden wird man zukünftigen Völkern seine Rettungstaten. Man wird sagen: „Der HERR hat alles vollbracht!“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48245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985664"/>
            <a:ext cx="8640960" cy="769441"/>
          </a:xfrm>
        </p:spPr>
        <p:txBody>
          <a:bodyPr wrap="square">
            <a:spAutoFit/>
          </a:bodyPr>
          <a:lstStyle/>
          <a:p>
            <a:pPr algn="l"/>
            <a:r>
              <a:rPr lang="de-DE" altLang="de-DE" sz="4400" dirty="0">
                <a:solidFill>
                  <a:schemeClr val="tx1"/>
                </a:solidFill>
                <a:effectLst/>
                <a:latin typeface="Univers LT Std 47 Cn Lt" pitchFamily="34" charset="0"/>
              </a:rPr>
              <a:t>I. </a:t>
            </a:r>
            <a:r>
              <a:rPr lang="de-CH" altLang="de-DE" sz="4400" dirty="0">
                <a:solidFill>
                  <a:schemeClr val="tx1"/>
                </a:solidFill>
                <a:effectLst/>
                <a:latin typeface="Univers LT Std 47 Cn Lt" pitchFamily="34" charset="0"/>
              </a:rPr>
              <a:t>Ich will es allen erzählen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40060"/>
            <a:ext cx="4176464" cy="400110"/>
          </a:xfrm>
        </p:spPr>
        <p:txBody>
          <a:bodyPr wrap="square">
            <a:spAutoFit/>
          </a:bodyPr>
          <a:lstStyle/>
          <a:p>
            <a:pPr algn="r"/>
            <a:r>
              <a:rPr lang="de-CH" altLang="de-DE" sz="2000" dirty="0">
                <a:effectLst/>
                <a:latin typeface="Univers LT Std 47 Cn Lt" pitchFamily="34" charset="0"/>
              </a:rPr>
              <a:t>Psalm 22,23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578638" cy="1754326"/>
          </a:xfrm>
        </p:spPr>
        <p:txBody>
          <a:bodyPr wrap="square">
            <a:spAutoFit/>
          </a:bodyPr>
          <a:lstStyle/>
          <a:p>
            <a:pPr algn="l"/>
            <a:r>
              <a:rPr lang="de-CH" altLang="de-DE" sz="3600" dirty="0">
                <a:solidFill>
                  <a:schemeClr val="tx1"/>
                </a:solidFill>
                <a:effectLst/>
                <a:latin typeface="Univers LT Std 47 Cn Lt" pitchFamily="34" charset="0"/>
              </a:rPr>
              <a:t>„Ich will meinen Brüdern verkünden, wie gross du bist, mitten in der Gemeinde will ich dir Loblieder singen.“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81364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40060"/>
            <a:ext cx="4176464" cy="400110"/>
          </a:xfrm>
        </p:spPr>
        <p:txBody>
          <a:bodyPr wrap="square">
            <a:spAutoFit/>
          </a:bodyPr>
          <a:lstStyle/>
          <a:p>
            <a:pPr algn="r"/>
            <a:r>
              <a:rPr lang="de-CH" altLang="de-DE" sz="2000" dirty="0">
                <a:effectLst/>
                <a:latin typeface="Univers LT Std 47 Cn Lt" pitchFamily="34" charset="0"/>
              </a:rPr>
              <a:t>1.Korinther-Brief 15,6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65638"/>
            <a:ext cx="8578638" cy="1200329"/>
          </a:xfrm>
        </p:spPr>
        <p:txBody>
          <a:bodyPr wrap="square">
            <a:spAutoFit/>
          </a:bodyPr>
          <a:lstStyle/>
          <a:p>
            <a:pPr algn="l"/>
            <a:r>
              <a:rPr lang="de-CH" altLang="de-DE" sz="3600" dirty="0">
                <a:solidFill>
                  <a:schemeClr val="tx1"/>
                </a:solidFill>
                <a:effectLst/>
                <a:latin typeface="Univers LT Std 47 Cn Lt" pitchFamily="34" charset="0"/>
              </a:rPr>
              <a:t>„Jesus zeigte sich mehr als fünfhundert von seinen Nachfolgern auf einmal.“</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02009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40060"/>
            <a:ext cx="4176464" cy="400110"/>
          </a:xfrm>
        </p:spPr>
        <p:txBody>
          <a:bodyPr wrap="square">
            <a:spAutoFit/>
          </a:bodyPr>
          <a:lstStyle/>
          <a:p>
            <a:pPr algn="r"/>
            <a:r>
              <a:rPr lang="de-CH" altLang="de-DE" sz="2000" dirty="0">
                <a:effectLst/>
                <a:latin typeface="Univers LT Std 47 Cn Lt" pitchFamily="34" charset="0"/>
              </a:rPr>
              <a:t>Psalm 22,24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578638" cy="2308324"/>
          </a:xfrm>
        </p:spPr>
        <p:txBody>
          <a:bodyPr wrap="square">
            <a:spAutoFit/>
          </a:bodyPr>
          <a:lstStyle/>
          <a:p>
            <a:pPr algn="l"/>
            <a:r>
              <a:rPr lang="de-CH" altLang="de-DE" sz="3600" dirty="0">
                <a:solidFill>
                  <a:schemeClr val="tx1"/>
                </a:solidFill>
                <a:effectLst/>
                <a:latin typeface="Univers LT Std 47 Cn Lt" pitchFamily="34" charset="0"/>
              </a:rPr>
              <a:t>„Alle, die ihr vor dem HERRN Ehrfurcht habt, preist ihn! All ihr Nachkommen Jakobs, gebt ihm die Ehre! Begegnet ihm mit Demut und Verehrung,</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all ihr Nachkommen Israels!“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73593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40060"/>
            <a:ext cx="4176464" cy="400110"/>
          </a:xfrm>
        </p:spPr>
        <p:txBody>
          <a:bodyPr wrap="square">
            <a:spAutoFit/>
          </a:bodyPr>
          <a:lstStyle/>
          <a:p>
            <a:pPr algn="r"/>
            <a:r>
              <a:rPr lang="de-CH" altLang="de-DE" sz="2000" dirty="0">
                <a:effectLst/>
                <a:latin typeface="Univers LT Std 47 Cn Lt" pitchFamily="34" charset="0"/>
              </a:rPr>
              <a:t>Psalm 22,25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578638" cy="2862322"/>
          </a:xfrm>
        </p:spPr>
        <p:txBody>
          <a:bodyPr wrap="square">
            <a:spAutoFit/>
          </a:bodyPr>
          <a:lstStyle/>
          <a:p>
            <a:pPr algn="l"/>
            <a:r>
              <a:rPr lang="de-CH" altLang="de-DE" sz="3600" dirty="0">
                <a:solidFill>
                  <a:schemeClr val="tx1"/>
                </a:solidFill>
                <a:effectLst/>
                <a:latin typeface="Univers LT Std 47 Cn Lt" pitchFamily="34" charset="0"/>
              </a:rPr>
              <a:t>„Denn der HERR hat sich von der Not des Hilflosen nicht abgewandt und seine Leiden nicht verachtet. Ja, der HERR hat sein Angesicht nicht vor ihm verhüllt, sondern auf ihn gehört,</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als er um Hilfe rief.“</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41783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40060"/>
            <a:ext cx="4176464" cy="400110"/>
          </a:xfrm>
        </p:spPr>
        <p:txBody>
          <a:bodyPr wrap="square">
            <a:spAutoFit/>
          </a:bodyPr>
          <a:lstStyle/>
          <a:p>
            <a:pPr algn="r"/>
            <a:r>
              <a:rPr lang="de-CH" altLang="de-DE" sz="2000" dirty="0">
                <a:effectLst/>
                <a:latin typeface="Univers LT Std 47 Cn Lt" pitchFamily="34" charset="0"/>
              </a:rPr>
              <a:t>Psalm 22,26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578638" cy="2308324"/>
          </a:xfrm>
        </p:spPr>
        <p:txBody>
          <a:bodyPr wrap="square">
            <a:spAutoFit/>
          </a:bodyPr>
          <a:lstStyle/>
          <a:p>
            <a:pPr algn="l"/>
            <a:r>
              <a:rPr lang="de-CH" altLang="de-DE" sz="3600" dirty="0">
                <a:solidFill>
                  <a:schemeClr val="tx1"/>
                </a:solidFill>
                <a:effectLst/>
                <a:latin typeface="Univers LT Std 47 Cn Lt" pitchFamily="34" charset="0"/>
              </a:rPr>
              <a:t>„Du, HERR, gibst mir Grund dafür, dich zu loben inmitten der grossen Gemeinde. Mein Gelübde will ich erfüllen vor den Augen derer, die dem HERRN in Ehrfurcht dienen.“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49733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40060"/>
            <a:ext cx="4176464" cy="400110"/>
          </a:xfrm>
        </p:spPr>
        <p:txBody>
          <a:bodyPr wrap="square">
            <a:spAutoFit/>
          </a:bodyPr>
          <a:lstStyle/>
          <a:p>
            <a:pPr algn="r"/>
            <a:r>
              <a:rPr lang="de-CH" altLang="de-DE" sz="2000" dirty="0">
                <a:effectLst/>
                <a:latin typeface="Univers LT Std 47 Cn Lt" pitchFamily="34" charset="0"/>
              </a:rPr>
              <a:t>Psalm 22,27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019636"/>
            <a:ext cx="8712968" cy="646331"/>
          </a:xfrm>
        </p:spPr>
        <p:txBody>
          <a:bodyPr wrap="square">
            <a:spAutoFit/>
          </a:bodyPr>
          <a:lstStyle/>
          <a:p>
            <a:pPr algn="l"/>
            <a:r>
              <a:rPr lang="de-CH" altLang="de-DE" sz="3600" dirty="0">
                <a:solidFill>
                  <a:schemeClr val="tx1"/>
                </a:solidFill>
                <a:effectLst/>
                <a:latin typeface="Univers LT Std 47 Cn Lt" pitchFamily="34" charset="0"/>
              </a:rPr>
              <a:t>„Die Armen sollen wieder essen und satt werden.“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3332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068960"/>
            <a:ext cx="4176464" cy="400110"/>
          </a:xfrm>
        </p:spPr>
        <p:txBody>
          <a:bodyPr wrap="square">
            <a:spAutoFit/>
          </a:bodyPr>
          <a:lstStyle/>
          <a:p>
            <a:pPr algn="r"/>
            <a:r>
              <a:rPr lang="de-CH" altLang="de-DE" sz="2000" dirty="0">
                <a:effectLst/>
                <a:latin typeface="Univers LT Std 47 Cn Lt" pitchFamily="34" charset="0"/>
              </a:rPr>
              <a:t>1.Korinther-Brief 15,20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7704856" cy="2862322"/>
          </a:xfrm>
        </p:spPr>
        <p:txBody>
          <a:bodyPr wrap="square">
            <a:spAutoFit/>
          </a:bodyPr>
          <a:lstStyle/>
          <a:p>
            <a:pPr algn="l"/>
            <a:r>
              <a:rPr lang="de-CH" altLang="de-DE" sz="3600" dirty="0">
                <a:solidFill>
                  <a:schemeClr val="tx1"/>
                </a:solidFill>
                <a:effectLst/>
                <a:latin typeface="Univers LT Std 47 Cn Lt" pitchFamily="34" charset="0"/>
              </a:rPr>
              <a:t>„Christus ist von den Toten auferstanden!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Er ist der Erste, den Gott auferweckt hat,</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und seine Auferstehung gibt uns die Gewähr, dass auch die, die im Glauben an ihn gestorben sind, auferstehen werden.“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940918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40060"/>
            <a:ext cx="4176464" cy="400110"/>
          </a:xfrm>
        </p:spPr>
        <p:txBody>
          <a:bodyPr wrap="square">
            <a:spAutoFit/>
          </a:bodyPr>
          <a:lstStyle/>
          <a:p>
            <a:pPr algn="r"/>
            <a:r>
              <a:rPr lang="de-CH" altLang="de-DE" sz="2000" dirty="0">
                <a:effectLst/>
                <a:latin typeface="Univers LT Std 47 Cn Lt" pitchFamily="34" charset="0"/>
              </a:rPr>
              <a:t>Matthäus-Evangelium 5,3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86292" y="260648"/>
            <a:ext cx="8712968" cy="1200329"/>
          </a:xfrm>
        </p:spPr>
        <p:txBody>
          <a:bodyPr wrap="square">
            <a:spAutoFit/>
          </a:bodyPr>
          <a:lstStyle/>
          <a:p>
            <a:pPr algn="l"/>
            <a:r>
              <a:rPr lang="de-CH" altLang="de-DE" sz="3600" dirty="0">
                <a:solidFill>
                  <a:schemeClr val="tx1"/>
                </a:solidFill>
                <a:effectLst/>
                <a:latin typeface="Univers LT Std 47 Cn Lt" pitchFamily="34" charset="0"/>
              </a:rPr>
              <a:t>„Glücklich zu preisen sind die, die arm sind vor Gott; denn ihnen gehört das Himmelreich.“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76165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40060"/>
            <a:ext cx="4176464" cy="400110"/>
          </a:xfrm>
        </p:spPr>
        <p:txBody>
          <a:bodyPr wrap="square">
            <a:spAutoFit/>
          </a:bodyPr>
          <a:lstStyle/>
          <a:p>
            <a:pPr algn="r"/>
            <a:r>
              <a:rPr lang="de-CH" altLang="de-DE" sz="2000" dirty="0">
                <a:effectLst/>
                <a:latin typeface="Univers LT Std 47 Cn Lt" pitchFamily="34" charset="0"/>
              </a:rPr>
              <a:t>Johannes-Evangelium 6,35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12968" cy="1754326"/>
          </a:xfrm>
        </p:spPr>
        <p:txBody>
          <a:bodyPr wrap="square">
            <a:spAutoFit/>
          </a:bodyPr>
          <a:lstStyle/>
          <a:p>
            <a:pPr algn="l"/>
            <a:r>
              <a:rPr lang="de-CH" altLang="de-DE" sz="3600" dirty="0">
                <a:solidFill>
                  <a:schemeClr val="tx1"/>
                </a:solidFill>
                <a:effectLst/>
                <a:latin typeface="Univers LT Std 47 Cn Lt" pitchFamily="34" charset="0"/>
              </a:rPr>
              <a:t>„Ich bin das Brot des Lebens. Wer zu mir kommt, wird nie mehr hungrig sein, und wer an mich glaubt, wird nie mehr Durst haben.“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57550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005064"/>
            <a:ext cx="4176464" cy="400110"/>
          </a:xfrm>
        </p:spPr>
        <p:txBody>
          <a:bodyPr wrap="square">
            <a:spAutoFit/>
          </a:bodyPr>
          <a:lstStyle/>
          <a:p>
            <a:pPr algn="r"/>
            <a:r>
              <a:rPr lang="de-CH" altLang="de-DE" sz="2000" dirty="0">
                <a:effectLst/>
                <a:latin typeface="Univers LT Std 47 Cn Lt" pitchFamily="34" charset="0"/>
              </a:rPr>
              <a:t>Johannes-Evangelium 4,14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352928" cy="2862322"/>
          </a:xfrm>
        </p:spPr>
        <p:txBody>
          <a:bodyPr wrap="square">
            <a:spAutoFit/>
          </a:bodyPr>
          <a:lstStyle/>
          <a:p>
            <a:pPr algn="l"/>
            <a:r>
              <a:rPr lang="de-CH" altLang="de-DE" sz="3600" dirty="0">
                <a:solidFill>
                  <a:schemeClr val="tx1"/>
                </a:solidFill>
                <a:effectLst/>
                <a:latin typeface="Univers LT Std 47 Cn Lt" pitchFamily="34" charset="0"/>
              </a:rPr>
              <a:t>„Wer von dem Wasser trinkt, das ich ihm geben werde, wird niemals mehr durstig sein.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Das Wasser, das ich ihm gebe,</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wird in ihm zu einer Quelle werden,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die unaufhörlich fliesst, bis ins ewige Leben.“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21364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40060"/>
            <a:ext cx="4176464" cy="400110"/>
          </a:xfrm>
        </p:spPr>
        <p:txBody>
          <a:bodyPr wrap="square">
            <a:spAutoFit/>
          </a:bodyPr>
          <a:lstStyle/>
          <a:p>
            <a:pPr algn="r"/>
            <a:r>
              <a:rPr lang="de-CH" altLang="de-DE" sz="2000" dirty="0">
                <a:effectLst/>
                <a:latin typeface="Univers LT Std 47 Cn Lt" pitchFamily="34" charset="0"/>
              </a:rPr>
              <a:t>Psalm 22,27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04664"/>
            <a:ext cx="8712968" cy="1200329"/>
          </a:xfrm>
        </p:spPr>
        <p:txBody>
          <a:bodyPr wrap="square">
            <a:spAutoFit/>
          </a:bodyPr>
          <a:lstStyle/>
          <a:p>
            <a:pPr algn="l"/>
            <a:r>
              <a:rPr lang="de-CH" altLang="de-DE" sz="3600" dirty="0">
                <a:solidFill>
                  <a:schemeClr val="tx1"/>
                </a:solidFill>
                <a:effectLst/>
                <a:latin typeface="Univers LT Std 47 Cn Lt" pitchFamily="34" charset="0"/>
              </a:rPr>
              <a:t>„Die den HERRN suchen, sollen ihn preisen.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Euer Herz lebe auf, es lebe ewig!“</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656679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39552" y="764704"/>
            <a:ext cx="7776864" cy="923330"/>
          </a:xfrm>
        </p:spPr>
        <p:txBody>
          <a:bodyPr wrap="square">
            <a:spAutoFit/>
          </a:bodyPr>
          <a:lstStyle/>
          <a:p>
            <a:pPr algn="l"/>
            <a:r>
              <a:rPr lang="de-DE" altLang="de-DE" dirty="0">
                <a:solidFill>
                  <a:schemeClr val="tx1"/>
                </a:solidFill>
                <a:effectLst/>
                <a:latin typeface="Univers LT Std 47 Cn Lt" pitchFamily="34" charset="0"/>
              </a:rPr>
              <a:t>II. </a:t>
            </a:r>
            <a:r>
              <a:rPr lang="de-CH" altLang="de-DE" dirty="0">
                <a:solidFill>
                  <a:schemeClr val="tx1"/>
                </a:solidFill>
                <a:effectLst/>
                <a:latin typeface="Univers LT Std 47 Cn Lt" pitchFamily="34" charset="0"/>
              </a:rPr>
              <a:t>Der Herr hat es vollbracht!</a:t>
            </a:r>
            <a:r>
              <a:rPr lang="de-DE" altLang="de-DE" dirty="0">
                <a:solidFill>
                  <a:schemeClr val="tx1"/>
                </a:solidFill>
                <a:effectLst/>
                <a:latin typeface="Univers LT Std 47 Cn Lt" pitchFamily="34" charset="0"/>
              </a:rPr>
              <a:t> </a:t>
            </a:r>
          </a:p>
        </p:txBody>
      </p:sp>
    </p:spTree>
    <p:extLst>
      <p:ext uri="{BB962C8B-B14F-4D97-AF65-F5344CB8AC3E}">
        <p14:creationId xmlns:p14="http://schemas.microsoft.com/office/powerpoint/2010/main" val="25920462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40060"/>
            <a:ext cx="4176464" cy="400110"/>
          </a:xfrm>
        </p:spPr>
        <p:txBody>
          <a:bodyPr wrap="square">
            <a:spAutoFit/>
          </a:bodyPr>
          <a:lstStyle/>
          <a:p>
            <a:pPr algn="r"/>
            <a:r>
              <a:rPr lang="de-CH" altLang="de-DE" sz="2000" dirty="0">
                <a:effectLst/>
                <a:latin typeface="Univers LT Std 47 Cn Lt" pitchFamily="34" charset="0"/>
              </a:rPr>
              <a:t>Psalm 22,28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12968" cy="2308324"/>
          </a:xfrm>
        </p:spPr>
        <p:txBody>
          <a:bodyPr wrap="square">
            <a:spAutoFit/>
          </a:bodyPr>
          <a:lstStyle/>
          <a:p>
            <a:pPr algn="l"/>
            <a:r>
              <a:rPr lang="de-CH" altLang="de-DE" sz="3600" dirty="0">
                <a:solidFill>
                  <a:schemeClr val="tx1"/>
                </a:solidFill>
                <a:effectLst/>
                <a:latin typeface="Univers LT Std 47 Cn Lt" pitchFamily="34" charset="0"/>
              </a:rPr>
              <a:t>„An allen Enden der Erde wird man zur Einsicht kommen, und die Menschen werden zum HERRN umkehren. Alle Völker werden sich vor dir, HERR, niederwerfen und dich anbeten.“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87606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40060"/>
            <a:ext cx="4176464" cy="400110"/>
          </a:xfrm>
        </p:spPr>
        <p:txBody>
          <a:bodyPr wrap="square">
            <a:spAutoFit/>
          </a:bodyPr>
          <a:lstStyle/>
          <a:p>
            <a:pPr algn="r"/>
            <a:r>
              <a:rPr lang="de-CH" altLang="de-DE" sz="2000" dirty="0">
                <a:effectLst/>
                <a:latin typeface="Univers LT Std 47 Cn Lt" pitchFamily="34" charset="0"/>
              </a:rPr>
              <a:t>Psalm 22,29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7056784" cy="1200329"/>
          </a:xfrm>
        </p:spPr>
        <p:txBody>
          <a:bodyPr wrap="square">
            <a:spAutoFit/>
          </a:bodyPr>
          <a:lstStyle/>
          <a:p>
            <a:pPr algn="l"/>
            <a:r>
              <a:rPr lang="de-CH" altLang="de-DE" sz="3600" dirty="0">
                <a:solidFill>
                  <a:schemeClr val="tx1"/>
                </a:solidFill>
                <a:effectLst/>
                <a:latin typeface="Univers LT Std 47 Cn Lt" pitchFamily="34" charset="0"/>
              </a:rPr>
              <a:t>„Dem HERRN gehört das Königtum, er herrscht über alle Völker.“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08512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40060"/>
            <a:ext cx="4176464" cy="400110"/>
          </a:xfrm>
        </p:spPr>
        <p:txBody>
          <a:bodyPr wrap="square">
            <a:spAutoFit/>
          </a:bodyPr>
          <a:lstStyle/>
          <a:p>
            <a:pPr algn="r"/>
            <a:r>
              <a:rPr lang="de-CH" altLang="de-DE" sz="2000" dirty="0">
                <a:effectLst/>
                <a:latin typeface="Univers LT Std 47 Cn Lt" pitchFamily="34" charset="0"/>
              </a:rPr>
              <a:t>Psalm 22,30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136904" cy="2308324"/>
          </a:xfrm>
        </p:spPr>
        <p:txBody>
          <a:bodyPr wrap="square">
            <a:spAutoFit/>
          </a:bodyPr>
          <a:lstStyle/>
          <a:p>
            <a:pPr algn="l"/>
            <a:r>
              <a:rPr lang="de-CH" altLang="de-DE" sz="3600" dirty="0">
                <a:solidFill>
                  <a:schemeClr val="tx1"/>
                </a:solidFill>
                <a:effectLst/>
                <a:latin typeface="Univers LT Std 47 Cn Lt" pitchFamily="34" charset="0"/>
              </a:rPr>
              <a:t>„Ihn allein werden anbeten alle, die in der Erde schlafen; vor ihm werden die Knie beugen alle, die zum Staube hinabfuhren und ihr Leben nicht konnten erhalten.“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747995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40060"/>
            <a:ext cx="4176464" cy="400110"/>
          </a:xfrm>
        </p:spPr>
        <p:txBody>
          <a:bodyPr wrap="square">
            <a:spAutoFit/>
          </a:bodyPr>
          <a:lstStyle/>
          <a:p>
            <a:pPr algn="r"/>
            <a:r>
              <a:rPr lang="de-CH" altLang="de-DE" sz="2000" dirty="0">
                <a:effectLst/>
                <a:latin typeface="Univers LT Std 47 Cn Lt" pitchFamily="34" charset="0"/>
              </a:rPr>
              <a:t>Philipper-Brief 2,10-11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12968" cy="2862322"/>
          </a:xfrm>
        </p:spPr>
        <p:txBody>
          <a:bodyPr wrap="square">
            <a:spAutoFit/>
          </a:bodyPr>
          <a:lstStyle/>
          <a:p>
            <a:pPr algn="l"/>
            <a:r>
              <a:rPr lang="de-CH" altLang="de-DE" sz="3600" dirty="0">
                <a:solidFill>
                  <a:schemeClr val="tx1"/>
                </a:solidFill>
                <a:effectLst/>
                <a:latin typeface="Univers LT Std 47 Cn Lt" pitchFamily="34" charset="0"/>
              </a:rPr>
              <a:t>„Es werden sich einmal alle vor Jesus auf die Knie werfen, alle, die im Himmel, auf der Erde und unter der Erde sind. Alle werden anerkennen, dass Jesus Christus der Herr ist, und werden damit Gott,</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dem Vater, die Ehre geben.“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371820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40060"/>
            <a:ext cx="4176464" cy="400110"/>
          </a:xfrm>
        </p:spPr>
        <p:txBody>
          <a:bodyPr wrap="square">
            <a:spAutoFit/>
          </a:bodyPr>
          <a:lstStyle/>
          <a:p>
            <a:pPr algn="r"/>
            <a:r>
              <a:rPr lang="de-CH" altLang="de-DE" sz="2000" dirty="0">
                <a:effectLst/>
                <a:latin typeface="Univers LT Std 47 Cn Lt" pitchFamily="34" charset="0"/>
              </a:rPr>
              <a:t>Psalm 22,31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136904" cy="1754326"/>
          </a:xfrm>
        </p:spPr>
        <p:txBody>
          <a:bodyPr wrap="square">
            <a:spAutoFit/>
          </a:bodyPr>
          <a:lstStyle/>
          <a:p>
            <a:pPr algn="l"/>
            <a:r>
              <a:rPr lang="de-CH" altLang="de-DE" sz="3600" dirty="0">
                <a:solidFill>
                  <a:schemeClr val="tx1"/>
                </a:solidFill>
                <a:effectLst/>
                <a:latin typeface="Univers LT Std 47 Cn Lt" pitchFamily="34" charset="0"/>
              </a:rPr>
              <a:t>„Die kommenden Generationen werden ihm dienen. Denen, die noch geboren werden,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wird man vom HERRN erzählen.“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25981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068960"/>
            <a:ext cx="4176464" cy="400110"/>
          </a:xfrm>
        </p:spPr>
        <p:txBody>
          <a:bodyPr wrap="square">
            <a:spAutoFit/>
          </a:bodyPr>
          <a:lstStyle/>
          <a:p>
            <a:pPr algn="r"/>
            <a:r>
              <a:rPr lang="de-CH" altLang="de-DE" sz="2000" dirty="0">
                <a:effectLst/>
                <a:latin typeface="Univers LT Std 47 Cn Lt" pitchFamily="34" charset="0"/>
              </a:rPr>
              <a:t>1.Korinther-Brief 15,23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064896" cy="2862322"/>
          </a:xfrm>
        </p:spPr>
        <p:txBody>
          <a:bodyPr wrap="square">
            <a:spAutoFit/>
          </a:bodyPr>
          <a:lstStyle/>
          <a:p>
            <a:pPr algn="l"/>
            <a:r>
              <a:rPr lang="de-CH" altLang="de-DE" sz="3600" dirty="0">
                <a:solidFill>
                  <a:schemeClr val="tx1"/>
                </a:solidFill>
                <a:effectLst/>
                <a:latin typeface="Univers LT Std 47 Cn Lt" pitchFamily="34" charset="0"/>
              </a:rPr>
              <a:t>„Das geschieht nach der von Gott festgelegten Ordnung. Zuerst ist Christus auferstanden.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Als nächstes werden, wenn Jesus wiederkommt, die auferstehen,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die zu ihm gehören.“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23255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40060"/>
            <a:ext cx="4176464" cy="400110"/>
          </a:xfrm>
        </p:spPr>
        <p:txBody>
          <a:bodyPr wrap="square">
            <a:spAutoFit/>
          </a:bodyPr>
          <a:lstStyle/>
          <a:p>
            <a:pPr algn="r"/>
            <a:r>
              <a:rPr lang="de-CH" altLang="de-DE" sz="2000" dirty="0">
                <a:effectLst/>
                <a:latin typeface="Univers LT Std 47 Cn Lt" pitchFamily="34" charset="0"/>
              </a:rPr>
              <a:t>Johannes-Evangelium 17,20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136904" cy="1754326"/>
          </a:xfrm>
        </p:spPr>
        <p:txBody>
          <a:bodyPr wrap="square">
            <a:spAutoFit/>
          </a:bodyPr>
          <a:lstStyle/>
          <a:p>
            <a:pPr algn="l"/>
            <a:r>
              <a:rPr lang="de-CH" altLang="de-DE" sz="3600" dirty="0">
                <a:solidFill>
                  <a:schemeClr val="tx1"/>
                </a:solidFill>
                <a:effectLst/>
                <a:latin typeface="Univers LT Std 47 Cn Lt" pitchFamily="34" charset="0"/>
              </a:rPr>
              <a:t>„Ich bete nicht nur für meine Jünger, sondern auch für die Menschen, die auf</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ihr Wort hin an mich glauben werden.“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67840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40060"/>
            <a:ext cx="4176464" cy="400110"/>
          </a:xfrm>
        </p:spPr>
        <p:txBody>
          <a:bodyPr wrap="square">
            <a:spAutoFit/>
          </a:bodyPr>
          <a:lstStyle/>
          <a:p>
            <a:pPr algn="r"/>
            <a:r>
              <a:rPr lang="de-CH" altLang="de-DE" sz="2000" dirty="0">
                <a:effectLst/>
                <a:latin typeface="Univers LT Std 47 Cn Lt" pitchFamily="34" charset="0"/>
              </a:rPr>
              <a:t>Johannes-Evangelium 17,21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136904" cy="2308324"/>
          </a:xfrm>
        </p:spPr>
        <p:txBody>
          <a:bodyPr wrap="square">
            <a:spAutoFit/>
          </a:bodyPr>
          <a:lstStyle/>
          <a:p>
            <a:pPr algn="l"/>
            <a:r>
              <a:rPr lang="de-CH" altLang="de-DE" sz="3600" dirty="0">
                <a:solidFill>
                  <a:schemeClr val="tx1"/>
                </a:solidFill>
                <a:effectLst/>
                <a:latin typeface="Univers LT Std 47 Cn Lt" pitchFamily="34" charset="0"/>
              </a:rPr>
              <a:t>„Ich bete darum, dass sie alle eins sind – sie in uns, so wie du, Vater, in mir bist und ich in dir bin. Dann wird die Welt glauben, dass du mich gesandt hast.“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304987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40060"/>
            <a:ext cx="4176464" cy="400110"/>
          </a:xfrm>
        </p:spPr>
        <p:txBody>
          <a:bodyPr wrap="square">
            <a:spAutoFit/>
          </a:bodyPr>
          <a:lstStyle/>
          <a:p>
            <a:pPr algn="r"/>
            <a:r>
              <a:rPr lang="de-CH" altLang="de-DE" sz="2000" dirty="0">
                <a:effectLst/>
                <a:latin typeface="Univers LT Std 47 Cn Lt" pitchFamily="34" charset="0"/>
              </a:rPr>
              <a:t>Psalm 22,32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65638"/>
            <a:ext cx="7704856" cy="1200329"/>
          </a:xfrm>
        </p:spPr>
        <p:txBody>
          <a:bodyPr wrap="square">
            <a:spAutoFit/>
          </a:bodyPr>
          <a:lstStyle/>
          <a:p>
            <a:pPr algn="l"/>
            <a:r>
              <a:rPr lang="de-CH" altLang="de-DE" sz="3600" dirty="0">
                <a:solidFill>
                  <a:schemeClr val="tx1"/>
                </a:solidFill>
                <a:effectLst/>
                <a:latin typeface="Univers LT Std 47 Cn Lt" pitchFamily="34" charset="0"/>
              </a:rPr>
              <a:t>„Verkünden wird man zukünftigen Völkern seine Rettungstaten.“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335596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933056"/>
            <a:ext cx="4176464" cy="400110"/>
          </a:xfrm>
        </p:spPr>
        <p:txBody>
          <a:bodyPr wrap="square">
            <a:spAutoFit/>
          </a:bodyPr>
          <a:lstStyle/>
          <a:p>
            <a:pPr algn="r"/>
            <a:r>
              <a:rPr lang="de-CH" altLang="de-DE" sz="2000" dirty="0">
                <a:effectLst/>
                <a:latin typeface="Univers LT Std 47 Cn Lt" pitchFamily="34" charset="0"/>
              </a:rPr>
              <a:t>Matthäus-Evangelium 28,19-20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352928" cy="3416320"/>
          </a:xfrm>
        </p:spPr>
        <p:txBody>
          <a:bodyPr wrap="square">
            <a:spAutoFit/>
          </a:bodyPr>
          <a:lstStyle/>
          <a:p>
            <a:pPr algn="l"/>
            <a:r>
              <a:rPr lang="de-CH" altLang="de-DE" sz="3600" dirty="0">
                <a:solidFill>
                  <a:schemeClr val="tx1"/>
                </a:solidFill>
                <a:effectLst/>
                <a:latin typeface="Univers LT Std 47 Cn Lt" pitchFamily="34" charset="0"/>
              </a:rPr>
              <a:t>„Geht zu allen Völkern und macht die Menschen zu meinen Jüngern; tauft sie auf den Namen des Vaters, des Sohnes und des Heiligen Geistes und lehrt sie, alles zu befolgen, was ich euch geboten habe. Und seid gewiss: Ich bin jeden Tag bei euch, bis zum Ende der Welt.“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57266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40060"/>
            <a:ext cx="4176464" cy="400110"/>
          </a:xfrm>
        </p:spPr>
        <p:txBody>
          <a:bodyPr wrap="square">
            <a:spAutoFit/>
          </a:bodyPr>
          <a:lstStyle/>
          <a:p>
            <a:pPr algn="r"/>
            <a:r>
              <a:rPr lang="de-CH" altLang="de-DE" sz="2000" dirty="0">
                <a:effectLst/>
                <a:latin typeface="Univers LT Std 47 Cn Lt" pitchFamily="34" charset="0"/>
              </a:rPr>
              <a:t>Psalm 22,32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7704856" cy="1200329"/>
          </a:xfrm>
        </p:spPr>
        <p:txBody>
          <a:bodyPr wrap="square">
            <a:spAutoFit/>
          </a:bodyPr>
          <a:lstStyle/>
          <a:p>
            <a:pPr algn="l"/>
            <a:r>
              <a:rPr lang="de-CH" altLang="de-DE" sz="3600" dirty="0">
                <a:solidFill>
                  <a:schemeClr val="tx1"/>
                </a:solidFill>
                <a:effectLst/>
                <a:latin typeface="Univers LT Std 47 Cn Lt" pitchFamily="34" charset="0"/>
              </a:rPr>
              <a:t>„Man wird sagen: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‚Der Herr hat alles vollbracht!‘“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896559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836712"/>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40060"/>
            <a:ext cx="4176464" cy="400110"/>
          </a:xfrm>
        </p:spPr>
        <p:txBody>
          <a:bodyPr wrap="square">
            <a:spAutoFit/>
          </a:bodyPr>
          <a:lstStyle/>
          <a:p>
            <a:pPr algn="r"/>
            <a:r>
              <a:rPr lang="de-CH" altLang="de-DE" sz="2000" dirty="0">
                <a:effectLst/>
                <a:latin typeface="Univers LT Std 47 Cn Lt" pitchFamily="34" charset="0"/>
              </a:rPr>
              <a:t>Johannes-Evangelium 19,30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93631"/>
            <a:ext cx="8136904" cy="1754326"/>
          </a:xfrm>
        </p:spPr>
        <p:txBody>
          <a:bodyPr wrap="square">
            <a:spAutoFit/>
          </a:bodyPr>
          <a:lstStyle/>
          <a:p>
            <a:pPr algn="l"/>
            <a:r>
              <a:rPr lang="de-CH" altLang="de-DE" sz="3600" dirty="0">
                <a:solidFill>
                  <a:schemeClr val="tx1"/>
                </a:solidFill>
                <a:effectLst/>
                <a:latin typeface="Univers LT Std 47 Cn Lt" pitchFamily="34" charset="0"/>
              </a:rPr>
              <a:t>„Nachdem Jesus ein wenig von dem Essig genommen hatte, sagte er: ‚Es ist vollbracht.‘ Dann neigte er den Kopf und starb.“</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568748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40060"/>
            <a:ext cx="4176464" cy="400110"/>
          </a:xfrm>
        </p:spPr>
        <p:txBody>
          <a:bodyPr wrap="square">
            <a:spAutoFit/>
          </a:bodyPr>
          <a:lstStyle/>
          <a:p>
            <a:pPr algn="r"/>
            <a:r>
              <a:rPr lang="de-CH" altLang="de-DE" sz="2000" dirty="0">
                <a:effectLst/>
                <a:latin typeface="Univers LT Std 47 Cn Lt" pitchFamily="34" charset="0"/>
              </a:rPr>
              <a:t>Römer-Brief 8,32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8712968" cy="2308324"/>
          </a:xfrm>
        </p:spPr>
        <p:txBody>
          <a:bodyPr wrap="square">
            <a:spAutoFit/>
          </a:bodyPr>
          <a:lstStyle/>
          <a:p>
            <a:pPr algn="l"/>
            <a:r>
              <a:rPr lang="de-CH" altLang="de-DE" sz="3600" dirty="0">
                <a:solidFill>
                  <a:schemeClr val="tx1"/>
                </a:solidFill>
                <a:effectLst/>
                <a:latin typeface="Univers LT Std 47 Cn Lt" pitchFamily="34" charset="0"/>
              </a:rPr>
              <a:t>„Gott </a:t>
            </a:r>
            <a:r>
              <a:rPr lang="de-CH" altLang="de-DE" sz="3600">
                <a:solidFill>
                  <a:schemeClr val="tx1"/>
                </a:solidFill>
                <a:effectLst/>
                <a:latin typeface="Univers LT Std 47 Cn Lt" pitchFamily="34" charset="0"/>
              </a:rPr>
              <a:t>hat nicht </a:t>
            </a:r>
            <a:r>
              <a:rPr lang="de-CH" altLang="de-DE" sz="3600" dirty="0">
                <a:solidFill>
                  <a:schemeClr val="tx1"/>
                </a:solidFill>
                <a:effectLst/>
                <a:latin typeface="Univers LT Std 47 Cn Lt" pitchFamily="34" charset="0"/>
              </a:rPr>
              <a:t>einmal seinen eigenen Sohn verschont, sondern hat ihn für uns alle hergegeben. Wird uns dann zusammen mit seinem Sohn nicht auch alles andere geschenkt werden?“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518396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31990" y="4005064"/>
            <a:ext cx="4176464" cy="400110"/>
          </a:xfrm>
        </p:spPr>
        <p:txBody>
          <a:bodyPr wrap="square">
            <a:spAutoFit/>
          </a:bodyPr>
          <a:lstStyle/>
          <a:p>
            <a:pPr algn="r"/>
            <a:r>
              <a:rPr lang="de-CH" altLang="de-DE" sz="2000" dirty="0">
                <a:effectLst/>
                <a:latin typeface="Univers LT Std 47 Cn Lt" pitchFamily="34" charset="0"/>
              </a:rPr>
              <a:t>1.Petrus-Brief 1,3-4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0262" y="33328"/>
            <a:ext cx="7990130" cy="4031873"/>
          </a:xfrm>
        </p:spPr>
        <p:txBody>
          <a:bodyPr wrap="square">
            <a:spAutoFit/>
          </a:bodyPr>
          <a:lstStyle/>
          <a:p>
            <a:pPr algn="l"/>
            <a:r>
              <a:rPr lang="de-CH" altLang="de-DE" sz="3200" dirty="0">
                <a:solidFill>
                  <a:schemeClr val="tx1"/>
                </a:solidFill>
                <a:effectLst/>
                <a:latin typeface="Univers LT Std 47 Cn Lt" pitchFamily="34" charset="0"/>
              </a:rPr>
              <a:t>„Gepriesen sei Gott, der Vater unseres Herrn Jesus Christus! In seinem grossen Erbarmen hat er uns durch die Auferstehung Jesu Christi von den Toten ein neues Leben geschenkt. Wir sind von neuem geboren und haben jetzt eine sichere Hoffnung, die Aussicht auf ein unvergängliches und makelloses Erbe, das nie seinen Wert verlieren wird. Gott hält es im Himmel für euch bereit.“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23111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068960"/>
            <a:ext cx="4176464" cy="400110"/>
          </a:xfrm>
        </p:spPr>
        <p:txBody>
          <a:bodyPr wrap="square">
            <a:spAutoFit/>
          </a:bodyPr>
          <a:lstStyle/>
          <a:p>
            <a:pPr algn="r"/>
            <a:r>
              <a:rPr lang="de-CH" altLang="de-DE" sz="2000" dirty="0">
                <a:effectLst/>
                <a:latin typeface="Univers LT Std 47 Cn Lt" pitchFamily="34" charset="0"/>
              </a:rPr>
              <a:t>Matthäus-Evangelium 27,46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7344816" cy="1754326"/>
          </a:xfrm>
        </p:spPr>
        <p:txBody>
          <a:bodyPr wrap="square">
            <a:spAutoFit/>
          </a:bodyPr>
          <a:lstStyle/>
          <a:p>
            <a:pPr algn="l"/>
            <a:r>
              <a:rPr lang="de-CH" altLang="de-DE" sz="3600" dirty="0">
                <a:solidFill>
                  <a:schemeClr val="tx1"/>
                </a:solidFill>
                <a:effectLst/>
                <a:latin typeface="Univers LT Std 47 Cn Lt" pitchFamily="34" charset="0"/>
              </a:rPr>
              <a:t>„Eli, Eli, </a:t>
            </a:r>
            <a:r>
              <a:rPr lang="de-CH" altLang="de-DE" sz="3600" dirty="0" err="1">
                <a:solidFill>
                  <a:schemeClr val="tx1"/>
                </a:solidFill>
                <a:effectLst/>
                <a:latin typeface="Univers LT Std 47 Cn Lt" pitchFamily="34" charset="0"/>
              </a:rPr>
              <a:t>lema</a:t>
            </a:r>
            <a:r>
              <a:rPr lang="de-CH" altLang="de-DE" sz="3600" dirty="0">
                <a:solidFill>
                  <a:schemeClr val="tx1"/>
                </a:solidFill>
                <a:effectLst/>
                <a:latin typeface="Univers LT Std 47 Cn Lt" pitchFamily="34" charset="0"/>
              </a:rPr>
              <a:t> </a:t>
            </a:r>
            <a:r>
              <a:rPr lang="de-CH" altLang="de-DE" sz="3600" dirty="0" err="1">
                <a:solidFill>
                  <a:schemeClr val="tx1"/>
                </a:solidFill>
                <a:effectLst/>
                <a:latin typeface="Univers LT Std 47 Cn Lt" pitchFamily="34" charset="0"/>
              </a:rPr>
              <a:t>sabachtani</a:t>
            </a:r>
            <a:r>
              <a:rPr lang="de-CH" altLang="de-DE" sz="3600" dirty="0">
                <a:solidFill>
                  <a:schemeClr val="tx1"/>
                </a:solidFill>
                <a:effectLst/>
                <a:latin typeface="Univers LT Std 47 Cn Lt" pitchFamily="34" charset="0"/>
              </a:rPr>
              <a:t>?“ Das bedeutet: „Mein Gott, mein Gott, warum hast du mich verlassen?“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68595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068960"/>
            <a:ext cx="4176464" cy="400110"/>
          </a:xfrm>
        </p:spPr>
        <p:txBody>
          <a:bodyPr wrap="square">
            <a:spAutoFit/>
          </a:bodyPr>
          <a:lstStyle/>
          <a:p>
            <a:pPr algn="r"/>
            <a:r>
              <a:rPr lang="de-CH" altLang="de-DE" sz="2000" dirty="0">
                <a:effectLst/>
                <a:latin typeface="Univers LT Std 47 Cn Lt" pitchFamily="34" charset="0"/>
              </a:rPr>
              <a:t>Psalm 22,22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676146"/>
            <a:ext cx="7344816" cy="923330"/>
          </a:xfrm>
        </p:spPr>
        <p:txBody>
          <a:bodyPr wrap="square">
            <a:spAutoFit/>
          </a:bodyPr>
          <a:lstStyle/>
          <a:p>
            <a:pPr algn="l"/>
            <a:r>
              <a:rPr lang="de-CH" altLang="de-DE" dirty="0">
                <a:solidFill>
                  <a:schemeClr val="tx1"/>
                </a:solidFill>
                <a:effectLst/>
                <a:latin typeface="Univers LT Std 47 Cn Lt" pitchFamily="34" charset="0"/>
              </a:rPr>
              <a:t>„Ja, du hast mich erhört!“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46444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068960"/>
            <a:ext cx="4176464" cy="400110"/>
          </a:xfrm>
        </p:spPr>
        <p:txBody>
          <a:bodyPr wrap="square">
            <a:spAutoFit/>
          </a:bodyPr>
          <a:lstStyle/>
          <a:p>
            <a:pPr algn="r"/>
            <a:r>
              <a:rPr lang="de-CH" altLang="de-DE" sz="2000" dirty="0">
                <a:effectLst/>
                <a:latin typeface="Univers LT Std 47 Cn Lt" pitchFamily="34" charset="0"/>
              </a:rPr>
              <a:t>Jesaja 53,10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7344816" cy="2308324"/>
          </a:xfrm>
        </p:spPr>
        <p:txBody>
          <a:bodyPr wrap="square">
            <a:spAutoFit/>
          </a:bodyPr>
          <a:lstStyle/>
          <a:p>
            <a:pPr algn="l"/>
            <a:r>
              <a:rPr lang="de-CH" altLang="de-DE" sz="3600" dirty="0">
                <a:solidFill>
                  <a:schemeClr val="tx1"/>
                </a:solidFill>
                <a:effectLst/>
                <a:latin typeface="Univers LT Std 47 Cn Lt" pitchFamily="34" charset="0"/>
              </a:rPr>
              <a:t>„Wenn er sein Leben zum Schuldopfer gegeben hat, wird er Nachkommen haben und in die Länge leben, und des Herrn Plan wird durch seine Hand gelingen.“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91780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9678" y="4005064"/>
            <a:ext cx="4176464" cy="400110"/>
          </a:xfrm>
        </p:spPr>
        <p:txBody>
          <a:bodyPr wrap="square">
            <a:spAutoFit/>
          </a:bodyPr>
          <a:lstStyle/>
          <a:p>
            <a:pPr algn="r"/>
            <a:r>
              <a:rPr lang="de-CH" altLang="de-DE" sz="2000" dirty="0">
                <a:effectLst/>
                <a:latin typeface="Univers LT Std 47 Cn Lt" pitchFamily="34" charset="0"/>
              </a:rPr>
              <a:t>Psalm 22,23-24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0795"/>
            <a:ext cx="8568952" cy="3416320"/>
          </a:xfrm>
        </p:spPr>
        <p:txBody>
          <a:bodyPr wrap="square">
            <a:spAutoFit/>
          </a:bodyPr>
          <a:lstStyle/>
          <a:p>
            <a:pPr algn="l"/>
            <a:r>
              <a:rPr lang="de-CH" altLang="de-DE" sz="3600" dirty="0">
                <a:solidFill>
                  <a:schemeClr val="tx1"/>
                </a:solidFill>
                <a:effectLst/>
                <a:latin typeface="Univers LT Std 47 Cn Lt" pitchFamily="34" charset="0"/>
              </a:rPr>
              <a:t>Ich will meinen Brüdern verkünden, wie gross du bist, mitten in der Gemeinde will ich dir Loblieder singen. Alle, die ihr vor dem HERRN Ehrfurcht habt, preist ihn! All ihr Nachkommen Jakobs,</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gebt ihm die Ehre! Begegnet ihm mit Demut</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und Verehrung, all ihr Nachkommen Israels!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4432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050962"/>
            <a:ext cx="4176464" cy="400110"/>
          </a:xfrm>
        </p:spPr>
        <p:txBody>
          <a:bodyPr wrap="square">
            <a:spAutoFit/>
          </a:bodyPr>
          <a:lstStyle/>
          <a:p>
            <a:pPr algn="r"/>
            <a:r>
              <a:rPr lang="de-CH" altLang="de-DE" sz="2000" dirty="0">
                <a:effectLst/>
                <a:latin typeface="Univers LT Std 47 Cn Lt" pitchFamily="34" charset="0"/>
              </a:rPr>
              <a:t>Psalm 22,25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23593" y="188640"/>
            <a:ext cx="8578638" cy="2862322"/>
          </a:xfrm>
        </p:spPr>
        <p:txBody>
          <a:bodyPr wrap="square">
            <a:spAutoFit/>
          </a:bodyPr>
          <a:lstStyle/>
          <a:p>
            <a:pPr algn="l"/>
            <a:r>
              <a:rPr lang="de-CH" altLang="de-DE" sz="3600" dirty="0">
                <a:solidFill>
                  <a:schemeClr val="tx1"/>
                </a:solidFill>
                <a:effectLst/>
                <a:latin typeface="Univers LT Std 47 Cn Lt" pitchFamily="34" charset="0"/>
              </a:rPr>
              <a:t>Denn der HERR hat sich von der Not des Hilflosen nicht abgewandt und seine Leiden nicht verachtet. Ja, der HERR hat sein Angesicht nicht vor ihm verhüllt, sondern auf ihn gehört, als er um Hilfe rief.</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41644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005064"/>
            <a:ext cx="4176464" cy="400110"/>
          </a:xfrm>
        </p:spPr>
        <p:txBody>
          <a:bodyPr wrap="square">
            <a:spAutoFit/>
          </a:bodyPr>
          <a:lstStyle/>
          <a:p>
            <a:pPr algn="r"/>
            <a:r>
              <a:rPr lang="de-CH" altLang="de-DE" sz="2000" dirty="0">
                <a:effectLst/>
                <a:latin typeface="Univers LT Std 47 Cn Lt" pitchFamily="34" charset="0"/>
              </a:rPr>
              <a:t>Psalm 22,26-27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7668"/>
            <a:ext cx="8578638" cy="3970318"/>
          </a:xfrm>
        </p:spPr>
        <p:txBody>
          <a:bodyPr wrap="square">
            <a:spAutoFit/>
          </a:bodyPr>
          <a:lstStyle/>
          <a:p>
            <a:pPr algn="l"/>
            <a:r>
              <a:rPr lang="de-CH" altLang="de-DE" sz="3600" dirty="0">
                <a:solidFill>
                  <a:schemeClr val="tx1"/>
                </a:solidFill>
                <a:effectLst/>
                <a:latin typeface="Univers LT Std 47 Cn Lt" pitchFamily="34" charset="0"/>
              </a:rPr>
              <a:t>Du, HERR, gibst mir Grund dafür, dich zu loben inmitten der grossen Gemeinde. Mein Gelübde will ich erfüllen vor den Augen derer, die dem HERRN in Ehrfurcht dienen. Die Armen sollen wieder essen und satt werden. Die den HERRN suchen, sollen ihn preisen. Euer Herz lebe auf,</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es lebe ewig!</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5879737"/>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1107</Words>
  <Application>Microsoft Office PowerPoint</Application>
  <PresentationFormat>Bildschirmpräsentation (4:3)</PresentationFormat>
  <Paragraphs>113</Paragraphs>
  <Slides>38</Slides>
  <Notes>38</Notes>
  <HiddenSlides>0</HiddenSlides>
  <MMClips>0</MMClips>
  <ScaleCrop>false</ScaleCrop>
  <HeadingPairs>
    <vt:vector size="4" baseType="variant">
      <vt:variant>
        <vt:lpstr>Design</vt:lpstr>
      </vt:variant>
      <vt:variant>
        <vt:i4>1</vt:i4>
      </vt:variant>
      <vt:variant>
        <vt:lpstr>Folientitel</vt:lpstr>
      </vt:variant>
      <vt:variant>
        <vt:i4>38</vt:i4>
      </vt:variant>
    </vt:vector>
  </HeadingPairs>
  <TitlesOfParts>
    <vt:vector size="39" baseType="lpstr">
      <vt:lpstr>Designvorlage 'Berggipfel'</vt:lpstr>
      <vt:lpstr>Begegnet dem Herrn mit Demut und Verehrung!</vt:lpstr>
      <vt:lpstr>„Christus ist von den Toten auferstanden! Er ist der Erste, den Gott auferweckt hat, und seine Auferstehung gibt uns die Gewähr, dass auch die, die im Glauben an ihn gestorben sind, auferstehen werden.“</vt:lpstr>
      <vt:lpstr>„Das geschieht nach der von Gott festgelegten Ordnung. Zuerst ist Christus auferstanden. Als nächstes werden, wenn Jesus wiederkommt, die auferstehen, die zu ihm gehören.“</vt:lpstr>
      <vt:lpstr>„Eli, Eli, lema sabachtani?“ Das bedeutet: „Mein Gott, mein Gott, warum hast du mich verlassen?“</vt:lpstr>
      <vt:lpstr>„Ja, du hast mich erhört!“</vt:lpstr>
      <vt:lpstr>„Wenn er sein Leben zum Schuldopfer gegeben hat, wird er Nachkommen haben und in die Länge leben, und des Herrn Plan wird durch seine Hand gelingen.“</vt:lpstr>
      <vt:lpstr>Ich will meinen Brüdern verkünden, wie gross du bist, mitten in der Gemeinde will ich dir Loblieder singen. Alle, die ihr vor dem HERRN Ehrfurcht habt, preist ihn! All ihr Nachkommen Jakobs, gebt ihm die Ehre! Begegnet ihm mit Demut und Verehrung, all ihr Nachkommen Israels!</vt:lpstr>
      <vt:lpstr>Denn der HERR hat sich von der Not des Hilflosen nicht abgewandt und seine Leiden nicht verachtet. Ja, der HERR hat sein Angesicht nicht vor ihm verhüllt, sondern auf ihn gehört, als er um Hilfe rief.</vt:lpstr>
      <vt:lpstr>Du, HERR, gibst mir Grund dafür, dich zu loben inmitten der grossen Gemeinde. Mein Gelübde will ich erfüllen vor den Augen derer, die dem HERRN in Ehrfurcht dienen. Die Armen sollen wieder essen und satt werden. Die den HERRN suchen, sollen ihn preisen. Euer Herz lebe auf, es lebe ewig!</vt:lpstr>
      <vt:lpstr>An allen Enden der Erde wird man zur Einsicht kommen, und die Menschen werden zum HERRN umkehren. Alle Völker werden sich vor dir, HERR, niederwerfen und dich anbeten. Denn dem HERRN gehört das Königtum, er herrscht über alle Völker.</vt:lpstr>
      <vt:lpstr>Ihn allein werden anbeten alle, die in der Erde schlafen; vor ihm werden die Knie beugen alle, die zum Staube hinabfuhren und ihr Leben nicht konnten erhalten.</vt:lpstr>
      <vt:lpstr>Die kommenden Generationen werden ihm dienen. Denen, die noch geboren werden, wird man vom HERRN erzählen. Verkünden wird man zukünftigen Völkern seine Rettungstaten. Man wird sagen: „Der HERR hat alles vollbracht!“</vt:lpstr>
      <vt:lpstr>I. Ich will es allen erzählen</vt:lpstr>
      <vt:lpstr>„Ich will meinen Brüdern verkünden, wie gross du bist, mitten in der Gemeinde will ich dir Loblieder singen.“</vt:lpstr>
      <vt:lpstr>„Jesus zeigte sich mehr als fünfhundert von seinen Nachfolgern auf einmal.“</vt:lpstr>
      <vt:lpstr>„Alle, die ihr vor dem HERRN Ehrfurcht habt, preist ihn! All ihr Nachkommen Jakobs, gebt ihm die Ehre! Begegnet ihm mit Demut und Verehrung, all ihr Nachkommen Israels!“</vt:lpstr>
      <vt:lpstr>„Denn der HERR hat sich von der Not des Hilflosen nicht abgewandt und seine Leiden nicht verachtet. Ja, der HERR hat sein Angesicht nicht vor ihm verhüllt, sondern auf ihn gehört, als er um Hilfe rief.“</vt:lpstr>
      <vt:lpstr>„Du, HERR, gibst mir Grund dafür, dich zu loben inmitten der grossen Gemeinde. Mein Gelübde will ich erfüllen vor den Augen derer, die dem HERRN in Ehrfurcht dienen.“</vt:lpstr>
      <vt:lpstr>„Die Armen sollen wieder essen und satt werden.“</vt:lpstr>
      <vt:lpstr>„Glücklich zu preisen sind die, die arm sind vor Gott; denn ihnen gehört das Himmelreich.“</vt:lpstr>
      <vt:lpstr>„Ich bin das Brot des Lebens. Wer zu mir kommt, wird nie mehr hungrig sein, und wer an mich glaubt, wird nie mehr Durst haben.“</vt:lpstr>
      <vt:lpstr>„Wer von dem Wasser trinkt, das ich ihm geben werde, wird niemals mehr durstig sein. Das Wasser, das ich ihm gebe, wird in ihm zu einer Quelle werden, die unaufhörlich fliesst, bis ins ewige Leben.“</vt:lpstr>
      <vt:lpstr>„Die den HERRN suchen, sollen ihn preisen. Euer Herz lebe auf, es lebe ewig!“</vt:lpstr>
      <vt:lpstr>II. Der Herr hat es vollbracht! </vt:lpstr>
      <vt:lpstr>„An allen Enden der Erde wird man zur Einsicht kommen, und die Menschen werden zum HERRN umkehren. Alle Völker werden sich vor dir, HERR, niederwerfen und dich anbeten.“</vt:lpstr>
      <vt:lpstr>„Dem HERRN gehört das Königtum, er herrscht über alle Völker.“</vt:lpstr>
      <vt:lpstr>„Ihn allein werden anbeten alle, die in der Erde schlafen; vor ihm werden die Knie beugen alle, die zum Staube hinabfuhren und ihr Leben nicht konnten erhalten.“</vt:lpstr>
      <vt:lpstr>„Es werden sich einmal alle vor Jesus auf die Knie werfen, alle, die im Himmel, auf der Erde und unter der Erde sind. Alle werden anerkennen, dass Jesus Christus der Herr ist, und werden damit Gott, dem Vater, die Ehre geben.“</vt:lpstr>
      <vt:lpstr>„Die kommenden Generationen werden ihm dienen. Denen, die noch geboren werden, wird man vom HERRN erzählen.“</vt:lpstr>
      <vt:lpstr>„Ich bete nicht nur für meine Jünger, sondern auch für die Menschen, die auf ihr Wort hin an mich glauben werden.“</vt:lpstr>
      <vt:lpstr>„Ich bete darum, dass sie alle eins sind – sie in uns, so wie du, Vater, in mir bist und ich in dir bin. Dann wird die Welt glauben, dass du mich gesandt hast.“</vt:lpstr>
      <vt:lpstr>„Verkünden wird man zukünftigen Völkern seine Rettungstaten.“</vt:lpstr>
      <vt:lpstr>„Geht zu allen Völkern und macht die Menschen zu meinen Jüngern; tauft sie auf den Namen des Vaters, des Sohnes und des Heiligen Geistes und lehrt sie, alles zu befolgen, was ich euch geboten habe. Und seid gewiss: Ich bin jeden Tag bei euch, bis zum Ende der Welt.“</vt:lpstr>
      <vt:lpstr>„Man wird sagen: ‚Der Herr hat alles vollbracht!‘“</vt:lpstr>
      <vt:lpstr>Schlussgedanke</vt:lpstr>
      <vt:lpstr>„Nachdem Jesus ein wenig von dem Essig genommen hatte, sagte er: ‚Es ist vollbracht.‘ Dann neigte er den Kopf und starb.“</vt:lpstr>
      <vt:lpstr>„Gott hat nicht einmal seinen eigenen Sohn verschont, sondern hat ihn für uns alle hergegeben. Wird uns dann zusammen mit seinem Sohn nicht auch alles andere geschenkt werden?“</vt:lpstr>
      <vt:lpstr>„Gepriesen sei Gott, der Vater unseres Herrn Jesus Christus! In seinem grossen Erbarmen hat er uns durch die Auferstehung Jesu Christi von den Toten ein neues Leben geschenkt. Wir sind von neuem geboren und haben jetzt eine sichere Hoffnung, die Aussicht auf ein unvergängliches und makelloses Erbe, das nie seinen Wert verlieren wird. Gott hält es im Himmel für euch bereit.“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Mein Gott, warum hast du mich verlassen!? - Teil 2/2 - Begegnet dem Herrn mit Demut und Verehrung!</dc:title>
  <dc:creator>Jürg Birnstiel</dc:creator>
  <cp:lastModifiedBy>Me</cp:lastModifiedBy>
  <cp:revision>672</cp:revision>
  <dcterms:created xsi:type="dcterms:W3CDTF">2013-11-12T15:20:47Z</dcterms:created>
  <dcterms:modified xsi:type="dcterms:W3CDTF">2017-06-02T20:11:59Z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