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2"/>
  </p:notesMasterIdLst>
  <p:handoutMasterIdLst>
    <p:handoutMasterId r:id="rId33"/>
  </p:handoutMasterIdLst>
  <p:sldIdLst>
    <p:sldId id="1110" r:id="rId2"/>
    <p:sldId id="1201" r:id="rId3"/>
    <p:sldId id="1238" r:id="rId4"/>
    <p:sldId id="1239" r:id="rId5"/>
    <p:sldId id="1262" r:id="rId6"/>
    <p:sldId id="1240" r:id="rId7"/>
    <p:sldId id="1237" r:id="rId8"/>
    <p:sldId id="1241" r:id="rId9"/>
    <p:sldId id="1242" r:id="rId10"/>
    <p:sldId id="1243" r:id="rId11"/>
    <p:sldId id="1244" r:id="rId12"/>
    <p:sldId id="1245" r:id="rId13"/>
    <p:sldId id="1246" r:id="rId14"/>
    <p:sldId id="1247" r:id="rId15"/>
    <p:sldId id="1248" r:id="rId16"/>
    <p:sldId id="1249" r:id="rId17"/>
    <p:sldId id="1250" r:id="rId18"/>
    <p:sldId id="1251" r:id="rId19"/>
    <p:sldId id="1252" r:id="rId20"/>
    <p:sldId id="1106" r:id="rId21"/>
    <p:sldId id="1253" r:id="rId22"/>
    <p:sldId id="1254" r:id="rId23"/>
    <p:sldId id="1255" r:id="rId24"/>
    <p:sldId id="1256" r:id="rId25"/>
    <p:sldId id="1257" r:id="rId26"/>
    <p:sldId id="1258" r:id="rId27"/>
    <p:sldId id="1259" r:id="rId28"/>
    <p:sldId id="1107" r:id="rId29"/>
    <p:sldId id="1260" r:id="rId30"/>
    <p:sldId id="1261" r:id="rId31"/>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FF33"/>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87057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68334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28386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556924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478491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73582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680707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717918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429886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027846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2123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305677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890715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561359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523747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464974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777869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554170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982619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402585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830722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81338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559396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59911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18419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82746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23378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91837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76603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34603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536160" y="260648"/>
            <a:ext cx="4439816" cy="5632311"/>
          </a:xfrm>
        </p:spPr>
        <p:txBody>
          <a:bodyPr wrap="square">
            <a:spAutoFit/>
          </a:bodyPr>
          <a:lstStyle/>
          <a:p>
            <a:pPr algn="l"/>
            <a:r>
              <a:rPr lang="de-DE" altLang="de-DE" sz="3600" dirty="0">
                <a:solidFill>
                  <a:schemeClr val="tx1"/>
                </a:solidFill>
                <a:effectLst/>
                <a:latin typeface="Source Sans Pro Black" panose="020B0803030403020204" pitchFamily="34" charset="0"/>
                <a:ea typeface="Source Sans Pro Black" panose="020B0803030403020204" pitchFamily="34" charset="0"/>
              </a:rPr>
              <a:t>Der Heilige Geist erweckt zum Leben</a:t>
            </a: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Serie:</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Leben mit der Kraft von oben! (1/4)</a:t>
            </a:r>
          </a:p>
        </p:txBody>
      </p:sp>
    </p:spTree>
    <p:extLst>
      <p:ext uri="{BB962C8B-B14F-4D97-AF65-F5344CB8AC3E}">
        <p14:creationId xmlns:p14="http://schemas.microsoft.com/office/powerpoint/2010/main" val="845251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14096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1. Mose 3,7</a:t>
            </a:r>
            <a:endParaRPr lang="de-DE" altLang="de-DE" sz="1200" dirty="0">
              <a:effectLst/>
            </a:endParaRPr>
          </a:p>
        </p:txBody>
      </p:sp>
      <p:sp>
        <p:nvSpPr>
          <p:cNvPr id="7" name="Rectangle 2"/>
          <p:cNvSpPr>
            <a:spLocks noGrp="1" noChangeArrowheads="1"/>
          </p:cNvSpPr>
          <p:nvPr>
            <p:ph type="ctrTitle"/>
          </p:nvPr>
        </p:nvSpPr>
        <p:spPr>
          <a:xfrm>
            <a:off x="8400256" y="175280"/>
            <a:ext cx="3672408" cy="267765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„Da gingen den beiden die Augen auf und sie merkten, dass sie nackt waren. Deshalb flochten sie Feigenblätter zusammen und machten sich Lendenschurze.“</a:t>
            </a:r>
          </a:p>
        </p:txBody>
      </p:sp>
    </p:spTree>
    <p:extLst>
      <p:ext uri="{BB962C8B-B14F-4D97-AF65-F5344CB8AC3E}">
        <p14:creationId xmlns:p14="http://schemas.microsoft.com/office/powerpoint/2010/main" val="1718871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00073"/>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Römer-Brief 5,12</a:t>
            </a:r>
            <a:endParaRPr lang="de-DE" altLang="de-DE" sz="1200" dirty="0">
              <a:effectLst/>
            </a:endParaRPr>
          </a:p>
        </p:txBody>
      </p:sp>
      <p:sp>
        <p:nvSpPr>
          <p:cNvPr id="7" name="Rectangle 2"/>
          <p:cNvSpPr>
            <a:spLocks noGrp="1" noChangeArrowheads="1"/>
          </p:cNvSpPr>
          <p:nvPr>
            <p:ph type="ctrTitle"/>
          </p:nvPr>
        </p:nvSpPr>
        <p:spPr>
          <a:xfrm>
            <a:off x="8688288" y="188640"/>
            <a:ext cx="3384376" cy="341632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„Durch einen einzigen Menschen - Adam – hielt</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die Sünde in der Welt Einzug und durch die Sünde der Tod, und auf diese Weise ist der Tod</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zu allen Menschen gekommen, denn alle haben gesündigt.“</a:t>
            </a:r>
          </a:p>
        </p:txBody>
      </p:sp>
    </p:spTree>
    <p:extLst>
      <p:ext uri="{BB962C8B-B14F-4D97-AF65-F5344CB8AC3E}">
        <p14:creationId xmlns:p14="http://schemas.microsoft.com/office/powerpoint/2010/main" val="2464302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924944"/>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10,9</a:t>
            </a:r>
            <a:endParaRPr lang="de-DE" altLang="de-DE" sz="1200" dirty="0">
              <a:effectLst/>
            </a:endParaRPr>
          </a:p>
        </p:txBody>
      </p:sp>
      <p:sp>
        <p:nvSpPr>
          <p:cNvPr id="7" name="Rectangle 2"/>
          <p:cNvSpPr>
            <a:spLocks noGrp="1" noChangeArrowheads="1"/>
          </p:cNvSpPr>
          <p:nvPr>
            <p:ph type="ctrTitle"/>
          </p:nvPr>
        </p:nvSpPr>
        <p:spPr>
          <a:xfrm>
            <a:off x="8616280" y="256580"/>
            <a:ext cx="3456384"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„Ich bin die Tür.</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Wenn jemand durch mich eintritt, wird er gerettet werden. Er wird</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ein- und ausgehen und gute Weide finden.“</a:t>
            </a:r>
          </a:p>
        </p:txBody>
      </p:sp>
    </p:spTree>
    <p:extLst>
      <p:ext uri="{BB962C8B-B14F-4D97-AF65-F5344CB8AC3E}">
        <p14:creationId xmlns:p14="http://schemas.microsoft.com/office/powerpoint/2010/main" val="2460837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232121"/>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Römer-Brief 5,18</a:t>
            </a:r>
            <a:endParaRPr lang="de-DE" altLang="de-DE" sz="1200" dirty="0">
              <a:effectLst/>
            </a:endParaRPr>
          </a:p>
        </p:txBody>
      </p:sp>
      <p:sp>
        <p:nvSpPr>
          <p:cNvPr id="7" name="Rectangle 2"/>
          <p:cNvSpPr>
            <a:spLocks noGrp="1" noChangeArrowheads="1"/>
          </p:cNvSpPr>
          <p:nvPr>
            <p:ph type="ctrTitle"/>
          </p:nvPr>
        </p:nvSpPr>
        <p:spPr>
          <a:xfrm>
            <a:off x="8400256" y="188640"/>
            <a:ext cx="3672408" cy="378565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„Wir stellen also fest: Genauso, wie eine einzige Verfehlung (Adam) allen Menschen die Verdammnis brachte, bringt eine einzige Tat (Jesus), die erfüllt hat, was Gottes Gerechtigkeit fordert, allen Menschen den Freispruch und damit das Leben.“</a:t>
            </a:r>
          </a:p>
        </p:txBody>
      </p:sp>
    </p:spTree>
    <p:extLst>
      <p:ext uri="{BB962C8B-B14F-4D97-AF65-F5344CB8AC3E}">
        <p14:creationId xmlns:p14="http://schemas.microsoft.com/office/powerpoint/2010/main" val="862408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212976"/>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5,24</a:t>
            </a:r>
            <a:endParaRPr lang="de-DE" altLang="de-DE" sz="1200" dirty="0">
              <a:effectLst/>
            </a:endParaRPr>
          </a:p>
        </p:txBody>
      </p:sp>
      <p:sp>
        <p:nvSpPr>
          <p:cNvPr id="7" name="Rectangle 2"/>
          <p:cNvSpPr>
            <a:spLocks noGrp="1" noChangeArrowheads="1"/>
          </p:cNvSpPr>
          <p:nvPr>
            <p:ph type="ctrTitle"/>
          </p:nvPr>
        </p:nvSpPr>
        <p:spPr>
          <a:xfrm>
            <a:off x="8400256" y="188640"/>
            <a:ext cx="3672408" cy="267765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„Wer auf mein Wort hört und dem glaubt, der mich gesandt hat, der hat das ewige Leben. Auf ihn kommt keine Verurteilung mehr zu; er hat den Schritt vom Tod ins Leben getan.“</a:t>
            </a:r>
          </a:p>
        </p:txBody>
      </p:sp>
    </p:spTree>
    <p:extLst>
      <p:ext uri="{BB962C8B-B14F-4D97-AF65-F5344CB8AC3E}">
        <p14:creationId xmlns:p14="http://schemas.microsoft.com/office/powerpoint/2010/main" val="2299785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42900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2,38</a:t>
            </a:r>
            <a:endParaRPr lang="de-DE" altLang="de-DE" sz="1200" dirty="0">
              <a:effectLst/>
            </a:endParaRPr>
          </a:p>
        </p:txBody>
      </p:sp>
      <p:sp>
        <p:nvSpPr>
          <p:cNvPr id="7" name="Rectangle 2"/>
          <p:cNvSpPr>
            <a:spLocks noGrp="1" noChangeArrowheads="1"/>
          </p:cNvSpPr>
          <p:nvPr>
            <p:ph type="ctrTitle"/>
          </p:nvPr>
        </p:nvSpPr>
        <p:spPr>
          <a:xfrm>
            <a:off x="8400256" y="188640"/>
            <a:ext cx="3672408" cy="30469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„Kehrt um und jeder von euch lasse sich auf den Namen von Jesus Christus taufen! Dann wird Gott euch eure Sünden vergeben, und ihr werdet seine Gabe, den Heiligen Geist, bekommen.“</a:t>
            </a:r>
          </a:p>
        </p:txBody>
      </p:sp>
    </p:spTree>
    <p:extLst>
      <p:ext uri="{BB962C8B-B14F-4D97-AF65-F5344CB8AC3E}">
        <p14:creationId xmlns:p14="http://schemas.microsoft.com/office/powerpoint/2010/main" val="4068575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14096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Römer-Brief 10,9</a:t>
            </a:r>
            <a:endParaRPr lang="de-DE" altLang="de-DE" sz="1200" dirty="0">
              <a:effectLst/>
            </a:endParaRPr>
          </a:p>
        </p:txBody>
      </p:sp>
      <p:sp>
        <p:nvSpPr>
          <p:cNvPr id="7" name="Rectangle 2"/>
          <p:cNvSpPr>
            <a:spLocks noGrp="1" noChangeArrowheads="1"/>
          </p:cNvSpPr>
          <p:nvPr>
            <p:ph type="ctrTitle"/>
          </p:nvPr>
        </p:nvSpPr>
        <p:spPr>
          <a:xfrm>
            <a:off x="8544272" y="188640"/>
            <a:ext cx="3528392" cy="267765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„Wenn du mit deinem Mund bekennst,</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dass Jesus der Herr ist,</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und mit deinem Herzen glaubst, dass Gott ihn von den Toten auferweckt hat, wirst du gerettet werden.“</a:t>
            </a:r>
          </a:p>
        </p:txBody>
      </p:sp>
    </p:spTree>
    <p:extLst>
      <p:ext uri="{BB962C8B-B14F-4D97-AF65-F5344CB8AC3E}">
        <p14:creationId xmlns:p14="http://schemas.microsoft.com/office/powerpoint/2010/main" val="3400310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22108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Römer-Brief 8,10</a:t>
            </a:r>
            <a:endParaRPr lang="de-DE" altLang="de-DE" sz="1200" dirty="0">
              <a:effectLst/>
            </a:endParaRPr>
          </a:p>
        </p:txBody>
      </p:sp>
      <p:sp>
        <p:nvSpPr>
          <p:cNvPr id="7" name="Rectangle 2"/>
          <p:cNvSpPr>
            <a:spLocks noGrp="1" noChangeArrowheads="1"/>
          </p:cNvSpPr>
          <p:nvPr>
            <p:ph type="ctrTitle"/>
          </p:nvPr>
        </p:nvSpPr>
        <p:spPr>
          <a:xfrm>
            <a:off x="8760296" y="188640"/>
            <a:ext cx="3312368" cy="378565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„Wenn nun Christus in euch ist, dann habt ihr aufgrund der Gerechtigkeit, die Gott euch geschenkt hat,</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den Geist empfangen und mit ihm das Leben, auch wenn euer Körper als Folge der Sünde dem Tod verfallen ist.“</a:t>
            </a:r>
          </a:p>
        </p:txBody>
      </p:sp>
    </p:spTree>
    <p:extLst>
      <p:ext uri="{BB962C8B-B14F-4D97-AF65-F5344CB8AC3E}">
        <p14:creationId xmlns:p14="http://schemas.microsoft.com/office/powerpoint/2010/main" val="3372479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852936"/>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1. Johannes-Brief 5,12</a:t>
            </a:r>
            <a:endParaRPr lang="de-DE" altLang="de-DE" sz="1200" dirty="0">
              <a:effectLst/>
            </a:endParaRPr>
          </a:p>
        </p:txBody>
      </p:sp>
      <p:sp>
        <p:nvSpPr>
          <p:cNvPr id="7" name="Rectangle 2"/>
          <p:cNvSpPr>
            <a:spLocks noGrp="1" noChangeArrowheads="1"/>
          </p:cNvSpPr>
          <p:nvPr>
            <p:ph type="ctrTitle"/>
          </p:nvPr>
        </p:nvSpPr>
        <p:spPr>
          <a:xfrm>
            <a:off x="8400256" y="256580"/>
            <a:ext cx="3672408"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„Wer mit dem Sohn (Jesus) verbunden ist, hat das Leben. Wer nicht mit ihm, dem Sohn Gottes, verbunden ist,</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hat das Leben nicht.“</a:t>
            </a:r>
          </a:p>
        </p:txBody>
      </p:sp>
    </p:spTree>
    <p:extLst>
      <p:ext uri="{BB962C8B-B14F-4D97-AF65-F5344CB8AC3E}">
        <p14:creationId xmlns:p14="http://schemas.microsoft.com/office/powerpoint/2010/main" val="3237435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365104"/>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Römer-Brief 8,11</a:t>
            </a:r>
            <a:endParaRPr lang="de-DE" altLang="de-DE" sz="1200" dirty="0">
              <a:effectLst/>
            </a:endParaRPr>
          </a:p>
        </p:txBody>
      </p:sp>
      <p:sp>
        <p:nvSpPr>
          <p:cNvPr id="7" name="Rectangle 2"/>
          <p:cNvSpPr>
            <a:spLocks noGrp="1" noChangeArrowheads="1"/>
          </p:cNvSpPr>
          <p:nvPr>
            <p:ph type="ctrTitle"/>
          </p:nvPr>
        </p:nvSpPr>
        <p:spPr>
          <a:xfrm>
            <a:off x="8400256" y="138112"/>
            <a:ext cx="3672408" cy="415498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„Nun ist ja der Geist, der in euch wohnt, der Geist dessen, der Jesus von den Toten auferweckt hat. Und weil Gott Christus von den Toten auferweckt hat, wird er auch euren sterblichen Körper durch seinen Geist lebendig machen, durch den Geist, der in euch wohnt.“</a:t>
            </a:r>
          </a:p>
        </p:txBody>
      </p:sp>
    </p:spTree>
    <p:extLst>
      <p:ext uri="{BB962C8B-B14F-4D97-AF65-F5344CB8AC3E}">
        <p14:creationId xmlns:p14="http://schemas.microsoft.com/office/powerpoint/2010/main" val="1902519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924944"/>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Lukas-Evangelium 24,27</a:t>
            </a:r>
            <a:endParaRPr lang="de-DE" altLang="de-DE" sz="1200" dirty="0">
              <a:effectLst/>
            </a:endParaRPr>
          </a:p>
        </p:txBody>
      </p:sp>
      <p:sp>
        <p:nvSpPr>
          <p:cNvPr id="7" name="Rectangle 2"/>
          <p:cNvSpPr>
            <a:spLocks noGrp="1" noChangeArrowheads="1"/>
          </p:cNvSpPr>
          <p:nvPr>
            <p:ph type="ctrTitle"/>
          </p:nvPr>
        </p:nvSpPr>
        <p:spPr>
          <a:xfrm>
            <a:off x="8400256" y="260648"/>
            <a:ext cx="3672408"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„Jesus erklärte ihnen die Worte, die sich auf ihn bezogen, von den Büchern Moses und der Propheten angefangen durch die ganzen Heiligen Schriften.“ </a:t>
            </a:r>
          </a:p>
        </p:txBody>
      </p:sp>
    </p:spTree>
    <p:extLst>
      <p:ext uri="{BB962C8B-B14F-4D97-AF65-F5344CB8AC3E}">
        <p14:creationId xmlns:p14="http://schemas.microsoft.com/office/powerpoint/2010/main" val="2268863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824192" y="260648"/>
            <a:ext cx="4223792" cy="1077218"/>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Leben in einer neuen Freiheit</a:t>
            </a:r>
          </a:p>
        </p:txBody>
      </p:sp>
    </p:spTree>
    <p:extLst>
      <p:ext uri="{BB962C8B-B14F-4D97-AF65-F5344CB8AC3E}">
        <p14:creationId xmlns:p14="http://schemas.microsoft.com/office/powerpoint/2010/main" val="4127797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62880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a:effectLst/>
              </a:rPr>
              <a:t>Johannes-Evangelium 3,36</a:t>
            </a:r>
            <a:endParaRPr lang="de-DE" altLang="de-DE" sz="1200" dirty="0">
              <a:effectLst/>
            </a:endParaRPr>
          </a:p>
        </p:txBody>
      </p:sp>
      <p:sp>
        <p:nvSpPr>
          <p:cNvPr id="7" name="Rectangle 2"/>
          <p:cNvSpPr>
            <a:spLocks noGrp="1" noChangeArrowheads="1"/>
          </p:cNvSpPr>
          <p:nvPr>
            <p:ph type="ctrTitle"/>
          </p:nvPr>
        </p:nvSpPr>
        <p:spPr>
          <a:xfrm>
            <a:off x="8616280" y="332656"/>
            <a:ext cx="3456384" cy="120032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„Wenn der Sohn euch frei macht, seid ihr wirklich frei.“</a:t>
            </a:r>
          </a:p>
        </p:txBody>
      </p:sp>
    </p:spTree>
    <p:extLst>
      <p:ext uri="{BB962C8B-B14F-4D97-AF65-F5344CB8AC3E}">
        <p14:creationId xmlns:p14="http://schemas.microsoft.com/office/powerpoint/2010/main" val="13281306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431921"/>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Römer-Brief 6,20</a:t>
            </a:r>
            <a:endParaRPr lang="de-DE" altLang="de-DE" sz="1200" dirty="0">
              <a:effectLst/>
            </a:endParaRPr>
          </a:p>
        </p:txBody>
      </p:sp>
      <p:sp>
        <p:nvSpPr>
          <p:cNvPr id="7" name="Rectangle 2"/>
          <p:cNvSpPr>
            <a:spLocks noGrp="1" noChangeArrowheads="1"/>
          </p:cNvSpPr>
          <p:nvPr>
            <p:ph type="ctrTitle"/>
          </p:nvPr>
        </p:nvSpPr>
        <p:spPr>
          <a:xfrm>
            <a:off x="8544272" y="265872"/>
            <a:ext cx="3528392"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„Als ihr Sklaven der Sünde wart, standet ihr nicht im Dienst der Gerechtigkeit und wart darum ihr gegenüber frei.“</a:t>
            </a:r>
          </a:p>
        </p:txBody>
      </p:sp>
    </p:spTree>
    <p:extLst>
      <p:ext uri="{BB962C8B-B14F-4D97-AF65-F5344CB8AC3E}">
        <p14:creationId xmlns:p14="http://schemas.microsoft.com/office/powerpoint/2010/main" val="717613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132856"/>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Römer-Brief 7,18</a:t>
            </a:r>
            <a:endParaRPr lang="de-DE" altLang="de-DE" sz="1200" dirty="0">
              <a:effectLst/>
            </a:endParaRPr>
          </a:p>
        </p:txBody>
      </p:sp>
      <p:sp>
        <p:nvSpPr>
          <p:cNvPr id="7" name="Rectangle 2"/>
          <p:cNvSpPr>
            <a:spLocks noGrp="1" noChangeArrowheads="1"/>
          </p:cNvSpPr>
          <p:nvPr>
            <p:ph type="ctrTitle"/>
          </p:nvPr>
        </p:nvSpPr>
        <p:spPr>
          <a:xfrm>
            <a:off x="8688288" y="260648"/>
            <a:ext cx="3384376" cy="15696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„Obwohl es mir nicht am Wollen fehlt, bringe ich</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es nicht zustande,</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das Richtige zu tun.“</a:t>
            </a:r>
          </a:p>
        </p:txBody>
      </p:sp>
    </p:spTree>
    <p:extLst>
      <p:ext uri="{BB962C8B-B14F-4D97-AF65-F5344CB8AC3E}">
        <p14:creationId xmlns:p14="http://schemas.microsoft.com/office/powerpoint/2010/main" val="1503846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35699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Römer-Brief 6,22</a:t>
            </a:r>
            <a:endParaRPr lang="de-DE" altLang="de-DE" sz="1200" dirty="0">
              <a:effectLst/>
            </a:endParaRPr>
          </a:p>
        </p:txBody>
      </p:sp>
      <p:sp>
        <p:nvSpPr>
          <p:cNvPr id="7" name="Rectangle 2"/>
          <p:cNvSpPr>
            <a:spLocks noGrp="1" noChangeArrowheads="1"/>
          </p:cNvSpPr>
          <p:nvPr>
            <p:ph type="ctrTitle"/>
          </p:nvPr>
        </p:nvSpPr>
        <p:spPr>
          <a:xfrm>
            <a:off x="8400256" y="188640"/>
            <a:ext cx="3672408" cy="30469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„Dass ihr jetzt aber von</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der Herrschaft der Sünde befreit und in den Dienst Gottes gestellt seid,</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bringt euch als Gewinn ein geheiligtes Leben, und im Endergebnis bringt es euch das ewige Leben.“</a:t>
            </a:r>
          </a:p>
        </p:txBody>
      </p:sp>
    </p:spTree>
    <p:extLst>
      <p:ext uri="{BB962C8B-B14F-4D97-AF65-F5344CB8AC3E}">
        <p14:creationId xmlns:p14="http://schemas.microsoft.com/office/powerpoint/2010/main" val="38050790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63691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Hesekiel 11,19</a:t>
            </a:r>
            <a:endParaRPr lang="de-DE" altLang="de-DE" sz="1200" dirty="0">
              <a:effectLst/>
            </a:endParaRPr>
          </a:p>
        </p:txBody>
      </p:sp>
      <p:sp>
        <p:nvSpPr>
          <p:cNvPr id="7" name="Rectangle 2"/>
          <p:cNvSpPr>
            <a:spLocks noGrp="1" noChangeArrowheads="1"/>
          </p:cNvSpPr>
          <p:nvPr>
            <p:ph type="ctrTitle"/>
          </p:nvPr>
        </p:nvSpPr>
        <p:spPr>
          <a:xfrm>
            <a:off x="8400256" y="188640"/>
            <a:ext cx="3672408"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„Ich werde ihnen ein neues Herz und einen neuen Geist geben. Ich nehme das versteinerte Herz aus ihrer Brust und schenke ihnen ein Herz, das lebt.“</a:t>
            </a:r>
          </a:p>
        </p:txBody>
      </p:sp>
    </p:spTree>
    <p:extLst>
      <p:ext uri="{BB962C8B-B14F-4D97-AF65-F5344CB8AC3E}">
        <p14:creationId xmlns:p14="http://schemas.microsoft.com/office/powerpoint/2010/main" val="1690996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719953"/>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Galater-Brief 3,3</a:t>
            </a:r>
            <a:endParaRPr lang="de-DE" altLang="de-DE" sz="1200" dirty="0">
              <a:effectLst/>
            </a:endParaRPr>
          </a:p>
        </p:txBody>
      </p:sp>
      <p:sp>
        <p:nvSpPr>
          <p:cNvPr id="7" name="Rectangle 2"/>
          <p:cNvSpPr>
            <a:spLocks noGrp="1" noChangeArrowheads="1"/>
          </p:cNvSpPr>
          <p:nvPr>
            <p:ph type="ctrTitle"/>
          </p:nvPr>
        </p:nvSpPr>
        <p:spPr>
          <a:xfrm>
            <a:off x="8400256" y="188640"/>
            <a:ext cx="3672408"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„In der Kraft des Heiligen Geistes habt ihr begonnen, und jetzt wollt ihr aus eigener Kraft das Ziel erreichen? Seid ihr wirklich so unverständig?“</a:t>
            </a:r>
          </a:p>
        </p:txBody>
      </p:sp>
    </p:spTree>
    <p:extLst>
      <p:ext uri="{BB962C8B-B14F-4D97-AF65-F5344CB8AC3E}">
        <p14:creationId xmlns:p14="http://schemas.microsoft.com/office/powerpoint/2010/main" val="21908234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34076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2. Korinther-Brief 3,17</a:t>
            </a:r>
            <a:endParaRPr lang="de-DE" altLang="de-DE" sz="1200" dirty="0">
              <a:effectLst/>
            </a:endParaRPr>
          </a:p>
        </p:txBody>
      </p:sp>
      <p:sp>
        <p:nvSpPr>
          <p:cNvPr id="7" name="Rectangle 2"/>
          <p:cNvSpPr>
            <a:spLocks noGrp="1" noChangeArrowheads="1"/>
          </p:cNvSpPr>
          <p:nvPr>
            <p:ph type="ctrTitle"/>
          </p:nvPr>
        </p:nvSpPr>
        <p:spPr>
          <a:xfrm>
            <a:off x="8760296" y="293747"/>
            <a:ext cx="3312368" cy="83099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„Wo der Geist Gottes ist,</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da ist Freiheit.“</a:t>
            </a:r>
          </a:p>
        </p:txBody>
      </p:sp>
    </p:spTree>
    <p:extLst>
      <p:ext uri="{BB962C8B-B14F-4D97-AF65-F5344CB8AC3E}">
        <p14:creationId xmlns:p14="http://schemas.microsoft.com/office/powerpoint/2010/main" val="34008234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720541" y="692696"/>
            <a:ext cx="4439816" cy="769441"/>
          </a:xfrm>
        </p:spPr>
        <p:txBody>
          <a:bodyPr wrap="square">
            <a:spAutoFit/>
          </a:bodyPr>
          <a:lstStyle/>
          <a:p>
            <a:pPr algn="l"/>
            <a:r>
              <a:rPr lang="de-CH" altLang="de-DE" sz="4400" dirty="0">
                <a:solidFill>
                  <a:schemeClr val="tx1"/>
                </a:solidFill>
                <a:effectLst/>
                <a:latin typeface="Source Sans Pro Black" panose="020B0803030403020204" pitchFamily="34" charset="0"/>
                <a:ea typeface="Source Sans Pro Black" panose="020B0803030403020204" pitchFamily="34" charset="0"/>
              </a:rPr>
              <a:t>Schlussgedanke</a:t>
            </a:r>
            <a:endParaRPr lang="de-DE" altLang="de-DE" sz="44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14072940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78092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7,38</a:t>
            </a:r>
            <a:endParaRPr lang="de-DE" altLang="de-DE" sz="1200" dirty="0">
              <a:effectLst/>
            </a:endParaRPr>
          </a:p>
        </p:txBody>
      </p:sp>
      <p:sp>
        <p:nvSpPr>
          <p:cNvPr id="7" name="Rectangle 2"/>
          <p:cNvSpPr>
            <a:spLocks noGrp="1" noChangeArrowheads="1"/>
          </p:cNvSpPr>
          <p:nvPr>
            <p:ph type="ctrTitle"/>
          </p:nvPr>
        </p:nvSpPr>
        <p:spPr>
          <a:xfrm>
            <a:off x="8472264" y="188640"/>
            <a:ext cx="3600400"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„Wenn jemand an mich glaubt, werden aus</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seinem Inneren,</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wie es in der Schrift </a:t>
            </a:r>
            <a:r>
              <a:rPr lang="de-DE" altLang="de-DE" sz="2400" dirty="0" err="1">
                <a:solidFill>
                  <a:schemeClr val="tx1"/>
                </a:solidFill>
                <a:effectLst/>
                <a:latin typeface="Source Sans Pro" panose="020B0503030403020204" pitchFamily="34" charset="0"/>
                <a:ea typeface="Source Sans Pro" panose="020B0503030403020204" pitchFamily="34" charset="0"/>
              </a:rPr>
              <a:t>heisst</a:t>
            </a:r>
            <a:r>
              <a:rPr lang="de-DE" altLang="de-DE" sz="2400" dirty="0">
                <a:solidFill>
                  <a:schemeClr val="tx1"/>
                </a:solidFill>
                <a:effectLst/>
                <a:latin typeface="Source Sans Pro" panose="020B0503030403020204" pitchFamily="34" charset="0"/>
                <a:ea typeface="Source Sans Pro" panose="020B0503030403020204" pitchFamily="34" charset="0"/>
              </a:rPr>
              <a:t>,</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Ströme von lebendigem Wasser </a:t>
            </a:r>
            <a:r>
              <a:rPr lang="de-DE" altLang="de-DE" sz="2400" dirty="0" err="1">
                <a:solidFill>
                  <a:schemeClr val="tx1"/>
                </a:solidFill>
                <a:effectLst/>
                <a:latin typeface="Source Sans Pro" panose="020B0503030403020204" pitchFamily="34" charset="0"/>
                <a:ea typeface="Source Sans Pro" panose="020B0503030403020204" pitchFamily="34" charset="0"/>
              </a:rPr>
              <a:t>fliessen</a:t>
            </a:r>
            <a:r>
              <a:rPr lang="de-DE" altLang="de-DE" sz="2400" dirty="0">
                <a:solidFill>
                  <a:schemeClr val="tx1"/>
                </a:solidFill>
                <a:effectLst/>
                <a:latin typeface="Source Sans Pro" panose="020B0503030403020204" pitchFamily="34" charset="0"/>
                <a:ea typeface="Source Sans Pro" panose="020B0503030403020204" pitchFamily="34" charset="0"/>
              </a:rPr>
              <a:t>.“</a:t>
            </a:r>
          </a:p>
        </p:txBody>
      </p:sp>
    </p:spTree>
    <p:extLst>
      <p:ext uri="{BB962C8B-B14F-4D97-AF65-F5344CB8AC3E}">
        <p14:creationId xmlns:p14="http://schemas.microsoft.com/office/powerpoint/2010/main" val="3750997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132856"/>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Lukas-Evangelium 24,49</a:t>
            </a:r>
            <a:endParaRPr lang="de-DE" altLang="de-DE" sz="1200" dirty="0">
              <a:effectLst/>
            </a:endParaRPr>
          </a:p>
        </p:txBody>
      </p:sp>
      <p:sp>
        <p:nvSpPr>
          <p:cNvPr id="7" name="Rectangle 2"/>
          <p:cNvSpPr>
            <a:spLocks noGrp="1" noChangeArrowheads="1"/>
          </p:cNvSpPr>
          <p:nvPr>
            <p:ph type="ctrTitle"/>
          </p:nvPr>
        </p:nvSpPr>
        <p:spPr>
          <a:xfrm>
            <a:off x="8400256" y="203156"/>
            <a:ext cx="3672408" cy="15696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„Ich werde die Kraft aus der Höhe auf euch herabsenden, wie mein Vater es versprochen hat.“</a:t>
            </a:r>
          </a:p>
        </p:txBody>
      </p:sp>
    </p:spTree>
    <p:extLst>
      <p:ext uri="{BB962C8B-B14F-4D97-AF65-F5344CB8AC3E}">
        <p14:creationId xmlns:p14="http://schemas.microsoft.com/office/powerpoint/2010/main" val="17795347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27687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7,39</a:t>
            </a:r>
            <a:endParaRPr lang="de-DE" altLang="de-DE" sz="1200" dirty="0">
              <a:effectLst/>
            </a:endParaRPr>
          </a:p>
        </p:txBody>
      </p:sp>
      <p:sp>
        <p:nvSpPr>
          <p:cNvPr id="7" name="Rectangle 2"/>
          <p:cNvSpPr>
            <a:spLocks noGrp="1" noChangeArrowheads="1"/>
          </p:cNvSpPr>
          <p:nvPr>
            <p:ph type="ctrTitle"/>
          </p:nvPr>
        </p:nvSpPr>
        <p:spPr>
          <a:xfrm>
            <a:off x="8616280" y="188640"/>
            <a:ext cx="3456384"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„Jesus sagte das im Hinblick auf den Heiligen Geist, den die empfangen sollten, die an Jesus glaubten.“</a:t>
            </a:r>
          </a:p>
        </p:txBody>
      </p:sp>
    </p:spTree>
    <p:extLst>
      <p:ext uri="{BB962C8B-B14F-4D97-AF65-F5344CB8AC3E}">
        <p14:creationId xmlns:p14="http://schemas.microsoft.com/office/powerpoint/2010/main" val="2521669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94116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1,8</a:t>
            </a:r>
            <a:endParaRPr lang="de-DE" altLang="de-DE" sz="1200" dirty="0">
              <a:effectLst/>
            </a:endParaRPr>
          </a:p>
        </p:txBody>
      </p:sp>
      <p:sp>
        <p:nvSpPr>
          <p:cNvPr id="7" name="Rectangle 2"/>
          <p:cNvSpPr>
            <a:spLocks noGrp="1" noChangeArrowheads="1"/>
          </p:cNvSpPr>
          <p:nvPr>
            <p:ph type="ctrTitle"/>
          </p:nvPr>
        </p:nvSpPr>
        <p:spPr>
          <a:xfrm>
            <a:off x="8400256" y="200829"/>
            <a:ext cx="3672408" cy="452431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„Wenn der Heilige Geist auf euch herabkommt, werdet ihr mit seiner Kraft ausgerüstet werden,</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und das wird euch dazu befähigen, meine Zeugen zu sein - in Jerusalem,</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in ganz Judäa und Samarien und überall sonst auf der Welt,</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selbst in den entferntesten Gegenden der Erde.“</a:t>
            </a:r>
          </a:p>
        </p:txBody>
      </p:sp>
    </p:spTree>
    <p:extLst>
      <p:ext uri="{BB962C8B-B14F-4D97-AF65-F5344CB8AC3E}">
        <p14:creationId xmlns:p14="http://schemas.microsoft.com/office/powerpoint/2010/main" val="2422982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536160" y="260648"/>
            <a:ext cx="4439816" cy="5632311"/>
          </a:xfrm>
        </p:spPr>
        <p:txBody>
          <a:bodyPr wrap="square">
            <a:spAutoFit/>
          </a:bodyPr>
          <a:lstStyle/>
          <a:p>
            <a:pPr algn="l"/>
            <a:r>
              <a:rPr lang="de-DE" altLang="de-DE" sz="3600" dirty="0">
                <a:solidFill>
                  <a:schemeClr val="tx1"/>
                </a:solidFill>
                <a:effectLst/>
                <a:latin typeface="Source Sans Pro Black" panose="020B0803030403020204" pitchFamily="34" charset="0"/>
                <a:ea typeface="Source Sans Pro Black" panose="020B0803030403020204" pitchFamily="34" charset="0"/>
              </a:rPr>
              <a:t>Der Heilige Geist erweckt zum Leben</a:t>
            </a: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Serie:</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Leben mit der Kraft von oben! (1/4)</a:t>
            </a:r>
          </a:p>
        </p:txBody>
      </p:sp>
    </p:spTree>
    <p:extLst>
      <p:ext uri="{BB962C8B-B14F-4D97-AF65-F5344CB8AC3E}">
        <p14:creationId xmlns:p14="http://schemas.microsoft.com/office/powerpoint/2010/main" val="2727525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62880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6,63</a:t>
            </a:r>
            <a:endParaRPr lang="de-DE" altLang="de-DE" sz="1200" dirty="0">
              <a:effectLst/>
            </a:endParaRPr>
          </a:p>
        </p:txBody>
      </p:sp>
      <p:sp>
        <p:nvSpPr>
          <p:cNvPr id="7" name="Rectangle 2"/>
          <p:cNvSpPr>
            <a:spLocks noGrp="1" noChangeArrowheads="1"/>
          </p:cNvSpPr>
          <p:nvPr>
            <p:ph type="ctrTitle"/>
          </p:nvPr>
        </p:nvSpPr>
        <p:spPr>
          <a:xfrm>
            <a:off x="8976320" y="404664"/>
            <a:ext cx="3096344" cy="83099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„Der Geist ist es,</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der lebendig macht.“</a:t>
            </a:r>
          </a:p>
        </p:txBody>
      </p:sp>
    </p:spTree>
    <p:extLst>
      <p:ext uri="{BB962C8B-B14F-4D97-AF65-F5344CB8AC3E}">
        <p14:creationId xmlns:p14="http://schemas.microsoft.com/office/powerpoint/2010/main" val="3321611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8112224" y="332656"/>
            <a:ext cx="3935760" cy="1077218"/>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Vom Tod zum Leben erweckt</a:t>
            </a:r>
          </a:p>
        </p:txBody>
      </p:sp>
    </p:spTree>
    <p:extLst>
      <p:ext uri="{BB962C8B-B14F-4D97-AF65-F5344CB8AC3E}">
        <p14:creationId xmlns:p14="http://schemas.microsoft.com/office/powerpoint/2010/main" val="1172988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924944"/>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1. Mose 2,7</a:t>
            </a:r>
            <a:endParaRPr lang="de-DE" altLang="de-DE" sz="1200" dirty="0">
              <a:effectLst/>
            </a:endParaRPr>
          </a:p>
        </p:txBody>
      </p:sp>
      <p:sp>
        <p:nvSpPr>
          <p:cNvPr id="7" name="Rectangle 2"/>
          <p:cNvSpPr>
            <a:spLocks noGrp="1" noChangeArrowheads="1"/>
          </p:cNvSpPr>
          <p:nvPr>
            <p:ph type="ctrTitle"/>
          </p:nvPr>
        </p:nvSpPr>
        <p:spPr>
          <a:xfrm>
            <a:off x="8400256" y="188640"/>
            <a:ext cx="3672408" cy="267765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„Gott, der HERR, nahm Staub von der Erde, formte daraus den Menschen und blies ihm den Lebensatem in die Nase. So wurde der Mensch ein lebendes Wesen.“</a:t>
            </a:r>
          </a:p>
        </p:txBody>
      </p:sp>
    </p:spTree>
    <p:extLst>
      <p:ext uri="{BB962C8B-B14F-4D97-AF65-F5344CB8AC3E}">
        <p14:creationId xmlns:p14="http://schemas.microsoft.com/office/powerpoint/2010/main" val="2305875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484784"/>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1. Mose 3,4</a:t>
            </a:r>
            <a:endParaRPr lang="de-DE" altLang="de-DE" sz="1200" dirty="0">
              <a:effectLst/>
            </a:endParaRPr>
          </a:p>
        </p:txBody>
      </p:sp>
      <p:sp>
        <p:nvSpPr>
          <p:cNvPr id="7" name="Rectangle 2"/>
          <p:cNvSpPr>
            <a:spLocks noGrp="1" noChangeArrowheads="1"/>
          </p:cNvSpPr>
          <p:nvPr>
            <p:ph type="ctrTitle"/>
          </p:nvPr>
        </p:nvSpPr>
        <p:spPr>
          <a:xfrm>
            <a:off x="8688288" y="332656"/>
            <a:ext cx="3384376" cy="83099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“Nein, nein, ihr werdet bestimmt nicht sterben!“</a:t>
            </a:r>
          </a:p>
        </p:txBody>
      </p:sp>
    </p:spTree>
    <p:extLst>
      <p:ext uri="{BB962C8B-B14F-4D97-AF65-F5344CB8AC3E}">
        <p14:creationId xmlns:p14="http://schemas.microsoft.com/office/powerpoint/2010/main" val="3049100626"/>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652</Words>
  <Application>Microsoft Office PowerPoint</Application>
  <PresentationFormat>Benutzerdefiniert</PresentationFormat>
  <Paragraphs>85</Paragraphs>
  <Slides>30</Slides>
  <Notes>30</Notes>
  <HiddenSlides>0</HiddenSlides>
  <MMClips>0</MMClips>
  <ScaleCrop>false</ScaleCrop>
  <HeadingPairs>
    <vt:vector size="4" baseType="variant">
      <vt:variant>
        <vt:lpstr>Design</vt:lpstr>
      </vt:variant>
      <vt:variant>
        <vt:i4>1</vt:i4>
      </vt:variant>
      <vt:variant>
        <vt:lpstr>Folientitel</vt:lpstr>
      </vt:variant>
      <vt:variant>
        <vt:i4>30</vt:i4>
      </vt:variant>
    </vt:vector>
  </HeadingPairs>
  <TitlesOfParts>
    <vt:vector size="31" baseType="lpstr">
      <vt:lpstr>Designvorlage 'Berggipfel'</vt:lpstr>
      <vt:lpstr>Der Heilige Geist erweckt zum Leben          Serie: Leben mit der Kraft von oben! (1/4)</vt:lpstr>
      <vt:lpstr>„Jesus erklärte ihnen die Worte, die sich auf ihn bezogen, von den Büchern Moses und der Propheten angefangen durch die ganzen Heiligen Schriften.“ </vt:lpstr>
      <vt:lpstr>„Ich werde die Kraft aus der Höhe auf euch herabsenden, wie mein Vater es versprochen hat.“</vt:lpstr>
      <vt:lpstr>„Wenn der Heilige Geist auf euch herabkommt, werdet ihr mit seiner Kraft ausgerüstet werden, und das wird euch dazu befähigen, meine Zeugen zu sein - in Jerusalem, in ganz Judäa und Samarien und überall sonst auf der Welt, selbst in den entferntesten Gegenden der Erde.“</vt:lpstr>
      <vt:lpstr>Der Heilige Geist erweckt zum Leben          Serie: Leben mit der Kraft von oben! (1/4)</vt:lpstr>
      <vt:lpstr>„Der Geist ist es, der lebendig macht.“</vt:lpstr>
      <vt:lpstr>I. Vom Tod zum Leben erweckt</vt:lpstr>
      <vt:lpstr>„Gott, der HERR, nahm Staub von der Erde, formte daraus den Menschen und blies ihm den Lebensatem in die Nase. So wurde der Mensch ein lebendes Wesen.“</vt:lpstr>
      <vt:lpstr>“Nein, nein, ihr werdet bestimmt nicht sterben!“</vt:lpstr>
      <vt:lpstr>„Da gingen den beiden die Augen auf und sie merkten, dass sie nackt waren. Deshalb flochten sie Feigenblätter zusammen und machten sich Lendenschurze.“</vt:lpstr>
      <vt:lpstr>„Durch einen einzigen Menschen - Adam – hielt die Sünde in der Welt Einzug und durch die Sünde der Tod, und auf diese Weise ist der Tod zu allen Menschen gekommen, denn alle haben gesündigt.“</vt:lpstr>
      <vt:lpstr>„Ich bin die Tür. Wenn jemand durch mich eintritt, wird er gerettet werden. Er wird ein- und ausgehen und gute Weide finden.“</vt:lpstr>
      <vt:lpstr>„Wir stellen also fest: Genauso, wie eine einzige Verfehlung (Adam) allen Menschen die Verdammnis brachte, bringt eine einzige Tat (Jesus), die erfüllt hat, was Gottes Gerechtigkeit fordert, allen Menschen den Freispruch und damit das Leben.“</vt:lpstr>
      <vt:lpstr>„Wer auf mein Wort hört und dem glaubt, der mich gesandt hat, der hat das ewige Leben. Auf ihn kommt keine Verurteilung mehr zu; er hat den Schritt vom Tod ins Leben getan.“</vt:lpstr>
      <vt:lpstr>„Kehrt um und jeder von euch lasse sich auf den Namen von Jesus Christus taufen! Dann wird Gott euch eure Sünden vergeben, und ihr werdet seine Gabe, den Heiligen Geist, bekommen.“</vt:lpstr>
      <vt:lpstr>„Wenn du mit deinem Mund bekennst, dass Jesus der Herr ist, und mit deinem Herzen glaubst, dass Gott ihn von den Toten auferweckt hat, wirst du gerettet werden.“</vt:lpstr>
      <vt:lpstr>„Wenn nun Christus in euch ist, dann habt ihr aufgrund der Gerechtigkeit, die Gott euch geschenkt hat, den Geist empfangen und mit ihm das Leben, auch wenn euer Körper als Folge der Sünde dem Tod verfallen ist.“</vt:lpstr>
      <vt:lpstr>„Wer mit dem Sohn (Jesus) verbunden ist, hat das Leben. Wer nicht mit ihm, dem Sohn Gottes, verbunden ist, hat das Leben nicht.“</vt:lpstr>
      <vt:lpstr>„Nun ist ja der Geist, der in euch wohnt, der Geist dessen, der Jesus von den Toten auferweckt hat. Und weil Gott Christus von den Toten auferweckt hat, wird er auch euren sterblichen Körper durch seinen Geist lebendig machen, durch den Geist, der in euch wohnt.“</vt:lpstr>
      <vt:lpstr>II. Leben in einer neuen Freiheit</vt:lpstr>
      <vt:lpstr>„Wenn der Sohn euch frei macht, seid ihr wirklich frei.“</vt:lpstr>
      <vt:lpstr>„Als ihr Sklaven der Sünde wart, standet ihr nicht im Dienst der Gerechtigkeit und wart darum ihr gegenüber frei.“</vt:lpstr>
      <vt:lpstr>„Obwohl es mir nicht am Wollen fehlt, bringe ich es nicht zustande, das Richtige zu tun.“</vt:lpstr>
      <vt:lpstr>„Dass ihr jetzt aber von der Herrschaft der Sünde befreit und in den Dienst Gottes gestellt seid, bringt euch als Gewinn ein geheiligtes Leben, und im Endergebnis bringt es euch das ewige Leben.“</vt:lpstr>
      <vt:lpstr>„Ich werde ihnen ein neues Herz und einen neuen Geist geben. Ich nehme das versteinerte Herz aus ihrer Brust und schenke ihnen ein Herz, das lebt.“</vt:lpstr>
      <vt:lpstr>„In der Kraft des Heiligen Geistes habt ihr begonnen, und jetzt wollt ihr aus eigener Kraft das Ziel erreichen? Seid ihr wirklich so unverständig?“</vt:lpstr>
      <vt:lpstr>„Wo der Geist Gottes ist, da ist Freiheit.“</vt:lpstr>
      <vt:lpstr>Schlussgedanke</vt:lpstr>
      <vt:lpstr>„Wenn jemand an mich glaubt, werden aus seinem Inneren, wie es in der Schrift heisst, Ströme von lebendigem Wasser fliessen.“</vt:lpstr>
      <vt:lpstr>„Jesus sagte das im Hinblick auf den Heiligen Geist, den die empfangen sollten, die an Jesus glaubten.“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Leben mit der Kraft von oben! - Teil 1/4 - Der Heilige Geist erweckt zu neuem Leben - Folien</dc:title>
  <dc:creator>Jürg Birnstiel</dc:creator>
  <cp:lastModifiedBy>Me</cp:lastModifiedBy>
  <cp:revision>1016</cp:revision>
  <dcterms:created xsi:type="dcterms:W3CDTF">2013-11-12T15:20:47Z</dcterms:created>
  <dcterms:modified xsi:type="dcterms:W3CDTF">2021-06-25T20:49:30Z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