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5"/>
  </p:notesMasterIdLst>
  <p:sldIdLst>
    <p:sldId id="256" r:id="rId3"/>
    <p:sldId id="430" r:id="rId4"/>
    <p:sldId id="961" r:id="rId5"/>
    <p:sldId id="962" r:id="rId6"/>
    <p:sldId id="968" r:id="rId7"/>
    <p:sldId id="975" r:id="rId8"/>
    <p:sldId id="943" r:id="rId9"/>
    <p:sldId id="976" r:id="rId10"/>
    <p:sldId id="977" r:id="rId11"/>
    <p:sldId id="963" r:id="rId12"/>
    <p:sldId id="978" r:id="rId13"/>
    <p:sldId id="979" r:id="rId14"/>
    <p:sldId id="980" r:id="rId15"/>
    <p:sldId id="981" r:id="rId16"/>
    <p:sldId id="964" r:id="rId17"/>
    <p:sldId id="965" r:id="rId18"/>
    <p:sldId id="966" r:id="rId19"/>
    <p:sldId id="982" r:id="rId20"/>
    <p:sldId id="864" r:id="rId21"/>
    <p:sldId id="983" r:id="rId22"/>
    <p:sldId id="984" r:id="rId23"/>
    <p:sldId id="985" r:id="rId24"/>
    <p:sldId id="967" r:id="rId25"/>
    <p:sldId id="986" r:id="rId26"/>
    <p:sldId id="987" r:id="rId27"/>
    <p:sldId id="988" r:id="rId28"/>
    <p:sldId id="969" r:id="rId29"/>
    <p:sldId id="989" r:id="rId30"/>
    <p:sldId id="990" r:id="rId31"/>
    <p:sldId id="263" r:id="rId32"/>
    <p:sldId id="959" r:id="rId33"/>
    <p:sldId id="325" r:id="rId34"/>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inimized">
    <p:restoredLeft sz="0" autoAdjust="0"/>
    <p:restoredTop sz="0" autoAdjust="0"/>
  </p:normalViewPr>
  <p:slideViewPr>
    <p:cSldViewPr>
      <p:cViewPr>
        <p:scale>
          <a:sx n="132" d="100"/>
          <a:sy n="132" d="100"/>
        </p:scale>
        <p:origin x="-1746" y="20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44624"/>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Der Zutritt</a:t>
            </a:r>
            <a:br>
              <a:rPr lang="de-CH" sz="8000" dirty="0" smtClean="0">
                <a:ln>
                  <a:solidFill>
                    <a:schemeClr val="accent3">
                      <a:lumMod val="10000"/>
                    </a:schemeClr>
                  </a:solidFill>
                </a:ln>
                <a:solidFill>
                  <a:schemeClr val="bg1"/>
                </a:solidFill>
              </a:rPr>
            </a:br>
            <a:r>
              <a:rPr lang="de-CH" sz="8000" dirty="0" smtClean="0">
                <a:ln>
                  <a:solidFill>
                    <a:schemeClr val="accent3">
                      <a:lumMod val="10000"/>
                    </a:schemeClr>
                  </a:solidFill>
                </a:ln>
                <a:solidFill>
                  <a:schemeClr val="bg1"/>
                </a:solidFill>
              </a:rPr>
              <a:t>zum Leben</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4869160"/>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Leben entsteht!                                                (Teil 2/4)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353847"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„Er selbst war nicht das Licht; sein Auftrag war es, auf das Licht hinzuweisen.“</a:t>
            </a:r>
          </a:p>
        </p:txBody>
      </p:sp>
      <p:sp>
        <p:nvSpPr>
          <p:cNvPr id="744451" name="Rectangle 3"/>
          <p:cNvSpPr>
            <a:spLocks noChangeArrowheads="1"/>
          </p:cNvSpPr>
          <p:nvPr/>
        </p:nvSpPr>
        <p:spPr bwMode="auto">
          <a:xfrm>
            <a:off x="2987824" y="2924944"/>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1,8</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213525546"/>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419872" y="116632"/>
            <a:ext cx="5688632"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„Ist Christus denn zerspalten? Bin etwa ich, Paulus, für euch am Kreuz gestorben? Oder seid ihr auf meinen Namen getauft worden?“</a:t>
            </a:r>
          </a:p>
        </p:txBody>
      </p:sp>
      <p:sp>
        <p:nvSpPr>
          <p:cNvPr id="744451" name="Rectangle 3"/>
          <p:cNvSpPr>
            <a:spLocks noChangeArrowheads="1"/>
          </p:cNvSpPr>
          <p:nvPr/>
        </p:nvSpPr>
        <p:spPr bwMode="auto">
          <a:xfrm>
            <a:off x="3347864" y="4777988"/>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1,13</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extLst>
      <p:ext uri="{BB962C8B-B14F-4D97-AF65-F5344CB8AC3E}">
        <p14:creationId xmlns:p14="http://schemas.microsoft.com/office/powerpoint/2010/main" val="226962679"/>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0556"/>
            <a:ext cx="7200800"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„Merkst du nicht, dass ich vor der Tür stehe und anklopfe?“</a:t>
            </a:r>
          </a:p>
        </p:txBody>
      </p:sp>
      <p:sp>
        <p:nvSpPr>
          <p:cNvPr id="744451" name="Rectangle 3"/>
          <p:cNvSpPr>
            <a:spLocks noChangeArrowheads="1"/>
          </p:cNvSpPr>
          <p:nvPr/>
        </p:nvSpPr>
        <p:spPr bwMode="auto">
          <a:xfrm>
            <a:off x="3563888" y="2276872"/>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Offenbarung 3,20</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99970" y="6309320"/>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2493032555"/>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064896"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„Er muss immer grösser werden und ich immer geringer.“</a:t>
            </a:r>
          </a:p>
        </p:txBody>
      </p:sp>
      <p:sp>
        <p:nvSpPr>
          <p:cNvPr id="744451" name="Rectangle 3"/>
          <p:cNvSpPr>
            <a:spLocks noChangeArrowheads="1"/>
          </p:cNvSpPr>
          <p:nvPr/>
        </p:nvSpPr>
        <p:spPr bwMode="auto">
          <a:xfrm>
            <a:off x="3347864" y="2329716"/>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3,30</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07504" y="6309320"/>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470579741"/>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1569660"/>
          </a:xfrm>
          <a:noFill/>
          <a:ln/>
        </p:spPr>
        <p:txBody>
          <a:bodyPr anchor="t">
            <a:spAutoFit/>
          </a:bodyPr>
          <a:lstStyle/>
          <a:p>
            <a:pPr marL="1117600" indent="-1117600" algn="l"/>
            <a:r>
              <a:rPr lang="de-DE" sz="6000" dirty="0" smtClean="0">
                <a:ln>
                  <a:solidFill>
                    <a:schemeClr val="accent3">
                      <a:lumMod val="10000"/>
                    </a:schemeClr>
                  </a:solidFill>
                </a:ln>
                <a:solidFill>
                  <a:schemeClr val="bg1"/>
                </a:solidFill>
              </a:rPr>
              <a:t>II.  Der verweigerte Zutritt</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Leben entsteht!</a:t>
            </a: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8836"/>
            <a:ext cx="8353847"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„Der, auf den er hinwies, war das wahre Licht, das jeden Menschen erleuchtet – das Licht, das in die Welt kommen sollte.“</a:t>
            </a:r>
          </a:p>
        </p:txBody>
      </p:sp>
      <p:sp>
        <p:nvSpPr>
          <p:cNvPr id="744451" name="Rectangle 3"/>
          <p:cNvSpPr>
            <a:spLocks noChangeArrowheads="1"/>
          </p:cNvSpPr>
          <p:nvPr/>
        </p:nvSpPr>
        <p:spPr bwMode="auto">
          <a:xfrm>
            <a:off x="3131840" y="378904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1,9</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78009021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928992"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„Er war in der Welt, aber die Welt, die durch ihn geschaffen war, erkannte ihn nicht.“</a:t>
            </a:r>
          </a:p>
        </p:txBody>
      </p:sp>
      <p:sp>
        <p:nvSpPr>
          <p:cNvPr id="744451" name="Rectangle 3"/>
          <p:cNvSpPr>
            <a:spLocks noChangeArrowheads="1"/>
          </p:cNvSpPr>
          <p:nvPr/>
        </p:nvSpPr>
        <p:spPr bwMode="auto">
          <a:xfrm>
            <a:off x="3131840" y="2564904"/>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1,10</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241428476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585" y="44624"/>
            <a:ext cx="8353847"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„Er kam zu seinem Volk, aber sein Volk wollte nichts von ihm wissen.“</a:t>
            </a:r>
          </a:p>
        </p:txBody>
      </p:sp>
      <p:sp>
        <p:nvSpPr>
          <p:cNvPr id="744451" name="Rectangle 3"/>
          <p:cNvSpPr>
            <a:spLocks noChangeArrowheads="1"/>
          </p:cNvSpPr>
          <p:nvPr/>
        </p:nvSpPr>
        <p:spPr bwMode="auto">
          <a:xfrm>
            <a:off x="2987824" y="270892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872077452"/>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84976"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„Ihr habt euch von dem Heiligen und Gerechten losgesagt und habt die Freigabe eines Mörders verlangt.“</a:t>
            </a:r>
          </a:p>
        </p:txBody>
      </p:sp>
      <p:sp>
        <p:nvSpPr>
          <p:cNvPr id="744451" name="Rectangle 3"/>
          <p:cNvSpPr>
            <a:spLocks noChangeArrowheads="1"/>
          </p:cNvSpPr>
          <p:nvPr/>
        </p:nvSpPr>
        <p:spPr bwMode="auto">
          <a:xfrm>
            <a:off x="179512" y="4005064"/>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800" dirty="0" smtClean="0">
                <a:ln>
                  <a:solidFill>
                    <a:srgbClr val="000000"/>
                  </a:solidFill>
                </a:ln>
                <a:solidFill>
                  <a:srgbClr val="FFFFFF"/>
                </a:solidFill>
                <a:latin typeface="Arial Rounded MT Bold" pitchFamily="34" charset="0"/>
              </a:rPr>
              <a:t>Apostelgeschichte 3,14</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251520" y="6165304"/>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187053" y="109081"/>
            <a:ext cx="7849443" cy="101566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r">
              <a:lnSpc>
                <a:spcPct val="100000"/>
              </a:lnSpc>
              <a:spcBef>
                <a:spcPct val="50000"/>
              </a:spcBef>
            </a:pPr>
            <a:r>
              <a:rPr lang="de-CH" sz="6000" kern="1200" dirty="0" smtClean="0">
                <a:ln>
                  <a:solidFill>
                    <a:srgbClr val="000000"/>
                  </a:solidFill>
                </a:ln>
                <a:ea typeface="+mn-ea"/>
                <a:cs typeface="+mn-cs"/>
              </a:rPr>
              <a:t>www.verfolgung.ch</a:t>
            </a:r>
            <a:endParaRPr lang="de-CH" sz="6000" kern="1200" dirty="0">
              <a:ln>
                <a:solidFill>
                  <a:srgbClr val="000000"/>
                </a:solidFill>
              </a:ln>
              <a:ea typeface="+mn-ea"/>
              <a:cs typeface="+mn-cs"/>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509120"/>
            <a:ext cx="2880321" cy="664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3850" y="188913"/>
            <a:ext cx="8424863" cy="1569660"/>
          </a:xfrm>
          <a:noFill/>
        </p:spPr>
        <p:txBody>
          <a:bodyPr anchor="t">
            <a:spAutoFit/>
          </a:bodyPr>
          <a:lstStyle/>
          <a:p>
            <a:pPr marL="1117600" indent="-1117600" algn="l">
              <a:buFontTx/>
              <a:buAutoNum type="romanUcPeriod"/>
            </a:pPr>
            <a:r>
              <a:rPr lang="de-DE" sz="6000" dirty="0" smtClean="0">
                <a:ln>
                  <a:solidFill>
                    <a:schemeClr val="accent3">
                      <a:lumMod val="10000"/>
                    </a:schemeClr>
                  </a:solidFill>
                </a:ln>
                <a:solidFill>
                  <a:schemeClr val="bg1"/>
                </a:solidFill>
              </a:rPr>
              <a:t>Bitte keine</a:t>
            </a:r>
            <a:br>
              <a:rPr lang="de-DE" sz="6000" dirty="0" smtClean="0">
                <a:ln>
                  <a:solidFill>
                    <a:schemeClr val="accent3">
                      <a:lumMod val="10000"/>
                    </a:schemeClr>
                  </a:solidFill>
                </a:ln>
                <a:solidFill>
                  <a:schemeClr val="bg1"/>
                </a:solidFill>
              </a:rPr>
            </a:br>
            <a:r>
              <a:rPr lang="de-DE" sz="6000" dirty="0" smtClean="0">
                <a:ln>
                  <a:solidFill>
                    <a:schemeClr val="accent3">
                      <a:lumMod val="10000"/>
                    </a:schemeClr>
                  </a:solidFill>
                </a:ln>
                <a:solidFill>
                  <a:schemeClr val="bg1"/>
                </a:solidFill>
              </a:rPr>
              <a:t>Verwechslung</a:t>
            </a:r>
            <a:endParaRPr lang="de-CH" sz="6000"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Leben entsteht!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27384"/>
            <a:ext cx="9037067"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„Wenn die Welt euch </a:t>
            </a:r>
            <a:r>
              <a:rPr lang="de-CH" kern="1200" dirty="0" smtClean="0">
                <a:ln>
                  <a:solidFill>
                    <a:srgbClr val="000000"/>
                  </a:solidFill>
                </a:ln>
                <a:ea typeface="+mn-ea"/>
                <a:cs typeface="+mn-cs"/>
              </a:rPr>
              <a:t>hasst,</a:t>
            </a:r>
            <a:br>
              <a:rPr lang="de-CH" kern="1200" dirty="0" smtClean="0">
                <a:ln>
                  <a:solidFill>
                    <a:srgbClr val="000000"/>
                  </a:solidFill>
                </a:ln>
                <a:ea typeface="+mn-ea"/>
                <a:cs typeface="+mn-cs"/>
              </a:rPr>
            </a:br>
            <a:r>
              <a:rPr lang="de-CH" kern="1200" dirty="0" smtClean="0">
                <a:ln>
                  <a:solidFill>
                    <a:srgbClr val="000000"/>
                  </a:solidFill>
                </a:ln>
                <a:ea typeface="+mn-ea"/>
                <a:cs typeface="+mn-cs"/>
              </a:rPr>
              <a:t>dann </a:t>
            </a:r>
            <a:r>
              <a:rPr lang="de-CH" kern="1200" dirty="0">
                <a:ln>
                  <a:solidFill>
                    <a:srgbClr val="000000"/>
                  </a:solidFill>
                </a:ln>
                <a:ea typeface="+mn-ea"/>
                <a:cs typeface="+mn-cs"/>
              </a:rPr>
              <a:t>denkt daran, dass sie mich schon vor </a:t>
            </a:r>
            <a:r>
              <a:rPr lang="de-CH" kern="1200" dirty="0" smtClean="0">
                <a:ln>
                  <a:solidFill>
                    <a:srgbClr val="000000"/>
                  </a:solidFill>
                </a:ln>
                <a:ea typeface="+mn-ea"/>
                <a:cs typeface="+mn-cs"/>
              </a:rPr>
              <a:t>euch</a:t>
            </a:r>
            <a:br>
              <a:rPr lang="de-CH" kern="1200" dirty="0" smtClean="0">
                <a:ln>
                  <a:solidFill>
                    <a:srgbClr val="000000"/>
                  </a:solidFill>
                </a:ln>
                <a:ea typeface="+mn-ea"/>
                <a:cs typeface="+mn-cs"/>
              </a:rPr>
            </a:br>
            <a:r>
              <a:rPr lang="de-CH" kern="1200" dirty="0" smtClean="0">
                <a:ln>
                  <a:solidFill>
                    <a:srgbClr val="000000"/>
                  </a:solidFill>
                </a:ln>
                <a:ea typeface="+mn-ea"/>
                <a:cs typeface="+mn-cs"/>
              </a:rPr>
              <a:t>gehasst </a:t>
            </a:r>
            <a:r>
              <a:rPr lang="de-CH" kern="1200" dirty="0">
                <a:ln>
                  <a:solidFill>
                    <a:srgbClr val="000000"/>
                  </a:solidFill>
                </a:ln>
                <a:ea typeface="+mn-ea"/>
                <a:cs typeface="+mn-cs"/>
              </a:rPr>
              <a:t>hat.“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36589" y="4653136"/>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Johannes-Evangelium 15,18</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3662042"/>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„Sie würde euch lieben, wenn ihr zu ihr gehören würdet, denn die Welt liebt ihresgleichen. Doch ihr gehört nicht zur Welt; ich habe euch aus der Welt heraus erwählt. Das ist der Grund, warum sie euch hasst.“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555776" y="4725144"/>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15,19</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7863845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23850" y="188913"/>
            <a:ext cx="8640763" cy="830997"/>
          </a:xfrm>
          <a:noFill/>
          <a:ln/>
        </p:spPr>
        <p:txBody>
          <a:bodyPr anchor="t">
            <a:spAutoFit/>
          </a:bodyPr>
          <a:lstStyle/>
          <a:p>
            <a:pPr marL="1117600" indent="-1117600" algn="l"/>
            <a:r>
              <a:rPr lang="de-DE" sz="6000" dirty="0" smtClean="0">
                <a:ln>
                  <a:solidFill>
                    <a:schemeClr val="accent3">
                      <a:lumMod val="10000"/>
                    </a:schemeClr>
                  </a:solidFill>
                </a:ln>
                <a:solidFill>
                  <a:schemeClr val="bg1"/>
                </a:solidFill>
              </a:rPr>
              <a:t>III. Die Tür zum Leben</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Leben entsteht!</a:t>
            </a:r>
          </a:p>
        </p:txBody>
      </p:sp>
    </p:spTree>
    <p:extLst>
      <p:ext uri="{BB962C8B-B14F-4D97-AF65-F5344CB8AC3E}">
        <p14:creationId xmlns:p14="http://schemas.microsoft.com/office/powerpoint/2010/main" val="232972809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2877"/>
            <a:ext cx="7920880"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„All denen jedoch, die ihn aufnahmen und an seinen Namen glaubten, gab er das Recht, Gottes Kinder zu werden.“</a:t>
            </a:r>
          </a:p>
        </p:txBody>
      </p:sp>
      <p:sp>
        <p:nvSpPr>
          <p:cNvPr id="744451" name="Rectangle 3"/>
          <p:cNvSpPr>
            <a:spLocks noChangeArrowheads="1"/>
          </p:cNvSpPr>
          <p:nvPr/>
        </p:nvSpPr>
        <p:spPr bwMode="auto">
          <a:xfrm>
            <a:off x="3059832" y="342900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1,12</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344943027"/>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75396"/>
            <a:ext cx="8136904"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„Wenn du mit deinem Mund bekennst, dass Jesus der Herr ist, und mit deinem Herzen glaubst, dass Gott ihn von den Toten auferweckt hat, wirst du gerettet werden.“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652613" y="3356992"/>
            <a:ext cx="638388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Römer-Brief 10,9</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8323039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7" y="35907"/>
            <a:ext cx="7128792"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„Ob jemand Jude oder Nichtjude ist, macht dabei keinen Unterschied: Alle haben denselben Herrn, und er lässt alle an seinem Reichtum teilhaben, die ihn im Gebet anrufen.“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11760" y="5013176"/>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Römer-Brief 10,12</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73450157"/>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0501" y="42877"/>
            <a:ext cx="828591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„Seht doch, wie gross die Liebe ist, die uns der Vater erwiesen hat: Kinder Gottes dürfen wir uns nennen, und wir sind es tatsächlich!“</a:t>
            </a:r>
          </a:p>
        </p:txBody>
      </p:sp>
      <p:sp>
        <p:nvSpPr>
          <p:cNvPr id="744451" name="Rectangle 3"/>
          <p:cNvSpPr>
            <a:spLocks noChangeArrowheads="1"/>
          </p:cNvSpPr>
          <p:nvPr/>
        </p:nvSpPr>
        <p:spPr bwMode="auto">
          <a:xfrm>
            <a:off x="35496" y="5661248"/>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400" dirty="0" smtClean="0">
                <a:ln>
                  <a:solidFill>
                    <a:srgbClr val="000000"/>
                  </a:solidFill>
                </a:ln>
                <a:solidFill>
                  <a:srgbClr val="FFFFFF"/>
                </a:solidFill>
                <a:latin typeface="Arial Rounded MT Bold" pitchFamily="34" charset="0"/>
              </a:rPr>
              <a:t>1.Johannes-Brief 3,1</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extLst>
      <p:ext uri="{BB962C8B-B14F-4D97-AF65-F5344CB8AC3E}">
        <p14:creationId xmlns:p14="http://schemas.microsoft.com/office/powerpoint/2010/main" val="421251188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60325" y="44624"/>
            <a:ext cx="8544123"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„Sie wurden es weder aufgrund ihrer Abstammung noch durch menschliches Wollen, noch durch den Entschluss eines Mannes; sie sind aus Gott geboren worden.“</a:t>
            </a:r>
          </a:p>
        </p:txBody>
      </p:sp>
      <p:sp>
        <p:nvSpPr>
          <p:cNvPr id="744451" name="Rectangle 3"/>
          <p:cNvSpPr>
            <a:spLocks noChangeArrowheads="1"/>
          </p:cNvSpPr>
          <p:nvPr/>
        </p:nvSpPr>
        <p:spPr bwMode="auto">
          <a:xfrm>
            <a:off x="3084661" y="378904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1,13</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75440845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7992888"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„Ihr seid ja von neuem geboren, und dieses neue Leben hat seinen Ursprung nicht in einem vergänglichen Samen, sondern in einem unvergänglichen, in dem lebendigen Wort Gottes, das für immer Bestand hat.“ </a:t>
            </a:r>
          </a:p>
        </p:txBody>
      </p:sp>
      <p:sp>
        <p:nvSpPr>
          <p:cNvPr id="744451" name="Rectangle 3"/>
          <p:cNvSpPr>
            <a:spLocks noChangeArrowheads="1"/>
          </p:cNvSpPr>
          <p:nvPr/>
        </p:nvSpPr>
        <p:spPr bwMode="auto">
          <a:xfrm>
            <a:off x="3345037" y="4653136"/>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1.Petrus-Brief 1,23</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extLst>
      <p:ext uri="{BB962C8B-B14F-4D97-AF65-F5344CB8AC3E}">
        <p14:creationId xmlns:p14="http://schemas.microsoft.com/office/powerpoint/2010/main" val="819699200"/>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915816" y="12680"/>
            <a:ext cx="5904656"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„Ich bin die Tür. Wenn jemand durch mich eintritt, wird er gerettet werden. Er wird ein- und ausgehen und gute Weide finden.“ </a:t>
            </a:r>
          </a:p>
        </p:txBody>
      </p:sp>
      <p:sp>
        <p:nvSpPr>
          <p:cNvPr id="744451" name="Rectangle 3"/>
          <p:cNvSpPr>
            <a:spLocks noChangeArrowheads="1"/>
          </p:cNvSpPr>
          <p:nvPr/>
        </p:nvSpPr>
        <p:spPr bwMode="auto">
          <a:xfrm>
            <a:off x="3563888" y="3841884"/>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10,9</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extLst>
      <p:ext uri="{BB962C8B-B14F-4D97-AF65-F5344CB8AC3E}">
        <p14:creationId xmlns:p14="http://schemas.microsoft.com/office/powerpoint/2010/main" val="1878947190"/>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24299"/>
            <a:ext cx="8353847"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„Nun trat ein Mensch auf; er war von Gott gesandt und hiess Johannes.“</a:t>
            </a:r>
          </a:p>
        </p:txBody>
      </p:sp>
      <p:sp>
        <p:nvSpPr>
          <p:cNvPr id="744451" name="Rectangle 3"/>
          <p:cNvSpPr>
            <a:spLocks noChangeArrowheads="1"/>
          </p:cNvSpPr>
          <p:nvPr/>
        </p:nvSpPr>
        <p:spPr bwMode="auto">
          <a:xfrm>
            <a:off x="3139409" y="3140968"/>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1,6</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3985466896"/>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23133"/>
            <a:ext cx="9073008"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„Ich bin das Licht der Welt. Wer mir nachfolgt, wird nicht mehr in der Finsternis umherirren, sondern wird das Licht des Lebens haben.“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4139952" y="5229200"/>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Johannes-Evangelium 8,12</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smtClean="0">
                <a:solidFill>
                  <a:schemeClr val="bg1"/>
                </a:solidFill>
              </a:rPr>
              <a:t>Leben entsteht!</a:t>
            </a:r>
            <a:endParaRPr lang="de-CH" sz="12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75396"/>
            <a:ext cx="8352928"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„Er kam als Zeuge; sein Auftrag war es, als Zeuge auf das Licht hinzuweisen, damit durch ihn alle daran glauben.“</a:t>
            </a:r>
          </a:p>
        </p:txBody>
      </p:sp>
      <p:sp>
        <p:nvSpPr>
          <p:cNvPr id="744451" name="Rectangle 3"/>
          <p:cNvSpPr>
            <a:spLocks noChangeArrowheads="1"/>
          </p:cNvSpPr>
          <p:nvPr/>
        </p:nvSpPr>
        <p:spPr bwMode="auto">
          <a:xfrm>
            <a:off x="3131840" y="427393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1,7</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Tree>
    <p:extLst>
      <p:ext uri="{BB962C8B-B14F-4D97-AF65-F5344CB8AC3E}">
        <p14:creationId xmlns:p14="http://schemas.microsoft.com/office/powerpoint/2010/main" val="1928547891"/>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124177"/>
            <a:ext cx="8497515"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„Wenn ich keinen anderen Zeugen hätte als mich selbst, dann wäre das, was ich über mich sage, nicht glaubwürdig.“</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11759" y="3420289"/>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Johannes-Evangelium 5,31</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3613786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6933" y="124177"/>
            <a:ext cx="8497515" cy="2800767"/>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„Nun gibt es aber einen anderen, der mein Zeuge ist, und ich weiss, dass das, was er über mich sagt, wahr ist.“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Leben entsteht!</a:t>
            </a:r>
          </a:p>
        </p:txBody>
      </p:sp>
      <p:sp>
        <p:nvSpPr>
          <p:cNvPr id="5" name="Rectangle 3"/>
          <p:cNvSpPr>
            <a:spLocks noChangeArrowheads="1"/>
          </p:cNvSpPr>
          <p:nvPr/>
        </p:nvSpPr>
        <p:spPr bwMode="auto">
          <a:xfrm>
            <a:off x="2411760" y="3429000"/>
            <a:ext cx="6383883" cy="58477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Johannes-Evangelium 5,32</a:t>
            </a:r>
            <a:endParaRPr lang="de-CH" sz="32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547664" y="44624"/>
            <a:ext cx="6768752" cy="21236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„Gebt Acht! Ich sende meinen Boten, der mir den Weg bahnen soll.“</a:t>
            </a:r>
          </a:p>
        </p:txBody>
      </p:sp>
      <p:sp>
        <p:nvSpPr>
          <p:cNvPr id="744451" name="Rectangle 3"/>
          <p:cNvSpPr>
            <a:spLocks noChangeArrowheads="1"/>
          </p:cNvSpPr>
          <p:nvPr/>
        </p:nvSpPr>
        <p:spPr bwMode="auto">
          <a:xfrm>
            <a:off x="2483768" y="3481844"/>
            <a:ext cx="4511675"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800" dirty="0" err="1" smtClean="0">
                <a:ln>
                  <a:solidFill>
                    <a:srgbClr val="000000"/>
                  </a:solidFill>
                </a:ln>
                <a:solidFill>
                  <a:srgbClr val="FFFFFF"/>
                </a:solidFill>
                <a:latin typeface="Arial Rounded MT Bold" pitchFamily="34" charset="0"/>
              </a:rPr>
              <a:t>Maleachi</a:t>
            </a:r>
            <a:r>
              <a:rPr lang="de-CH" sz="2800" dirty="0" smtClean="0">
                <a:ln>
                  <a:solidFill>
                    <a:srgbClr val="000000"/>
                  </a:solidFill>
                </a:ln>
                <a:solidFill>
                  <a:srgbClr val="FFFFFF"/>
                </a:solidFill>
                <a:latin typeface="Arial Rounded MT Bold" pitchFamily="34" charset="0"/>
              </a:rPr>
              <a:t> 3,1</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190416" y="6453336"/>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555776" y="105594"/>
            <a:ext cx="6480720"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„Johannes rief das israelitische Volk zur Umkehr auf und taufte die, die seinem Aufruf folgten. Aber er verband damit die Aufforderung, an den zu glauben, der nach ihm kommen würde, nämlich an Jesus.“</a:t>
            </a:r>
          </a:p>
        </p:txBody>
      </p:sp>
      <p:sp>
        <p:nvSpPr>
          <p:cNvPr id="744451" name="Rectangle 3"/>
          <p:cNvSpPr>
            <a:spLocks noChangeArrowheads="1"/>
          </p:cNvSpPr>
          <p:nvPr/>
        </p:nvSpPr>
        <p:spPr bwMode="auto">
          <a:xfrm>
            <a:off x="4355976" y="4221088"/>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Apostelgeschichte 19,4</a:t>
            </a:r>
            <a:endParaRPr lang="de-CH" sz="24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extLst>
      <p:ext uri="{BB962C8B-B14F-4D97-AF65-F5344CB8AC3E}">
        <p14:creationId xmlns:p14="http://schemas.microsoft.com/office/powerpoint/2010/main" val="68067586"/>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878497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„Johannes war eine brennende Lampe, die einen hellen Schein gab; aber alles, was ihr wolltet, war, euch eine Zeit lang an ihrem Licht zu begeistern.“</a:t>
            </a:r>
          </a:p>
        </p:txBody>
      </p:sp>
      <p:sp>
        <p:nvSpPr>
          <p:cNvPr id="744451" name="Rectangle 3"/>
          <p:cNvSpPr>
            <a:spLocks noChangeArrowheads="1"/>
          </p:cNvSpPr>
          <p:nvPr/>
        </p:nvSpPr>
        <p:spPr bwMode="auto">
          <a:xfrm>
            <a:off x="3347864" y="4005064"/>
            <a:ext cx="530376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Johannes-Evangelium 5,35</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Leben entsteht!</a:t>
            </a:r>
          </a:p>
        </p:txBody>
      </p:sp>
    </p:spTree>
    <p:extLst>
      <p:ext uri="{BB962C8B-B14F-4D97-AF65-F5344CB8AC3E}">
        <p14:creationId xmlns:p14="http://schemas.microsoft.com/office/powerpoint/2010/main" val="2776021717"/>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790</Words>
  <Application>Microsoft Office PowerPoint</Application>
  <PresentationFormat>Bildschirmpräsentation (4:3)</PresentationFormat>
  <Paragraphs>88</Paragraphs>
  <Slides>32</Slides>
  <Notes>0</Notes>
  <HiddenSlides>0</HiddenSlides>
  <MMClips>0</MMClips>
  <ScaleCrop>false</ScaleCrop>
  <HeadingPairs>
    <vt:vector size="4" baseType="variant">
      <vt:variant>
        <vt:lpstr>Design</vt:lpstr>
      </vt:variant>
      <vt:variant>
        <vt:i4>2</vt:i4>
      </vt:variant>
      <vt:variant>
        <vt:lpstr>Folientitel</vt:lpstr>
      </vt:variant>
      <vt:variant>
        <vt:i4>32</vt:i4>
      </vt:variant>
    </vt:vector>
  </HeadingPairs>
  <TitlesOfParts>
    <vt:vector size="34" baseType="lpstr">
      <vt:lpstr>01072134</vt:lpstr>
      <vt:lpstr>1_01072134</vt:lpstr>
      <vt:lpstr>Der Zutritt zum Leben</vt:lpstr>
      <vt:lpstr>Bitte keine Verwechslung</vt:lpstr>
      <vt:lpstr>„Nun trat ein Mensch auf; er war von Gott gesandt und hiess Johannes.“</vt:lpstr>
      <vt:lpstr>„Er kam als Zeuge; sein Auftrag war es, als Zeuge auf das Licht hinzuweisen, damit durch ihn alle daran glauben.“</vt:lpstr>
      <vt:lpstr>„Wenn ich keinen anderen Zeugen hätte als mich selbst, dann wäre das, was ich über mich sage, nicht glaubwürdig.“</vt:lpstr>
      <vt:lpstr>„Nun gibt es aber einen anderen, der mein Zeuge ist, und ich weiss, dass das, was er über mich sagt, wahr ist.“</vt:lpstr>
      <vt:lpstr>„Gebt Acht! Ich sende meinen Boten, der mir den Weg bahnen soll.“</vt:lpstr>
      <vt:lpstr>„Johannes rief das israelitische Volk zur Umkehr auf und taufte die, die seinem Aufruf folgten. Aber er verband damit die Aufforderung, an den zu glauben, der nach ihm kommen würde, nämlich an Jesus.“</vt:lpstr>
      <vt:lpstr>„Johannes war eine brennende Lampe, die einen hellen Schein gab; aber alles, was ihr wolltet, war, euch eine Zeit lang an ihrem Licht zu begeistern.“</vt:lpstr>
      <vt:lpstr>„Er selbst war nicht das Licht; sein Auftrag war es, auf das Licht hinzuweisen.“</vt:lpstr>
      <vt:lpstr>„Ist Christus denn zerspalten? Bin etwa ich, Paulus, für euch am Kreuz gestorben? Oder seid ihr auf meinen Namen getauft worden?“</vt:lpstr>
      <vt:lpstr>„Merkst du nicht, dass ich vor der Tür stehe und anklopfe?“</vt:lpstr>
      <vt:lpstr>„Er muss immer grösser werden und ich immer geringer.“</vt:lpstr>
      <vt:lpstr>II.  Der verweigerte Zutritt</vt:lpstr>
      <vt:lpstr>„Der, auf den er hinwies, war das wahre Licht, das jeden Menschen erleuchtet – das Licht, das in die Welt kommen sollte.“</vt:lpstr>
      <vt:lpstr>„Er war in der Welt, aber die Welt, die durch ihn geschaffen war, erkannte ihn nicht.“</vt:lpstr>
      <vt:lpstr>„Er kam zu seinem Volk, aber sein Volk wollte nichts von ihm wissen.“</vt:lpstr>
      <vt:lpstr>„Ihr habt euch von dem Heiligen und Gerechten losgesagt und habt die Freigabe eines Mörders verlangt.“</vt:lpstr>
      <vt:lpstr>www.verfolgung.ch</vt:lpstr>
      <vt:lpstr>„Wenn die Welt euch hasst, dann denkt daran, dass sie mich schon vor euch gehasst hat.“</vt:lpstr>
      <vt:lpstr>„Sie würde euch lieben, wenn ihr zu ihr gehören würdet, denn die Welt liebt ihresgleichen. Doch ihr gehört nicht zur Welt; ich habe euch aus der Welt heraus erwählt. Das ist der Grund, warum sie euch hasst.“</vt:lpstr>
      <vt:lpstr>III. Die Tür zum Leben</vt:lpstr>
      <vt:lpstr>„All denen jedoch, die ihn aufnahmen und an seinen Namen glaubten, gab er das Recht, Gottes Kinder zu werden.“</vt:lpstr>
      <vt:lpstr>„Wenn du mit deinem Mund bekennst, dass Jesus der Herr ist, und mit deinem Herzen glaubst, dass Gott ihn von den Toten auferweckt hat, wirst du gerettet werden.“</vt:lpstr>
      <vt:lpstr>„Ob jemand Jude oder Nichtjude ist, macht dabei keinen Unterschied: Alle haben denselben Herrn, und er lässt alle an seinem Reichtum teilhaben, die ihn im Gebet anrufen.“</vt:lpstr>
      <vt:lpstr>„Seht doch, wie gross die Liebe ist, die uns der Vater erwiesen hat: Kinder Gottes dürfen wir uns nennen, und wir sind es tatsächlich!“</vt:lpstr>
      <vt:lpstr>„Sie wurden es weder aufgrund ihrer Abstammung noch durch menschliches Wollen, noch durch den Entschluss eines Mannes; sie sind aus Gott geboren worden.“</vt:lpstr>
      <vt:lpstr>„Ihr seid ja von neuem geboren, und dieses neue Leben hat seinen Ursprung nicht in einem vergänglichen Samen, sondern in einem unvergänglichen, in dem lebendigen Wort Gottes, das für immer Bestand hat.“ </vt:lpstr>
      <vt:lpstr>„Ich bin die Tür. Wenn jemand durch mich eintritt, wird er gerettet werden. Er wird ein- und ausgehen und gute Weide finden.“ </vt:lpstr>
      <vt:lpstr>Schlussgedanke </vt:lpstr>
      <vt:lpstr>„Ich bin das Licht der Welt. Wer mir nachfolgt, wird nicht mehr in der Finsternis umherirren, sondern wird das Licht des Lebens haben.“ </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Leben entsteht! - Teil 2/4 - Der Zutritt zum Leben - Folien</dc:title>
  <dc:creator>Jürg Birnstiel</dc:creator>
  <cp:lastModifiedBy>Me</cp:lastModifiedBy>
  <cp:revision>918</cp:revision>
  <cp:lastPrinted>1601-01-01T00:00:00Z</cp:lastPrinted>
  <dcterms:created xsi:type="dcterms:W3CDTF">2005-04-13T18:10:29Z</dcterms:created>
  <dcterms:modified xsi:type="dcterms:W3CDTF">2010-12-23T21:12:11Z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