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1"/>
  </p:notesMasterIdLst>
  <p:handoutMasterIdLst>
    <p:handoutMasterId r:id="rId32"/>
  </p:handoutMasterIdLst>
  <p:sldIdLst>
    <p:sldId id="735" r:id="rId2"/>
    <p:sldId id="1105" r:id="rId3"/>
    <p:sldId id="1175" r:id="rId4"/>
    <p:sldId id="1077" r:id="rId5"/>
    <p:sldId id="1151" r:id="rId6"/>
    <p:sldId id="1152" r:id="rId7"/>
    <p:sldId id="1153" r:id="rId8"/>
    <p:sldId id="1154" r:id="rId9"/>
    <p:sldId id="1155" r:id="rId10"/>
    <p:sldId id="1156" r:id="rId11"/>
    <p:sldId id="1157" r:id="rId12"/>
    <p:sldId id="1158" r:id="rId13"/>
    <p:sldId id="1159" r:id="rId14"/>
    <p:sldId id="1160" r:id="rId15"/>
    <p:sldId id="1161" r:id="rId16"/>
    <p:sldId id="962" r:id="rId17"/>
    <p:sldId id="1162" r:id="rId18"/>
    <p:sldId id="1163" r:id="rId19"/>
    <p:sldId id="1164" r:id="rId20"/>
    <p:sldId id="1165" r:id="rId21"/>
    <p:sldId id="1166" r:id="rId22"/>
    <p:sldId id="1167" r:id="rId23"/>
    <p:sldId id="1168" r:id="rId24"/>
    <p:sldId id="1169" r:id="rId25"/>
    <p:sldId id="1170" r:id="rId26"/>
    <p:sldId id="1171" r:id="rId27"/>
    <p:sldId id="1172" r:id="rId28"/>
    <p:sldId id="259" r:id="rId29"/>
    <p:sldId id="1174" r:id="rId30"/>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4B6473"/>
    <a:srgbClr val="FFFF00"/>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18416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50871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58853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725213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77712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53916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81093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22875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2404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74689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433339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071479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460868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27605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6800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148067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145294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963744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54561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299717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43272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75242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90365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24684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15488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95672" y="476672"/>
            <a:ext cx="12000656" cy="1323439"/>
          </a:xfrm>
        </p:spPr>
        <p:txBody>
          <a:bodyPr wrap="square">
            <a:spAutoFit/>
          </a:bodyPr>
          <a:lstStyle/>
          <a:p>
            <a:pPr algn="l"/>
            <a:r>
              <a:rPr lang="de-CH" altLang="de-DE" sz="8000" dirty="0">
                <a:solidFill>
                  <a:schemeClr val="bg2"/>
                </a:solidFill>
                <a:effectLst/>
                <a:latin typeface="Univers LT Std 47 Cn Lt" pitchFamily="34" charset="0"/>
              </a:rPr>
              <a:t>Kleine Schritte – grosses Elend!</a:t>
            </a:r>
            <a:endParaRPr lang="de-DE" altLang="de-DE" sz="8000" dirty="0">
              <a:solidFill>
                <a:schemeClr val="bg2"/>
              </a:solidFill>
              <a:effectLst/>
              <a:latin typeface="Univers LT Std 47 Cn Lt" pitchFamily="34" charset="0"/>
            </a:endParaRPr>
          </a:p>
        </p:txBody>
      </p:sp>
      <p:sp>
        <p:nvSpPr>
          <p:cNvPr id="409603" name="Rectangle 3"/>
          <p:cNvSpPr>
            <a:spLocks noGrp="1" noChangeArrowheads="1"/>
          </p:cNvSpPr>
          <p:nvPr>
            <p:ph type="subTitle" idx="1"/>
          </p:nvPr>
        </p:nvSpPr>
        <p:spPr>
          <a:xfrm>
            <a:off x="3575720" y="4869160"/>
            <a:ext cx="8426019" cy="1261884"/>
          </a:xfrm>
        </p:spPr>
        <p:txBody>
          <a:bodyPr wrap="square">
            <a:spAutoFit/>
          </a:bodyPr>
          <a:lstStyle/>
          <a:p>
            <a:pPr algn="r"/>
            <a:r>
              <a:rPr lang="de-DE" altLang="de-DE" sz="2800" dirty="0">
                <a:solidFill>
                  <a:schemeClr val="bg2">
                    <a:lumMod val="90000"/>
                    <a:lumOff val="10000"/>
                  </a:schemeClr>
                </a:solidFill>
                <a:effectLst/>
                <a:latin typeface="Univers LT Std 47 Cn Lt" pitchFamily="34" charset="0"/>
              </a:rPr>
              <a:t>Serie: </a:t>
            </a:r>
            <a:r>
              <a:rPr lang="de-CH" altLang="de-DE" sz="2800" dirty="0">
                <a:solidFill>
                  <a:schemeClr val="bg2">
                    <a:lumMod val="90000"/>
                    <a:lumOff val="10000"/>
                  </a:schemeClr>
                </a:solidFill>
                <a:effectLst/>
                <a:latin typeface="Univers LT Std 47 Cn Lt" pitchFamily="34" charset="0"/>
              </a:rPr>
              <a:t>Die richtigen Entscheidungen treffen (2/2)</a:t>
            </a:r>
          </a:p>
          <a:p>
            <a:pPr algn="r"/>
            <a:r>
              <a:rPr lang="de-CH" altLang="de-DE" sz="2000" dirty="0">
                <a:solidFill>
                  <a:schemeClr val="bg2">
                    <a:lumMod val="90000"/>
                    <a:lumOff val="10000"/>
                  </a:schemeClr>
                </a:solidFill>
                <a:effectLst/>
                <a:latin typeface="Univers LT Std 47 Cn Lt" pitchFamily="34" charset="0"/>
              </a:rPr>
              <a:t>am Beispiel des Aramäers </a:t>
            </a:r>
            <a:r>
              <a:rPr lang="de-CH" altLang="de-DE" sz="2000" dirty="0" err="1">
                <a:solidFill>
                  <a:schemeClr val="bg2">
                    <a:lumMod val="90000"/>
                    <a:lumOff val="10000"/>
                  </a:schemeClr>
                </a:solidFill>
                <a:effectLst/>
                <a:latin typeface="Univers LT Std 47 Cn Lt" pitchFamily="34" charset="0"/>
              </a:rPr>
              <a:t>Naaman</a:t>
            </a:r>
            <a:r>
              <a:rPr lang="de-CH" altLang="de-DE" sz="2000" dirty="0">
                <a:solidFill>
                  <a:schemeClr val="bg2">
                    <a:lumMod val="90000"/>
                    <a:lumOff val="10000"/>
                  </a:schemeClr>
                </a:solidFill>
                <a:effectLst/>
                <a:latin typeface="Univers LT Std 47 Cn Lt" pitchFamily="34" charset="0"/>
              </a:rPr>
              <a:t> und dem Israelit </a:t>
            </a:r>
            <a:r>
              <a:rPr lang="de-CH" altLang="de-DE" sz="2000" dirty="0" err="1">
                <a:solidFill>
                  <a:schemeClr val="bg2">
                    <a:lumMod val="90000"/>
                    <a:lumOff val="10000"/>
                  </a:schemeClr>
                </a:solidFill>
                <a:effectLst/>
                <a:latin typeface="Univers LT Std 47 Cn Lt" pitchFamily="34" charset="0"/>
              </a:rPr>
              <a:t>Gehasi</a:t>
            </a:r>
            <a:endParaRPr lang="de-CH" altLang="de-DE" sz="2000" dirty="0">
              <a:solidFill>
                <a:schemeClr val="bg2">
                  <a:lumMod val="90000"/>
                  <a:lumOff val="10000"/>
                </a:schemeClr>
              </a:solidFill>
              <a:effectLst/>
              <a:latin typeface="Univers LT Std 47 Cn Lt" pitchFamily="34" charset="0"/>
            </a:endParaRPr>
          </a:p>
          <a:p>
            <a:pPr algn="r"/>
            <a:r>
              <a:rPr lang="de-CH" altLang="de-DE" sz="2000" dirty="0">
                <a:solidFill>
                  <a:schemeClr val="bg2">
                    <a:lumMod val="90000"/>
                    <a:lumOff val="10000"/>
                  </a:schemeClr>
                </a:solidFill>
                <a:effectLst/>
                <a:latin typeface="Univers LT Std 47 Cn Lt" pitchFamily="34" charset="0"/>
              </a:rPr>
              <a:t>2. </a:t>
            </a:r>
            <a:r>
              <a:rPr lang="de-CH" altLang="de-DE" sz="2000">
                <a:solidFill>
                  <a:schemeClr val="bg2">
                    <a:lumMod val="90000"/>
                    <a:lumOff val="10000"/>
                  </a:schemeClr>
                </a:solidFill>
                <a:effectLst/>
                <a:latin typeface="Univers LT Std 47 Cn Lt" pitchFamily="34" charset="0"/>
              </a:rPr>
              <a:t>Könige 5,15-27</a:t>
            </a:r>
            <a:endParaRPr lang="de-DE" altLang="de-DE" sz="2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1. </a:t>
            </a:r>
            <a:r>
              <a:rPr lang="de-CH" altLang="de-DE" sz="1800" dirty="0" err="1">
                <a:solidFill>
                  <a:schemeClr val="bg2">
                    <a:lumMod val="90000"/>
                    <a:lumOff val="10000"/>
                  </a:schemeClr>
                </a:solidFill>
                <a:effectLst/>
                <a:latin typeface="Univers LT Std 47 Cn Lt" pitchFamily="34" charset="0"/>
                <a:ea typeface="+mj-ea"/>
                <a:cs typeface="+mj-cs"/>
              </a:rPr>
              <a:t>Thessaloniker</a:t>
            </a:r>
            <a:r>
              <a:rPr lang="de-CH" altLang="de-DE" sz="1800" dirty="0">
                <a:solidFill>
                  <a:schemeClr val="bg2">
                    <a:lumMod val="90000"/>
                    <a:lumOff val="10000"/>
                  </a:schemeClr>
                </a:solidFill>
                <a:effectLst/>
                <a:latin typeface="Univers LT Std 47 Cn Lt" pitchFamily="34" charset="0"/>
                <a:ea typeface="+mj-ea"/>
                <a:cs typeface="+mj-cs"/>
              </a:rPr>
              <a:t> 1,9</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60353" y="188640"/>
            <a:ext cx="11871293" cy="1938992"/>
          </a:xfrm>
        </p:spPr>
        <p:txBody>
          <a:bodyPr wrap="square">
            <a:spAutoFit/>
          </a:bodyPr>
          <a:lstStyle/>
          <a:p>
            <a:pPr algn="l"/>
            <a:r>
              <a:rPr lang="de-CH" altLang="de-DE" sz="4000" dirty="0">
                <a:solidFill>
                  <a:schemeClr val="bg2"/>
                </a:solidFill>
                <a:effectLst/>
                <a:latin typeface="Univers LT Std 47 Cn Lt" pitchFamily="34" charset="0"/>
              </a:rPr>
              <a:t>„Die Leute erzählen, wie ihr euch von den Götzen abgewandt und dem lebendigen und wahren Gott zugewandt habt,</a:t>
            </a:r>
            <a:br>
              <a:rPr lang="de-CH" altLang="de-DE" sz="4000" dirty="0">
                <a:solidFill>
                  <a:schemeClr val="bg2"/>
                </a:solidFill>
                <a:effectLst/>
                <a:latin typeface="Univers LT Std 47 Cn Lt" pitchFamily="34" charset="0"/>
              </a:rPr>
            </a:br>
            <a:r>
              <a:rPr lang="de-CH" altLang="de-DE" sz="4000" dirty="0">
                <a:solidFill>
                  <a:schemeClr val="bg2"/>
                </a:solidFill>
                <a:effectLst/>
                <a:latin typeface="Univers LT Std 47 Cn Lt" pitchFamily="34" charset="0"/>
              </a:rPr>
              <a:t>um ihm zu dienen.“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012997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Jesaja 1,3</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60353" y="188640"/>
            <a:ext cx="11871293" cy="1938992"/>
          </a:xfrm>
        </p:spPr>
        <p:txBody>
          <a:bodyPr wrap="square">
            <a:spAutoFit/>
          </a:bodyPr>
          <a:lstStyle/>
          <a:p>
            <a:pPr algn="l"/>
            <a:r>
              <a:rPr lang="de-CH" altLang="de-DE" sz="4000" dirty="0">
                <a:solidFill>
                  <a:schemeClr val="bg2"/>
                </a:solidFill>
                <a:effectLst/>
                <a:latin typeface="Univers LT Std 47 Cn Lt" pitchFamily="34" charset="0"/>
              </a:rPr>
              <a:t>„Jedes Rind kennt seinen Besitzer und jeder Esel die Futterkrippe seines Herrn. Israel aber will nicht begreifen,</a:t>
            </a:r>
            <a:br>
              <a:rPr lang="de-CH" altLang="de-DE" sz="4000" dirty="0">
                <a:solidFill>
                  <a:schemeClr val="bg2"/>
                </a:solidFill>
                <a:effectLst/>
                <a:latin typeface="Univers LT Std 47 Cn Lt" pitchFamily="34" charset="0"/>
              </a:rPr>
            </a:br>
            <a:r>
              <a:rPr lang="de-CH" altLang="de-DE" sz="4000" dirty="0">
                <a:solidFill>
                  <a:schemeClr val="bg2"/>
                </a:solidFill>
                <a:effectLst/>
                <a:latin typeface="Univers LT Std 47 Cn Lt" pitchFamily="34" charset="0"/>
              </a:rPr>
              <a:t>wem es gehört; mein Volk nimmt keine Vernunft an.“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515607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1. Könige 18,21</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60353" y="496416"/>
            <a:ext cx="11871293" cy="1323439"/>
          </a:xfrm>
        </p:spPr>
        <p:txBody>
          <a:bodyPr wrap="square">
            <a:spAutoFit/>
          </a:bodyPr>
          <a:lstStyle/>
          <a:p>
            <a:pPr algn="l"/>
            <a:r>
              <a:rPr lang="de-CH" altLang="de-DE" sz="4000" dirty="0">
                <a:solidFill>
                  <a:schemeClr val="bg2"/>
                </a:solidFill>
                <a:effectLst/>
                <a:latin typeface="Univers LT Std 47 Cn Lt" pitchFamily="34" charset="0"/>
              </a:rPr>
              <a:t>„Wie lange schwankt ihr noch hin und her? Entweder der HERR ist Gott, dann folgt ihm – oder Baal ist Gott, dann folgt ihm!“</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031600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5,18</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116632"/>
            <a:ext cx="11871293" cy="3170099"/>
          </a:xfrm>
        </p:spPr>
        <p:txBody>
          <a:bodyPr wrap="square">
            <a:spAutoFit/>
          </a:bodyPr>
          <a:lstStyle/>
          <a:p>
            <a:pPr algn="l"/>
            <a:r>
              <a:rPr lang="de-CH" altLang="de-DE" sz="4000" dirty="0">
                <a:solidFill>
                  <a:schemeClr val="bg2"/>
                </a:solidFill>
                <a:effectLst/>
                <a:latin typeface="Univers LT Std 47 Cn Lt" pitchFamily="34" charset="0"/>
              </a:rPr>
              <a:t>„In einem Punkt jedoch möge der HERR Nachsicht mit mir haben: Wenn mein König zum Tempel seines Gottes </a:t>
            </a:r>
            <a:r>
              <a:rPr lang="de-CH" altLang="de-DE" sz="4000" dirty="0" err="1">
                <a:solidFill>
                  <a:schemeClr val="bg2"/>
                </a:solidFill>
                <a:effectLst/>
                <a:latin typeface="Univers LT Std 47 Cn Lt" pitchFamily="34" charset="0"/>
              </a:rPr>
              <a:t>Rimmon</a:t>
            </a:r>
            <a:r>
              <a:rPr lang="de-CH" altLang="de-DE" sz="4000" dirty="0">
                <a:solidFill>
                  <a:schemeClr val="bg2"/>
                </a:solidFill>
                <a:effectLst/>
                <a:latin typeface="Univers LT Std 47 Cn Lt" pitchFamily="34" charset="0"/>
              </a:rPr>
              <a:t> geht, um zu beten, muss ich ihn mit dem Arm stützen und mich zugleich mit ihm niederwerfen – der HERR</a:t>
            </a:r>
            <a:br>
              <a:rPr lang="de-CH" altLang="de-DE" sz="4000" dirty="0">
                <a:solidFill>
                  <a:schemeClr val="bg2"/>
                </a:solidFill>
                <a:effectLst/>
                <a:latin typeface="Univers LT Std 47 Cn Lt" pitchFamily="34" charset="0"/>
              </a:rPr>
            </a:br>
            <a:r>
              <a:rPr lang="de-CH" altLang="de-DE" sz="4000" dirty="0">
                <a:solidFill>
                  <a:schemeClr val="bg2"/>
                </a:solidFill>
                <a:effectLst/>
                <a:latin typeface="Univers LT Std 47 Cn Lt" pitchFamily="34" charset="0"/>
              </a:rPr>
              <a:t>möge es mir verzeihen!“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993259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5,19</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476672"/>
            <a:ext cx="11871293" cy="1323439"/>
          </a:xfrm>
        </p:spPr>
        <p:txBody>
          <a:bodyPr wrap="square">
            <a:spAutoFit/>
          </a:bodyPr>
          <a:lstStyle/>
          <a:p>
            <a:pPr algn="l"/>
            <a:r>
              <a:rPr lang="de-CH" altLang="de-DE" sz="8000" dirty="0">
                <a:solidFill>
                  <a:schemeClr val="bg2"/>
                </a:solidFill>
                <a:effectLst/>
                <a:latin typeface="Univers LT Std 47 Cn Lt" pitchFamily="34" charset="0"/>
              </a:rPr>
              <a:t>„Kehre heim in Frieden!“</a:t>
            </a:r>
            <a:endParaRPr lang="de-DE" altLang="de-DE" sz="8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39062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Korinther-Brief 5,17</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47328" y="332656"/>
            <a:ext cx="11871293" cy="1938992"/>
          </a:xfrm>
        </p:spPr>
        <p:txBody>
          <a:bodyPr wrap="square">
            <a:spAutoFit/>
          </a:bodyPr>
          <a:lstStyle/>
          <a:p>
            <a:pPr algn="l"/>
            <a:r>
              <a:rPr lang="de-CH" altLang="de-DE" sz="4000" dirty="0">
                <a:solidFill>
                  <a:schemeClr val="bg2"/>
                </a:solidFill>
                <a:effectLst/>
                <a:latin typeface="Univers LT Std 47 Cn Lt" pitchFamily="34" charset="0"/>
              </a:rPr>
              <a:t>„Wenn also ein Mensch zu Christus gehört, ist er schon ‚neue Schöpfung’. Was er früher war, ist vorbei; etwas ganz Neues hat begonnen.“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077583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448796"/>
            <a:ext cx="11305256" cy="1015663"/>
          </a:xfrm>
        </p:spPr>
        <p:txBody>
          <a:bodyPr wrap="square">
            <a:spAutoFit/>
          </a:bodyPr>
          <a:lstStyle/>
          <a:p>
            <a:pPr algn="l"/>
            <a:r>
              <a:rPr lang="de-DE" altLang="de-DE" sz="6000" dirty="0">
                <a:solidFill>
                  <a:schemeClr val="bg2"/>
                </a:solidFill>
                <a:effectLst/>
                <a:latin typeface="Univers LT Std 47 Cn Lt" pitchFamily="34" charset="0"/>
              </a:rPr>
              <a:t>II. </a:t>
            </a:r>
            <a:r>
              <a:rPr lang="de-CH" altLang="de-DE" sz="6000" dirty="0" err="1">
                <a:solidFill>
                  <a:schemeClr val="bg2"/>
                </a:solidFill>
                <a:effectLst/>
                <a:latin typeface="Univers LT Std 47 Cn Lt" pitchFamily="34" charset="0"/>
              </a:rPr>
              <a:t>Gehasi</a:t>
            </a:r>
            <a:r>
              <a:rPr lang="de-CH" altLang="de-DE" sz="6000" dirty="0">
                <a:solidFill>
                  <a:schemeClr val="bg2"/>
                </a:solidFill>
                <a:effectLst/>
                <a:latin typeface="Univers LT Std 47 Cn Lt" pitchFamily="34" charset="0"/>
              </a:rPr>
              <a:t> verliert die Kontrolle über sich</a:t>
            </a:r>
            <a:endParaRPr lang="de-DE" altLang="de-DE" sz="6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5,20</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116632"/>
            <a:ext cx="11871293" cy="2554545"/>
          </a:xfrm>
        </p:spPr>
        <p:txBody>
          <a:bodyPr wrap="square">
            <a:spAutoFit/>
          </a:bodyPr>
          <a:lstStyle/>
          <a:p>
            <a:pPr algn="l"/>
            <a:r>
              <a:rPr lang="de-CH" altLang="de-DE" sz="4000" dirty="0">
                <a:solidFill>
                  <a:schemeClr val="bg2"/>
                </a:solidFill>
                <a:effectLst/>
                <a:latin typeface="Univers LT Std 47 Cn Lt" pitchFamily="34" charset="0"/>
              </a:rPr>
              <a:t>„Mein Herr lässt diesen reichen Aramäer mit der ganzen Last seiner Geschenke wieder abziehen. Er hätte ihm ruhig etwas davon abnehmen können. So gewiss der HERR lebt: Ich laufe hinterher und hole das nach!“</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537101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5,21</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476672"/>
            <a:ext cx="11871293" cy="1323439"/>
          </a:xfrm>
        </p:spPr>
        <p:txBody>
          <a:bodyPr wrap="square">
            <a:spAutoFit/>
          </a:bodyPr>
          <a:lstStyle/>
          <a:p>
            <a:pPr algn="l"/>
            <a:r>
              <a:rPr lang="de-CH" altLang="de-DE" sz="8000" dirty="0">
                <a:solidFill>
                  <a:schemeClr val="bg2"/>
                </a:solidFill>
                <a:effectLst/>
                <a:latin typeface="Univers LT Std 47 Cn Lt" pitchFamily="34" charset="0"/>
              </a:rPr>
              <a:t>„Es ist doch nichts passiert?“</a:t>
            </a:r>
            <a:endParaRPr lang="de-DE" altLang="de-DE" sz="8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757588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5,22</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145956"/>
            <a:ext cx="11871293" cy="1938992"/>
          </a:xfrm>
        </p:spPr>
        <p:txBody>
          <a:bodyPr wrap="square">
            <a:spAutoFit/>
          </a:bodyPr>
          <a:lstStyle/>
          <a:p>
            <a:pPr algn="l"/>
            <a:r>
              <a:rPr lang="de-CH" altLang="de-DE" sz="4000" dirty="0">
                <a:solidFill>
                  <a:schemeClr val="bg2"/>
                </a:solidFill>
                <a:effectLst/>
                <a:latin typeface="Univers LT Std 47 Cn Lt" pitchFamily="34" charset="0"/>
              </a:rPr>
              <a:t>„Eben sind aus dem Bergland </a:t>
            </a:r>
            <a:r>
              <a:rPr lang="de-CH" altLang="de-DE" sz="4000" dirty="0" err="1">
                <a:solidFill>
                  <a:schemeClr val="bg2"/>
                </a:solidFill>
                <a:effectLst/>
                <a:latin typeface="Univers LT Std 47 Cn Lt" pitchFamily="34" charset="0"/>
              </a:rPr>
              <a:t>Efraïm</a:t>
            </a:r>
            <a:r>
              <a:rPr lang="de-CH" altLang="de-DE" sz="4000" dirty="0">
                <a:solidFill>
                  <a:schemeClr val="bg2"/>
                </a:solidFill>
                <a:effectLst/>
                <a:latin typeface="Univers LT Std 47 Cn Lt" pitchFamily="34" charset="0"/>
              </a:rPr>
              <a:t> zwei junge Leute von der dortigen Prophetengemeinschaft zu mir gekommen. Gib mir doch einen Zentner Silber und zwei Festgewänder für sie!“</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7366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Lukas-Evangelium 4,27</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60353" y="116632"/>
            <a:ext cx="11871293" cy="2308324"/>
          </a:xfrm>
        </p:spPr>
        <p:txBody>
          <a:bodyPr wrap="square">
            <a:spAutoFit/>
          </a:bodyPr>
          <a:lstStyle/>
          <a:p>
            <a:pPr algn="l"/>
            <a:r>
              <a:rPr lang="de-CH" altLang="de-DE" sz="4800" dirty="0">
                <a:solidFill>
                  <a:schemeClr val="bg2"/>
                </a:solidFill>
                <a:effectLst/>
                <a:latin typeface="Univers LT Std 47 Cn Lt" pitchFamily="34" charset="0"/>
              </a:rPr>
              <a:t>„Zur Zeit des Propheten Elisa gab es in Israel viele Aussätzige. Aber nicht einer von ihnen wurde geheilt, nur der Syrer Naaman.“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245560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5,25</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476672"/>
            <a:ext cx="11871293" cy="1323439"/>
          </a:xfrm>
        </p:spPr>
        <p:txBody>
          <a:bodyPr wrap="square">
            <a:spAutoFit/>
          </a:bodyPr>
          <a:lstStyle/>
          <a:p>
            <a:pPr algn="l"/>
            <a:r>
              <a:rPr lang="de-CH" altLang="de-DE" sz="8000" dirty="0">
                <a:solidFill>
                  <a:schemeClr val="bg2"/>
                </a:solidFill>
                <a:effectLst/>
                <a:latin typeface="Univers LT Std 47 Cn Lt" pitchFamily="34" charset="0"/>
              </a:rPr>
              <a:t>„Ich war doch nicht weg.“</a:t>
            </a:r>
            <a:endParaRPr lang="de-DE" altLang="de-DE" sz="8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187398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5,26</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57355" y="44624"/>
            <a:ext cx="11871293" cy="3170099"/>
          </a:xfrm>
        </p:spPr>
        <p:txBody>
          <a:bodyPr wrap="square">
            <a:spAutoFit/>
          </a:bodyPr>
          <a:lstStyle/>
          <a:p>
            <a:pPr algn="l"/>
            <a:r>
              <a:rPr lang="de-CH" altLang="de-DE" sz="4000" dirty="0">
                <a:solidFill>
                  <a:schemeClr val="bg2"/>
                </a:solidFill>
                <a:effectLst/>
                <a:latin typeface="Univers LT Std 47 Cn Lt" pitchFamily="34" charset="0"/>
              </a:rPr>
              <a:t>„Ich war im Geist dabei, als der Mann von seinem Wagen stieg und dir entgegenging! Dies ist nicht der Augenblick, Geld und Festkleider anzunehmen und sich dafür Olivenhaine und Weingärten, Schafe und Rinder,</a:t>
            </a:r>
            <a:br>
              <a:rPr lang="de-CH" altLang="de-DE" sz="4000" dirty="0">
                <a:solidFill>
                  <a:schemeClr val="bg2"/>
                </a:solidFill>
                <a:effectLst/>
                <a:latin typeface="Univers LT Std 47 Cn Lt" pitchFamily="34" charset="0"/>
              </a:rPr>
            </a:br>
            <a:r>
              <a:rPr lang="de-CH" altLang="de-DE" sz="4000" dirty="0">
                <a:solidFill>
                  <a:schemeClr val="bg2"/>
                </a:solidFill>
                <a:effectLst/>
                <a:latin typeface="Univers LT Std 47 Cn Lt" pitchFamily="34" charset="0"/>
              </a:rPr>
              <a:t>Sklaven und Sklavinnen zuzulegen.“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548047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5,27</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453732"/>
            <a:ext cx="11871293" cy="1323439"/>
          </a:xfrm>
        </p:spPr>
        <p:txBody>
          <a:bodyPr wrap="square">
            <a:spAutoFit/>
          </a:bodyPr>
          <a:lstStyle/>
          <a:p>
            <a:pPr algn="l"/>
            <a:r>
              <a:rPr lang="de-CH" altLang="de-DE" sz="4000" dirty="0">
                <a:solidFill>
                  <a:schemeClr val="bg2"/>
                </a:solidFill>
                <a:effectLst/>
                <a:latin typeface="Univers LT Std 47 Cn Lt" pitchFamily="34" charset="0"/>
              </a:rPr>
              <a:t>„Der Aussatz Naamans wird dich und alle deine Nachkommen befallen und ihr werdet ihn nie wieder loswerden!“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549282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Hesekiel 33,31</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47328" y="44624"/>
            <a:ext cx="11871293" cy="3170099"/>
          </a:xfrm>
        </p:spPr>
        <p:txBody>
          <a:bodyPr wrap="square">
            <a:spAutoFit/>
          </a:bodyPr>
          <a:lstStyle/>
          <a:p>
            <a:pPr algn="l"/>
            <a:r>
              <a:rPr lang="de-CH" altLang="de-DE" sz="4000" dirty="0">
                <a:solidFill>
                  <a:schemeClr val="bg2"/>
                </a:solidFill>
                <a:effectLst/>
                <a:latin typeface="Univers LT Std 47 Cn Lt" pitchFamily="34" charset="0"/>
              </a:rPr>
              <a:t>„Sie kommen scharenweise zu dir, sitzen im Kreis um dich und hören, was du sagst; aber sie nehmen es nicht ernst. Ihr Mund lobt dich überschwänglich, aber ihr Herz ist nur damit beschäftigt, wie sie sich skrupellos</a:t>
            </a:r>
            <a:br>
              <a:rPr lang="de-CH" altLang="de-DE" sz="4000" dirty="0">
                <a:solidFill>
                  <a:schemeClr val="bg2"/>
                </a:solidFill>
                <a:effectLst/>
                <a:latin typeface="Univers LT Std 47 Cn Lt" pitchFamily="34" charset="0"/>
              </a:rPr>
            </a:br>
            <a:r>
              <a:rPr lang="de-CH" altLang="de-DE" sz="4000" dirty="0">
                <a:solidFill>
                  <a:schemeClr val="bg2"/>
                </a:solidFill>
                <a:effectLst/>
                <a:latin typeface="Univers LT Std 47 Cn Lt" pitchFamily="34" charset="0"/>
              </a:rPr>
              <a:t>bereichern können.“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213570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Jakobus-Brief 1,14-15</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47328" y="42877"/>
            <a:ext cx="11871293" cy="3170099"/>
          </a:xfrm>
        </p:spPr>
        <p:txBody>
          <a:bodyPr wrap="square">
            <a:spAutoFit/>
          </a:bodyPr>
          <a:lstStyle/>
          <a:p>
            <a:pPr algn="l"/>
            <a:r>
              <a:rPr lang="de-CH" altLang="de-DE" sz="4000" dirty="0">
                <a:solidFill>
                  <a:schemeClr val="bg2"/>
                </a:solidFill>
                <a:effectLst/>
                <a:latin typeface="Univers LT Std 47 Cn Lt" pitchFamily="34" charset="0"/>
              </a:rPr>
              <a:t>„Wenn jemand in Versuchung gerät, ist es seine eigene Begierde, die ihn reizt und in die Falle lockt. Nachdem die Begierde dann schwanger geworden ist, bringt sie die Sünde zur Welt; die Sünde aber, wenn sie ausgewachsen</a:t>
            </a:r>
            <a:br>
              <a:rPr lang="de-CH" altLang="de-DE" sz="4000" dirty="0">
                <a:solidFill>
                  <a:schemeClr val="bg2"/>
                </a:solidFill>
                <a:effectLst/>
                <a:latin typeface="Univers LT Std 47 Cn Lt" pitchFamily="34" charset="0"/>
              </a:rPr>
            </a:br>
            <a:r>
              <a:rPr lang="de-CH" altLang="de-DE" sz="4000" dirty="0">
                <a:solidFill>
                  <a:schemeClr val="bg2"/>
                </a:solidFill>
                <a:effectLst/>
                <a:latin typeface="Univers LT Std 47 Cn Lt" pitchFamily="34" charset="0"/>
              </a:rPr>
              <a:t>ist, gebiert den Tod.“</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07219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5,27</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47328" y="116632"/>
            <a:ext cx="11871293" cy="1938992"/>
          </a:xfrm>
        </p:spPr>
        <p:txBody>
          <a:bodyPr wrap="square">
            <a:spAutoFit/>
          </a:bodyPr>
          <a:lstStyle/>
          <a:p>
            <a:pPr algn="l"/>
            <a:r>
              <a:rPr lang="de-CH" altLang="de-DE" sz="6000" dirty="0">
                <a:solidFill>
                  <a:schemeClr val="bg2"/>
                </a:solidFill>
                <a:effectLst/>
                <a:latin typeface="Univers LT Std 47 Cn Lt" pitchFamily="34" charset="0"/>
              </a:rPr>
              <a:t>„Als </a:t>
            </a:r>
            <a:r>
              <a:rPr lang="de-CH" altLang="de-DE" sz="6000" dirty="0" err="1">
                <a:solidFill>
                  <a:schemeClr val="bg2"/>
                </a:solidFill>
                <a:effectLst/>
                <a:latin typeface="Univers LT Std 47 Cn Lt" pitchFamily="34" charset="0"/>
              </a:rPr>
              <a:t>Gehasi</a:t>
            </a:r>
            <a:r>
              <a:rPr lang="de-CH" altLang="de-DE" sz="6000" dirty="0">
                <a:solidFill>
                  <a:schemeClr val="bg2"/>
                </a:solidFill>
                <a:effectLst/>
                <a:latin typeface="Univers LT Std 47 Cn Lt" pitchFamily="34" charset="0"/>
              </a:rPr>
              <a:t> von Elisa wegging, war seine Haut vom Aussatz so weiss wie Schnee.“</a:t>
            </a:r>
            <a:endParaRPr lang="de-DE" altLang="de-DE" sz="6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092489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1. Timotheus-Brief 6,9</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116632"/>
            <a:ext cx="11593288" cy="3170099"/>
          </a:xfrm>
        </p:spPr>
        <p:txBody>
          <a:bodyPr wrap="square">
            <a:spAutoFit/>
          </a:bodyPr>
          <a:lstStyle/>
          <a:p>
            <a:pPr algn="l"/>
            <a:r>
              <a:rPr lang="de-CH" altLang="de-DE" sz="4000" dirty="0">
                <a:solidFill>
                  <a:schemeClr val="bg2"/>
                </a:solidFill>
                <a:effectLst/>
                <a:latin typeface="Univers LT Std 47 Cn Lt" pitchFamily="34" charset="0"/>
              </a:rPr>
              <a:t>„Wer darauf aus ist, reich zu werden, verfängt sich in</a:t>
            </a:r>
            <a:br>
              <a:rPr lang="de-CH" altLang="de-DE" sz="4000" dirty="0">
                <a:solidFill>
                  <a:schemeClr val="bg2"/>
                </a:solidFill>
                <a:effectLst/>
                <a:latin typeface="Univers LT Std 47 Cn Lt" pitchFamily="34" charset="0"/>
              </a:rPr>
            </a:br>
            <a:r>
              <a:rPr lang="de-CH" altLang="de-DE" sz="4000" dirty="0">
                <a:solidFill>
                  <a:schemeClr val="bg2"/>
                </a:solidFill>
                <a:effectLst/>
                <a:latin typeface="Univers LT Std 47 Cn Lt" pitchFamily="34" charset="0"/>
              </a:rPr>
              <a:t>einem Netz von Versuchungen und erliegt allen möglichen unvernünftigen und schädlichen Begierden,</a:t>
            </a:r>
            <a:br>
              <a:rPr lang="de-CH" altLang="de-DE" sz="4000" dirty="0">
                <a:solidFill>
                  <a:schemeClr val="bg2"/>
                </a:solidFill>
                <a:effectLst/>
                <a:latin typeface="Univers LT Std 47 Cn Lt" pitchFamily="34" charset="0"/>
              </a:rPr>
            </a:br>
            <a:r>
              <a:rPr lang="de-CH" altLang="de-DE" sz="4000" dirty="0">
                <a:solidFill>
                  <a:schemeClr val="bg2"/>
                </a:solidFill>
                <a:effectLst/>
                <a:latin typeface="Univers LT Std 47 Cn Lt" pitchFamily="34" charset="0"/>
              </a:rPr>
              <a:t>die dem Menschen Unheil bringen und</a:t>
            </a:r>
            <a:br>
              <a:rPr lang="de-CH" altLang="de-DE" sz="4000" dirty="0">
                <a:solidFill>
                  <a:schemeClr val="bg2"/>
                </a:solidFill>
                <a:effectLst/>
                <a:latin typeface="Univers LT Std 47 Cn Lt" pitchFamily="34" charset="0"/>
              </a:rPr>
            </a:br>
            <a:r>
              <a:rPr lang="de-CH" altLang="de-DE" sz="4000" dirty="0">
                <a:solidFill>
                  <a:schemeClr val="bg2"/>
                </a:solidFill>
                <a:effectLst/>
                <a:latin typeface="Univers LT Std 47 Cn Lt" pitchFamily="34" charset="0"/>
              </a:rPr>
              <a:t>ihn ins Verderben stürzen.“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09731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1. Timotheus-Brief 6,10</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116632"/>
            <a:ext cx="11593288" cy="2554545"/>
          </a:xfrm>
        </p:spPr>
        <p:txBody>
          <a:bodyPr wrap="square">
            <a:spAutoFit/>
          </a:bodyPr>
          <a:lstStyle/>
          <a:p>
            <a:pPr algn="l"/>
            <a:r>
              <a:rPr lang="de-CH" altLang="de-DE" sz="4000" dirty="0">
                <a:solidFill>
                  <a:schemeClr val="bg2"/>
                </a:solidFill>
                <a:effectLst/>
                <a:latin typeface="Univers LT Std 47 Cn Lt" pitchFamily="34" charset="0"/>
              </a:rPr>
              <a:t>„Denn die Liebe zum Geld ist eine Wurzel, aus der alles nur erdenkliche Böse hervorwächst. Schon manche sind vom Glauben abgeirrt, weil sie der Geldgier verfallen sind, und haben dadurch bitteres Leid über sich gebracht.“</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583606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79376" y="908720"/>
            <a:ext cx="8136904" cy="1569660"/>
          </a:xfrm>
        </p:spPr>
        <p:txBody>
          <a:bodyPr wrap="square">
            <a:spAutoFit/>
          </a:bodyPr>
          <a:lstStyle/>
          <a:p>
            <a:pPr algn="l"/>
            <a:r>
              <a:rPr lang="de-DE" altLang="de-DE" sz="9600" dirty="0">
                <a:solidFill>
                  <a:schemeClr val="bg2"/>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Kolosser-Brief 2,3</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19336" y="145956"/>
            <a:ext cx="11871293" cy="1938992"/>
          </a:xfrm>
        </p:spPr>
        <p:txBody>
          <a:bodyPr wrap="square">
            <a:spAutoFit/>
          </a:bodyPr>
          <a:lstStyle/>
          <a:p>
            <a:pPr algn="l"/>
            <a:r>
              <a:rPr lang="de-CH" altLang="de-DE" sz="6000" dirty="0">
                <a:solidFill>
                  <a:schemeClr val="bg2"/>
                </a:solidFill>
                <a:effectLst/>
                <a:latin typeface="Univers LT Std 47 Cn Lt" pitchFamily="34" charset="0"/>
              </a:rPr>
              <a:t>„Christus, in ihm sind alle Schätze der Weisheit und Erkenntnis verborgen.“</a:t>
            </a:r>
            <a:endParaRPr lang="de-DE" altLang="de-DE" sz="6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609552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95672" y="476672"/>
            <a:ext cx="12000656" cy="1323439"/>
          </a:xfrm>
        </p:spPr>
        <p:txBody>
          <a:bodyPr wrap="square">
            <a:spAutoFit/>
          </a:bodyPr>
          <a:lstStyle/>
          <a:p>
            <a:pPr algn="l"/>
            <a:r>
              <a:rPr lang="de-CH" altLang="de-DE" sz="8000" dirty="0">
                <a:solidFill>
                  <a:schemeClr val="bg2"/>
                </a:solidFill>
                <a:effectLst/>
                <a:latin typeface="Univers LT Std 47 Cn Lt" pitchFamily="34" charset="0"/>
              </a:rPr>
              <a:t>Kleine Schritte – grosses Elend!</a:t>
            </a:r>
            <a:endParaRPr lang="de-DE" altLang="de-DE" sz="8000" dirty="0">
              <a:solidFill>
                <a:schemeClr val="bg2"/>
              </a:solidFill>
              <a:effectLst/>
              <a:latin typeface="Univers LT Std 47 Cn Lt" pitchFamily="34" charset="0"/>
            </a:endParaRPr>
          </a:p>
        </p:txBody>
      </p:sp>
      <p:sp>
        <p:nvSpPr>
          <p:cNvPr id="409603" name="Rectangle 3"/>
          <p:cNvSpPr>
            <a:spLocks noGrp="1" noChangeArrowheads="1"/>
          </p:cNvSpPr>
          <p:nvPr>
            <p:ph type="subTitle" idx="1"/>
          </p:nvPr>
        </p:nvSpPr>
        <p:spPr>
          <a:xfrm>
            <a:off x="3575720" y="4869160"/>
            <a:ext cx="8426019" cy="1261884"/>
          </a:xfrm>
        </p:spPr>
        <p:txBody>
          <a:bodyPr wrap="square">
            <a:spAutoFit/>
          </a:bodyPr>
          <a:lstStyle/>
          <a:p>
            <a:pPr algn="r"/>
            <a:r>
              <a:rPr lang="de-DE" altLang="de-DE" sz="2800" dirty="0">
                <a:solidFill>
                  <a:schemeClr val="bg2">
                    <a:lumMod val="90000"/>
                    <a:lumOff val="10000"/>
                  </a:schemeClr>
                </a:solidFill>
                <a:effectLst/>
                <a:latin typeface="Univers LT Std 47 Cn Lt" pitchFamily="34" charset="0"/>
              </a:rPr>
              <a:t>Serie: </a:t>
            </a:r>
            <a:r>
              <a:rPr lang="de-CH" altLang="de-DE" sz="2800" dirty="0">
                <a:solidFill>
                  <a:schemeClr val="bg2">
                    <a:lumMod val="90000"/>
                    <a:lumOff val="10000"/>
                  </a:schemeClr>
                </a:solidFill>
                <a:effectLst/>
                <a:latin typeface="Univers LT Std 47 Cn Lt" pitchFamily="34" charset="0"/>
              </a:rPr>
              <a:t>Die richtigen Entscheidungen treffen (2/2)</a:t>
            </a:r>
          </a:p>
          <a:p>
            <a:pPr algn="r"/>
            <a:r>
              <a:rPr lang="de-CH" altLang="de-DE" sz="2000" dirty="0">
                <a:solidFill>
                  <a:schemeClr val="bg2">
                    <a:lumMod val="90000"/>
                    <a:lumOff val="10000"/>
                  </a:schemeClr>
                </a:solidFill>
                <a:effectLst/>
                <a:latin typeface="Univers LT Std 47 Cn Lt" pitchFamily="34" charset="0"/>
              </a:rPr>
              <a:t>am Beispiel des Aramäers </a:t>
            </a:r>
            <a:r>
              <a:rPr lang="de-CH" altLang="de-DE" sz="2000" dirty="0" err="1">
                <a:solidFill>
                  <a:schemeClr val="bg2">
                    <a:lumMod val="90000"/>
                    <a:lumOff val="10000"/>
                  </a:schemeClr>
                </a:solidFill>
                <a:effectLst/>
                <a:latin typeface="Univers LT Std 47 Cn Lt" pitchFamily="34" charset="0"/>
              </a:rPr>
              <a:t>Naaman</a:t>
            </a:r>
            <a:r>
              <a:rPr lang="de-CH" altLang="de-DE" sz="2000" dirty="0">
                <a:solidFill>
                  <a:schemeClr val="bg2">
                    <a:lumMod val="90000"/>
                    <a:lumOff val="10000"/>
                  </a:schemeClr>
                </a:solidFill>
                <a:effectLst/>
                <a:latin typeface="Univers LT Std 47 Cn Lt" pitchFamily="34" charset="0"/>
              </a:rPr>
              <a:t> und dem Israelit </a:t>
            </a:r>
            <a:r>
              <a:rPr lang="de-CH" altLang="de-DE" sz="2000" dirty="0" err="1">
                <a:solidFill>
                  <a:schemeClr val="bg2">
                    <a:lumMod val="90000"/>
                    <a:lumOff val="10000"/>
                  </a:schemeClr>
                </a:solidFill>
                <a:effectLst/>
                <a:latin typeface="Univers LT Std 47 Cn Lt" pitchFamily="34" charset="0"/>
              </a:rPr>
              <a:t>Gehasi</a:t>
            </a:r>
            <a:endParaRPr lang="de-CH" altLang="de-DE" sz="2000" dirty="0">
              <a:solidFill>
                <a:schemeClr val="bg2">
                  <a:lumMod val="90000"/>
                  <a:lumOff val="10000"/>
                </a:schemeClr>
              </a:solidFill>
              <a:effectLst/>
              <a:latin typeface="Univers LT Std 47 Cn Lt" pitchFamily="34" charset="0"/>
            </a:endParaRPr>
          </a:p>
          <a:p>
            <a:pPr algn="r"/>
            <a:r>
              <a:rPr lang="de-CH" altLang="de-DE" sz="2000" dirty="0">
                <a:solidFill>
                  <a:schemeClr val="bg2">
                    <a:lumMod val="90000"/>
                    <a:lumOff val="10000"/>
                  </a:schemeClr>
                </a:solidFill>
                <a:effectLst/>
                <a:latin typeface="Univers LT Std 47 Cn Lt" pitchFamily="34" charset="0"/>
              </a:rPr>
              <a:t>2. </a:t>
            </a:r>
            <a:r>
              <a:rPr lang="de-CH" altLang="de-DE" sz="2000">
                <a:solidFill>
                  <a:schemeClr val="bg2">
                    <a:lumMod val="90000"/>
                    <a:lumOff val="10000"/>
                  </a:schemeClr>
                </a:solidFill>
                <a:effectLst/>
                <a:latin typeface="Univers LT Std 47 Cn Lt" pitchFamily="34" charset="0"/>
              </a:rPr>
              <a:t>Könige 5,15-27</a:t>
            </a:r>
            <a:endParaRPr lang="de-DE" altLang="de-DE" sz="2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662333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27348" y="384339"/>
            <a:ext cx="11737304" cy="1107996"/>
          </a:xfrm>
        </p:spPr>
        <p:txBody>
          <a:bodyPr wrap="square">
            <a:spAutoFit/>
          </a:bodyPr>
          <a:lstStyle/>
          <a:p>
            <a:pPr algn="l"/>
            <a:r>
              <a:rPr lang="de-DE" altLang="de-DE" sz="6600" dirty="0">
                <a:solidFill>
                  <a:schemeClr val="bg2"/>
                </a:solidFill>
                <a:effectLst/>
                <a:latin typeface="Univers LT Std 47 Cn Lt" pitchFamily="34" charset="0"/>
              </a:rPr>
              <a:t>I. </a:t>
            </a:r>
            <a:r>
              <a:rPr lang="de-CH" altLang="de-DE" sz="6600" dirty="0">
                <a:solidFill>
                  <a:schemeClr val="bg2"/>
                </a:solidFill>
                <a:effectLst/>
                <a:latin typeface="Univers LT Std 47 Cn Lt" pitchFamily="34" charset="0"/>
              </a:rPr>
              <a:t>Naaman gestaltet sein Leben neu</a:t>
            </a:r>
            <a:endParaRPr lang="de-DE" altLang="de-DE" sz="66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5,15</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60353" y="485964"/>
            <a:ext cx="11871293" cy="1569660"/>
          </a:xfrm>
        </p:spPr>
        <p:txBody>
          <a:bodyPr wrap="square">
            <a:spAutoFit/>
          </a:bodyPr>
          <a:lstStyle/>
          <a:p>
            <a:pPr algn="l"/>
            <a:r>
              <a:rPr lang="de-CH" altLang="de-DE" sz="4800" dirty="0">
                <a:solidFill>
                  <a:schemeClr val="bg2"/>
                </a:solidFill>
                <a:effectLst/>
                <a:latin typeface="Univers LT Std 47 Cn Lt" pitchFamily="34" charset="0"/>
              </a:rPr>
              <a:t>„Jetzt weiss ich, dass der Gott Israels der einzige Gott ist auf der ganzen Erde.“</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912239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5. Mose 4,39</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60353" y="116632"/>
            <a:ext cx="11871293" cy="2308324"/>
          </a:xfrm>
        </p:spPr>
        <p:txBody>
          <a:bodyPr wrap="square">
            <a:spAutoFit/>
          </a:bodyPr>
          <a:lstStyle/>
          <a:p>
            <a:pPr algn="l"/>
            <a:r>
              <a:rPr lang="de-CH" altLang="de-DE" sz="4800" dirty="0">
                <a:solidFill>
                  <a:schemeClr val="bg2"/>
                </a:solidFill>
                <a:effectLst/>
                <a:latin typeface="Univers LT Std 47 Cn Lt" pitchFamily="34" charset="0"/>
              </a:rPr>
              <a:t>„Begreift und nehmt es zu Herzen, dass der HERR allein Gott ist im Himmel und auf der Erde und es ausser ihm keinen Gott gibt.“</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43092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Mose 5,5</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60353" y="485964"/>
            <a:ext cx="11871293" cy="1569660"/>
          </a:xfrm>
        </p:spPr>
        <p:txBody>
          <a:bodyPr wrap="square">
            <a:spAutoFit/>
          </a:bodyPr>
          <a:lstStyle/>
          <a:p>
            <a:pPr algn="l"/>
            <a:r>
              <a:rPr lang="de-CH" altLang="de-DE" sz="4800" dirty="0">
                <a:solidFill>
                  <a:schemeClr val="bg2"/>
                </a:solidFill>
                <a:effectLst/>
                <a:latin typeface="Univers LT Std 47 Cn Lt" pitchFamily="34" charset="0"/>
              </a:rPr>
              <a:t>„Sieben Zentner Silber, eineinhalb Zentner Gold</a:t>
            </a:r>
            <a:br>
              <a:rPr lang="de-CH" altLang="de-DE" sz="4800" dirty="0">
                <a:solidFill>
                  <a:schemeClr val="bg2"/>
                </a:solidFill>
                <a:effectLst/>
                <a:latin typeface="Univers LT Std 47 Cn Lt" pitchFamily="34" charset="0"/>
              </a:rPr>
            </a:br>
            <a:r>
              <a:rPr lang="de-CH" altLang="de-DE" sz="4800" dirty="0">
                <a:solidFill>
                  <a:schemeClr val="bg2"/>
                </a:solidFill>
                <a:effectLst/>
                <a:latin typeface="Univers LT Std 47 Cn Lt" pitchFamily="34" charset="0"/>
              </a:rPr>
              <a:t>und zehn Festgewänder.“</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469441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Matthäus-Evangelium 10,8</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60353" y="485964"/>
            <a:ext cx="11871293" cy="1569660"/>
          </a:xfrm>
        </p:spPr>
        <p:txBody>
          <a:bodyPr wrap="square">
            <a:spAutoFit/>
          </a:bodyPr>
          <a:lstStyle/>
          <a:p>
            <a:pPr algn="l"/>
            <a:r>
              <a:rPr lang="de-CH" altLang="de-DE" sz="4800" dirty="0">
                <a:solidFill>
                  <a:schemeClr val="bg2"/>
                </a:solidFill>
                <a:effectLst/>
                <a:latin typeface="Univers LT Std 47 Cn Lt" pitchFamily="34" charset="0"/>
              </a:rPr>
              <a:t>„Was ihr umsonst bekommen habt,</a:t>
            </a:r>
            <a:br>
              <a:rPr lang="de-CH" altLang="de-DE" sz="4800" dirty="0">
                <a:solidFill>
                  <a:schemeClr val="bg2"/>
                </a:solidFill>
                <a:effectLst/>
                <a:latin typeface="Univers LT Std 47 Cn Lt" pitchFamily="34" charset="0"/>
              </a:rPr>
            </a:br>
            <a:r>
              <a:rPr lang="de-CH" altLang="de-DE" sz="4800" dirty="0">
                <a:solidFill>
                  <a:schemeClr val="bg2"/>
                </a:solidFill>
                <a:effectLst/>
                <a:latin typeface="Univers LT Std 47 Cn Lt" pitchFamily="34" charset="0"/>
              </a:rPr>
              <a:t>das gebt umsonst weiter.“</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852442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99856" y="5373216"/>
            <a:ext cx="417646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spcBef>
                <a:spcPct val="0"/>
              </a:spcBef>
            </a:pPr>
            <a:r>
              <a:rPr lang="de-CH" altLang="de-DE" sz="1800" dirty="0">
                <a:solidFill>
                  <a:schemeClr val="bg2">
                    <a:lumMod val="90000"/>
                    <a:lumOff val="10000"/>
                  </a:schemeClr>
                </a:solidFill>
                <a:effectLst/>
                <a:latin typeface="Univers LT Std 47 Cn Lt" pitchFamily="34" charset="0"/>
                <a:ea typeface="+mj-ea"/>
                <a:cs typeface="+mj-cs"/>
              </a:rPr>
              <a:t>2. Könige 5,17</a:t>
            </a:r>
            <a:endParaRPr lang="de-DE" altLang="de-DE" sz="1800" dirty="0">
              <a:solidFill>
                <a:schemeClr val="bg2">
                  <a:lumMod val="90000"/>
                  <a:lumOff val="10000"/>
                </a:schemeClr>
              </a:solidFill>
              <a:effectLst/>
              <a:latin typeface="Univers LT Std 47 Cn Lt" pitchFamily="34" charset="0"/>
              <a:ea typeface="+mj-ea"/>
              <a:cs typeface="+mj-cs"/>
            </a:endParaRPr>
          </a:p>
        </p:txBody>
      </p:sp>
      <p:sp>
        <p:nvSpPr>
          <p:cNvPr id="7" name="Rectangle 2"/>
          <p:cNvSpPr>
            <a:spLocks noGrp="1" noChangeArrowheads="1"/>
          </p:cNvSpPr>
          <p:nvPr>
            <p:ph type="ctrTitle"/>
          </p:nvPr>
        </p:nvSpPr>
        <p:spPr>
          <a:xfrm>
            <a:off x="160353" y="188640"/>
            <a:ext cx="11871293" cy="3170099"/>
          </a:xfrm>
        </p:spPr>
        <p:txBody>
          <a:bodyPr wrap="square">
            <a:spAutoFit/>
          </a:bodyPr>
          <a:lstStyle/>
          <a:p>
            <a:pPr algn="l"/>
            <a:r>
              <a:rPr lang="de-CH" altLang="de-DE" sz="4000" dirty="0">
                <a:solidFill>
                  <a:schemeClr val="bg2"/>
                </a:solidFill>
                <a:effectLst/>
                <a:latin typeface="Univers LT Std 47 Cn Lt" pitchFamily="34" charset="0"/>
              </a:rPr>
              <a:t>„Wenn du schon mein Geschenk nicht annimmst, dann lass mich wenigstens so viel Erde von hier mitnehmen, wie zwei Maultiere tragen können. Denn ich will in Zukunft keinem anderen Gott mehr Brand- oder Mahlopfer</a:t>
            </a:r>
            <a:br>
              <a:rPr lang="de-CH" altLang="de-DE" sz="4000" dirty="0">
                <a:solidFill>
                  <a:schemeClr val="bg2"/>
                </a:solidFill>
                <a:effectLst/>
                <a:latin typeface="Univers LT Std 47 Cn Lt" pitchFamily="34" charset="0"/>
              </a:rPr>
            </a:br>
            <a:r>
              <a:rPr lang="de-CH" altLang="de-DE" sz="4000" dirty="0">
                <a:solidFill>
                  <a:schemeClr val="bg2"/>
                </a:solidFill>
                <a:effectLst/>
                <a:latin typeface="Univers LT Std 47 Cn Lt" pitchFamily="34" charset="0"/>
              </a:rPr>
              <a:t>darbringen, nur noch dem HERRN.“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185575067"/>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773</Words>
  <Application>Microsoft Office PowerPoint</Application>
  <PresentationFormat>Benutzerdefiniert</PresentationFormat>
  <Paragraphs>88</Paragraphs>
  <Slides>29</Slides>
  <Notes>29</Notes>
  <HiddenSlides>0</HiddenSlides>
  <MMClips>0</MMClips>
  <ScaleCrop>false</ScaleCrop>
  <HeadingPairs>
    <vt:vector size="4" baseType="variant">
      <vt:variant>
        <vt:lpstr>Design</vt:lpstr>
      </vt:variant>
      <vt:variant>
        <vt:i4>1</vt:i4>
      </vt:variant>
      <vt:variant>
        <vt:lpstr>Folientitel</vt:lpstr>
      </vt:variant>
      <vt:variant>
        <vt:i4>29</vt:i4>
      </vt:variant>
    </vt:vector>
  </HeadingPairs>
  <TitlesOfParts>
    <vt:vector size="30" baseType="lpstr">
      <vt:lpstr>Designvorlage 'Berggipfel'</vt:lpstr>
      <vt:lpstr>Kleine Schritte – grosses Elend!</vt:lpstr>
      <vt:lpstr>„Zur Zeit des Propheten Elisa gab es in Israel viele Aussätzige. Aber nicht einer von ihnen wurde geheilt, nur der Syrer Naaman.“</vt:lpstr>
      <vt:lpstr>Kleine Schritte – grosses Elend!</vt:lpstr>
      <vt:lpstr>I. Naaman gestaltet sein Leben neu</vt:lpstr>
      <vt:lpstr>„Jetzt weiss ich, dass der Gott Israels der einzige Gott ist auf der ganzen Erde.“</vt:lpstr>
      <vt:lpstr>„Begreift und nehmt es zu Herzen, dass der HERR allein Gott ist im Himmel und auf der Erde und es ausser ihm keinen Gott gibt.“</vt:lpstr>
      <vt:lpstr>„Sieben Zentner Silber, eineinhalb Zentner Gold und zehn Festgewänder.“</vt:lpstr>
      <vt:lpstr>„Was ihr umsonst bekommen habt, das gebt umsonst weiter.“</vt:lpstr>
      <vt:lpstr>„Wenn du schon mein Geschenk nicht annimmst, dann lass mich wenigstens so viel Erde von hier mitnehmen, wie zwei Maultiere tragen können. Denn ich will in Zukunft keinem anderen Gott mehr Brand- oder Mahlopfer darbringen, nur noch dem HERRN.“</vt:lpstr>
      <vt:lpstr>„Die Leute erzählen, wie ihr euch von den Götzen abgewandt und dem lebendigen und wahren Gott zugewandt habt, um ihm zu dienen.“</vt:lpstr>
      <vt:lpstr>„Jedes Rind kennt seinen Besitzer und jeder Esel die Futterkrippe seines Herrn. Israel aber will nicht begreifen, wem es gehört; mein Volk nimmt keine Vernunft an.“</vt:lpstr>
      <vt:lpstr>„Wie lange schwankt ihr noch hin und her? Entweder der HERR ist Gott, dann folgt ihm – oder Baal ist Gott, dann folgt ihm!“</vt:lpstr>
      <vt:lpstr>„In einem Punkt jedoch möge der HERR Nachsicht mit mir haben: Wenn mein König zum Tempel seines Gottes Rimmon geht, um zu beten, muss ich ihn mit dem Arm stützen und mich zugleich mit ihm niederwerfen – der HERR möge es mir verzeihen!“</vt:lpstr>
      <vt:lpstr>„Kehre heim in Frieden!“</vt:lpstr>
      <vt:lpstr>„Wenn also ein Mensch zu Christus gehört, ist er schon ‚neue Schöpfung’. Was er früher war, ist vorbei; etwas ganz Neues hat begonnen.“</vt:lpstr>
      <vt:lpstr>II. Gehasi verliert die Kontrolle über sich</vt:lpstr>
      <vt:lpstr>„Mein Herr lässt diesen reichen Aramäer mit der ganzen Last seiner Geschenke wieder abziehen. Er hätte ihm ruhig etwas davon abnehmen können. So gewiss der HERR lebt: Ich laufe hinterher und hole das nach!“</vt:lpstr>
      <vt:lpstr>„Es ist doch nichts passiert?“</vt:lpstr>
      <vt:lpstr>„Eben sind aus dem Bergland Efraïm zwei junge Leute von der dortigen Prophetengemeinschaft zu mir gekommen. Gib mir doch einen Zentner Silber und zwei Festgewänder für sie!“</vt:lpstr>
      <vt:lpstr>„Ich war doch nicht weg.“</vt:lpstr>
      <vt:lpstr>„Ich war im Geist dabei, als der Mann von seinem Wagen stieg und dir entgegenging! Dies ist nicht der Augenblick, Geld und Festkleider anzunehmen und sich dafür Olivenhaine und Weingärten, Schafe und Rinder, Sklaven und Sklavinnen zuzulegen.“</vt:lpstr>
      <vt:lpstr>„Der Aussatz Naamans wird dich und alle deine Nachkommen befallen und ihr werdet ihn nie wieder loswerden!“</vt:lpstr>
      <vt:lpstr>„Sie kommen scharenweise zu dir, sitzen im Kreis um dich und hören, was du sagst; aber sie nehmen es nicht ernst. Ihr Mund lobt dich überschwänglich, aber ihr Herz ist nur damit beschäftigt, wie sie sich skrupellos bereichern können.“</vt:lpstr>
      <vt:lpstr>„Wenn jemand in Versuchung gerät, ist es seine eigene Begierde, die ihn reizt und in die Falle lockt. Nachdem die Begierde dann schwanger geworden ist, bringt sie die Sünde zur Welt; die Sünde aber, wenn sie ausgewachsen ist, gebiert den Tod.“</vt:lpstr>
      <vt:lpstr>„Als Gehasi von Elisa wegging, war seine Haut vom Aussatz so weiss wie Schnee.“</vt:lpstr>
      <vt:lpstr>„Wer darauf aus ist, reich zu werden, verfängt sich in einem Netz von Versuchungen und erliegt allen möglichen unvernünftigen und schädlichen Begierden, die dem Menschen Unheil bringen und ihn ins Verderben stürzen.“</vt:lpstr>
      <vt:lpstr>„Denn die Liebe zum Geld ist eine Wurzel, aus der alles nur erdenkliche Böse hervorwächst. Schon manche sind vom Glauben abgeirrt, weil sie der Geldgier verfallen sind, und haben dadurch bitteres Leid über sich gebracht.“</vt:lpstr>
      <vt:lpstr>Schlussgedanke</vt:lpstr>
      <vt:lpstr>„Christus, in ihm sind alle Schätze der Weisheit und Erkenntnis verborgen.“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Kleine Schritte - Teil 2/2 - Großes Elend! - Folien</dc:title>
  <dc:creator>Jürg Birnstiel</dc:creator>
  <cp:lastModifiedBy>Me</cp:lastModifiedBy>
  <cp:revision>892</cp:revision>
  <dcterms:created xsi:type="dcterms:W3CDTF">2013-11-12T15:20:47Z</dcterms:created>
  <dcterms:modified xsi:type="dcterms:W3CDTF">2019-11-19T19:43:12Z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