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1110" r:id="rId2"/>
    <p:sldId id="1201" r:id="rId3"/>
    <p:sldId id="1239" r:id="rId4"/>
    <p:sldId id="1240" r:id="rId5"/>
    <p:sldId id="1241" r:id="rId6"/>
    <p:sldId id="1242" r:id="rId7"/>
    <p:sldId id="1243" r:id="rId8"/>
    <p:sldId id="1244" r:id="rId9"/>
    <p:sldId id="1245" r:id="rId10"/>
    <p:sldId id="1246" r:id="rId11"/>
    <p:sldId id="1247" r:id="rId12"/>
    <p:sldId id="1237" r:id="rId13"/>
    <p:sldId id="1248" r:id="rId14"/>
    <p:sldId id="1249" r:id="rId15"/>
    <p:sldId id="1250" r:id="rId16"/>
    <p:sldId id="1251" r:id="rId17"/>
    <p:sldId id="1252" r:id="rId18"/>
    <p:sldId id="1253" r:id="rId19"/>
    <p:sldId id="1254" r:id="rId20"/>
    <p:sldId id="1255" r:id="rId21"/>
    <p:sldId id="1256" r:id="rId22"/>
    <p:sldId id="1106" r:id="rId23"/>
    <p:sldId id="1257" r:id="rId24"/>
    <p:sldId id="1258" r:id="rId25"/>
    <p:sldId id="1259" r:id="rId26"/>
    <p:sldId id="1260" r:id="rId27"/>
    <p:sldId id="1261" r:id="rId28"/>
    <p:sldId id="1262" r:id="rId29"/>
    <p:sldId id="1263" r:id="rId30"/>
    <p:sldId id="1264" r:id="rId31"/>
    <p:sldId id="1265" r:id="rId32"/>
    <p:sldId id="1266" r:id="rId33"/>
    <p:sldId id="1267" r:id="rId34"/>
    <p:sldId id="1268" r:id="rId35"/>
    <p:sldId id="1269" r:id="rId36"/>
    <p:sldId id="1107" r:id="rId37"/>
    <p:sldId id="1270" r:id="rId38"/>
    <p:sldId id="1271" r:id="rId39"/>
    <p:sldId id="1272" r:id="rId4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285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999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40210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5844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4628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3769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09668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7892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592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1817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44100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3705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0037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0468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86087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34197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6969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627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7910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82225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5414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6529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95375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55622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97078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6829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03834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7367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7635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666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4950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89224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2101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4261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80973"/>
            <a:ext cx="4439816" cy="6001643"/>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Sei nicht ungläubig, sondern gläubig!</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Johannes-Evangelium 20,24-29</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leidet und siegt – für dich!</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(4/4)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127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20,28</a:t>
            </a:r>
            <a:endParaRPr lang="de-DE" altLang="de-DE" sz="1200" dirty="0">
              <a:effectLst/>
            </a:endParaRPr>
          </a:p>
        </p:txBody>
      </p:sp>
      <p:sp>
        <p:nvSpPr>
          <p:cNvPr id="7" name="Rectangle 2"/>
          <p:cNvSpPr>
            <a:spLocks noGrp="1" noChangeArrowheads="1"/>
          </p:cNvSpPr>
          <p:nvPr>
            <p:ph type="ctrTitle"/>
          </p:nvPr>
        </p:nvSpPr>
        <p:spPr>
          <a:xfrm>
            <a:off x="8400256" y="260648"/>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Thomas sagte zu ihm: „Mein Herr und mein Gott!“</a:t>
            </a:r>
          </a:p>
        </p:txBody>
      </p:sp>
    </p:spTree>
    <p:extLst>
      <p:ext uri="{BB962C8B-B14F-4D97-AF65-F5344CB8AC3E}">
        <p14:creationId xmlns:p14="http://schemas.microsoft.com/office/powerpoint/2010/main" val="286967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20,29</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erwiderte: „Jetzt,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wo du mich gesehen hast, glaubst du. Glücklich zu nennen sind die, die nicht sehen und trotzdem glauben.“</a:t>
            </a:r>
          </a:p>
        </p:txBody>
      </p:sp>
    </p:spTree>
    <p:extLst>
      <p:ext uri="{BB962C8B-B14F-4D97-AF65-F5344CB8AC3E}">
        <p14:creationId xmlns:p14="http://schemas.microsoft.com/office/powerpoint/2010/main" val="88091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142761"/>
            <a:ext cx="3935760" cy="2062103"/>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Zuerst muss ich ihn sehen und berühren, bevor</a:t>
            </a:r>
            <a:br>
              <a:rPr lang="de-DE" altLang="de-DE" sz="3200" dirty="0">
                <a:solidFill>
                  <a:schemeClr val="tx1"/>
                </a:solidFill>
                <a:effectLst/>
                <a:latin typeface="Source Sans Pro Black" panose="020B0803030403020204" pitchFamily="34" charset="0"/>
                <a:ea typeface="Source Sans Pro Black" panose="020B0803030403020204" pitchFamily="34" charset="0"/>
              </a:rPr>
            </a:br>
            <a:r>
              <a:rPr lang="de-DE" altLang="de-DE" sz="3200" dirty="0">
                <a:solidFill>
                  <a:schemeClr val="tx1"/>
                </a:solidFill>
                <a:effectLst/>
                <a:latin typeface="Source Sans Pro Black" panose="020B0803030403020204" pitchFamily="34" charset="0"/>
                <a:ea typeface="Source Sans Pro Black" panose="020B0803030403020204" pitchFamily="34" charset="0"/>
              </a:rPr>
              <a:t>ich glaube!</a:t>
            </a:r>
          </a:p>
        </p:txBody>
      </p:sp>
    </p:spTree>
    <p:extLst>
      <p:ext uri="{BB962C8B-B14F-4D97-AF65-F5344CB8AC3E}">
        <p14:creationId xmlns:p14="http://schemas.microsoft.com/office/powerpoint/2010/main" val="117298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56782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20,24</a:t>
            </a:r>
            <a:endParaRPr lang="de-DE" altLang="de-DE" sz="1200" dirty="0">
              <a:effectLst/>
            </a:endParaRPr>
          </a:p>
        </p:txBody>
      </p:sp>
      <p:sp>
        <p:nvSpPr>
          <p:cNvPr id="7" name="Rectangle 2"/>
          <p:cNvSpPr>
            <a:spLocks noGrp="1" noChangeArrowheads="1"/>
          </p:cNvSpPr>
          <p:nvPr>
            <p:ph type="ctrTitle"/>
          </p:nvPr>
        </p:nvSpPr>
        <p:spPr>
          <a:xfrm>
            <a:off x="8400256" y="188640"/>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„Thomas, auch Zwilling genannt, einer der Zwölf, war nicht dabei gewesen.“</a:t>
            </a:r>
          </a:p>
        </p:txBody>
      </p:sp>
    </p:spTree>
    <p:extLst>
      <p:ext uri="{BB962C8B-B14F-4D97-AF65-F5344CB8AC3E}">
        <p14:creationId xmlns:p14="http://schemas.microsoft.com/office/powerpoint/2010/main" val="1592072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3192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24,38</a:t>
            </a:r>
            <a:endParaRPr lang="de-DE" altLang="de-DE" sz="1200" dirty="0">
              <a:effectLst/>
            </a:endParaRPr>
          </a:p>
        </p:txBody>
      </p:sp>
      <p:sp>
        <p:nvSpPr>
          <p:cNvPr id="7" name="Rectangle 2"/>
          <p:cNvSpPr>
            <a:spLocks noGrp="1" noChangeArrowheads="1"/>
          </p:cNvSpPr>
          <p:nvPr>
            <p:ph type="ctrTitle"/>
          </p:nvPr>
        </p:nvSpPr>
        <p:spPr>
          <a:xfrm>
            <a:off x="8400256" y="193864"/>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„Warum seid ihr so erschrocken? Und wie kommt es, dass solche Zweifel in euren Herzen aufsteigen?“</a:t>
            </a:r>
          </a:p>
        </p:txBody>
      </p:sp>
    </p:spTree>
    <p:extLst>
      <p:ext uri="{BB962C8B-B14F-4D97-AF65-F5344CB8AC3E}">
        <p14:creationId xmlns:p14="http://schemas.microsoft.com/office/powerpoint/2010/main" val="420874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35699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20,25</a:t>
            </a:r>
            <a:endParaRPr lang="de-DE" altLang="de-DE" sz="1200" dirty="0">
              <a:effectLst/>
            </a:endParaRPr>
          </a:p>
        </p:txBody>
      </p:sp>
      <p:sp>
        <p:nvSpPr>
          <p:cNvPr id="7" name="Rectangle 2"/>
          <p:cNvSpPr>
            <a:spLocks noGrp="1" noChangeArrowheads="1"/>
          </p:cNvSpPr>
          <p:nvPr>
            <p:ph type="ctrTitle"/>
          </p:nvPr>
        </p:nvSpPr>
        <p:spPr>
          <a:xfrm>
            <a:off x="8400256" y="165988"/>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„Erst muss ich seine von den Nägeln durchbohrten Hände sehen; ich muss meinen Finger auf die durchbohrten Stellen und meine Hand in seine durchbohrte Seite legen. Vorher glaube ich es nicht.“</a:t>
            </a:r>
          </a:p>
        </p:txBody>
      </p:sp>
    </p:spTree>
    <p:extLst>
      <p:ext uri="{BB962C8B-B14F-4D97-AF65-F5344CB8AC3E}">
        <p14:creationId xmlns:p14="http://schemas.microsoft.com/office/powerpoint/2010/main" val="1175797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3407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11,16</a:t>
            </a:r>
            <a:endParaRPr lang="de-DE" altLang="de-DE" sz="1200" dirty="0">
              <a:effectLst/>
            </a:endParaRPr>
          </a:p>
        </p:txBody>
      </p:sp>
      <p:sp>
        <p:nvSpPr>
          <p:cNvPr id="7" name="Rectangle 2"/>
          <p:cNvSpPr>
            <a:spLocks noGrp="1" noChangeArrowheads="1"/>
          </p:cNvSpPr>
          <p:nvPr>
            <p:ph type="ctrTitle"/>
          </p:nvPr>
        </p:nvSpPr>
        <p:spPr>
          <a:xfrm>
            <a:off x="8400256" y="293747"/>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„Lasst uns mitgehen,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um mit ihm zu sterben.“</a:t>
            </a:r>
          </a:p>
        </p:txBody>
      </p:sp>
    </p:spTree>
    <p:extLst>
      <p:ext uri="{BB962C8B-B14F-4D97-AF65-F5344CB8AC3E}">
        <p14:creationId xmlns:p14="http://schemas.microsoft.com/office/powerpoint/2010/main" val="179306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55679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14,4</a:t>
            </a:r>
            <a:endParaRPr lang="de-DE" altLang="de-DE" sz="1200" dirty="0">
              <a:effectLst/>
            </a:endParaRPr>
          </a:p>
        </p:txBody>
      </p:sp>
      <p:sp>
        <p:nvSpPr>
          <p:cNvPr id="7" name="Rectangle 2"/>
          <p:cNvSpPr>
            <a:spLocks noGrp="1" noChangeArrowheads="1"/>
          </p:cNvSpPr>
          <p:nvPr>
            <p:ph type="ctrTitle"/>
          </p:nvPr>
        </p:nvSpPr>
        <p:spPr>
          <a:xfrm>
            <a:off x="8400256" y="212447"/>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„Den Weg, der dorthin führt, wo ich hingehe, kennt ihr ja.“</a:t>
            </a:r>
          </a:p>
        </p:txBody>
      </p:sp>
    </p:spTree>
    <p:extLst>
      <p:ext uri="{BB962C8B-B14F-4D97-AF65-F5344CB8AC3E}">
        <p14:creationId xmlns:p14="http://schemas.microsoft.com/office/powerpoint/2010/main" val="843258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7188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14,5</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„Herr, wir wissen doch nicht einmal, wohin du gehst. Wie sollen wir dann den Weg dorthin kennen?“</a:t>
            </a:r>
          </a:p>
        </p:txBody>
      </p:sp>
    </p:spTree>
    <p:extLst>
      <p:ext uri="{BB962C8B-B14F-4D97-AF65-F5344CB8AC3E}">
        <p14:creationId xmlns:p14="http://schemas.microsoft.com/office/powerpoint/2010/main" val="116272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4290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Markus-Evangelium 16,14</a:t>
            </a:r>
            <a:endParaRPr lang="de-DE" altLang="de-DE" sz="1200" dirty="0">
              <a:effectLst/>
            </a:endParaRPr>
          </a:p>
        </p:txBody>
      </p:sp>
      <p:sp>
        <p:nvSpPr>
          <p:cNvPr id="7" name="Rectangle 2"/>
          <p:cNvSpPr>
            <a:spLocks noGrp="1" noChangeArrowheads="1"/>
          </p:cNvSpPr>
          <p:nvPr>
            <p:ph type="ctrTitle"/>
          </p:nvPr>
        </p:nvSpPr>
        <p:spPr>
          <a:xfrm>
            <a:off x="8400256" y="165988"/>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hielt ihnen ihren Unglauben und ihre Uneinsichtigkeit vor und wies sie zurecht, weil sie denen nicht hatten glauben wollen, die ihn nach seiner Auferstehung gesehen hatten.“</a:t>
            </a:r>
          </a:p>
        </p:txBody>
      </p:sp>
    </p:spTree>
    <p:extLst>
      <p:ext uri="{BB962C8B-B14F-4D97-AF65-F5344CB8AC3E}">
        <p14:creationId xmlns:p14="http://schemas.microsoft.com/office/powerpoint/2010/main" val="122839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1629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Petrus-Brief 1,20-21</a:t>
            </a:r>
            <a:endParaRPr lang="de-DE" altLang="de-DE" sz="1200" dirty="0">
              <a:effectLst/>
            </a:endParaRPr>
          </a:p>
        </p:txBody>
      </p:sp>
      <p:sp>
        <p:nvSpPr>
          <p:cNvPr id="7" name="Rectangle 2"/>
          <p:cNvSpPr>
            <a:spLocks noGrp="1" noChangeArrowheads="1"/>
          </p:cNvSpPr>
          <p:nvPr>
            <p:ph type="ctrTitle"/>
          </p:nvPr>
        </p:nvSpPr>
        <p:spPr>
          <a:xfrm>
            <a:off x="8400256" y="116632"/>
            <a:ext cx="3672408" cy="526297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„Vor der Erschaffung der Welt war Jesus Christus als Opferlamm ausersehen, und jetzt, am Ende der Zeit, ist er euretwegen auf dieser Erde erschienen. Durch ihn habt ihr zum Glauben an Gott gefunden, der ihn von den Toten auferweckt und ihm Macht und Herrlichkeit verliehen hat, und deshalb ruhen jetzt euer Vertrauen und eure Hoffnung auf Gott.“</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7971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Korinther-Brief 10,4</a:t>
            </a:r>
            <a:endParaRPr lang="de-DE" altLang="de-DE" sz="1200" dirty="0">
              <a:effectLst/>
            </a:endParaRPr>
          </a:p>
        </p:txBody>
      </p:sp>
      <p:sp>
        <p:nvSpPr>
          <p:cNvPr id="7" name="Rectangle 2"/>
          <p:cNvSpPr>
            <a:spLocks noGrp="1" noChangeArrowheads="1"/>
          </p:cNvSpPr>
          <p:nvPr>
            <p:ph type="ctrTitle"/>
          </p:nvPr>
        </p:nvSpPr>
        <p:spPr>
          <a:xfrm>
            <a:off x="8400256" y="128821"/>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Waffen, mit denen wir unseren Kampf führen, sind nicht die Waffen dieser Welt. Es sind Waffen von durchschlagender Kraft, die dazu dienen, im Einsatz für Gott feindliche Festungen zu zerstören. Mit diesen Waffen bringen wir eigenmächtige Gedankengebäude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zum Einsturz.“</a:t>
            </a:r>
          </a:p>
        </p:txBody>
      </p:sp>
    </p:spTree>
    <p:extLst>
      <p:ext uri="{BB962C8B-B14F-4D97-AF65-F5344CB8AC3E}">
        <p14:creationId xmlns:p14="http://schemas.microsoft.com/office/powerpoint/2010/main" val="3919938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770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Timotheus-Brief 1,12</a:t>
            </a:r>
            <a:endParaRPr lang="de-DE" altLang="de-DE" sz="1200" dirty="0">
              <a:effectLst/>
            </a:endParaRPr>
          </a:p>
        </p:txBody>
      </p:sp>
      <p:sp>
        <p:nvSpPr>
          <p:cNvPr id="7" name="Rectangle 2"/>
          <p:cNvSpPr>
            <a:spLocks noGrp="1" noChangeArrowheads="1"/>
          </p:cNvSpPr>
          <p:nvPr>
            <p:ph type="ctrTitle"/>
          </p:nvPr>
        </p:nvSpPr>
        <p:spPr>
          <a:xfrm>
            <a:off x="8400256" y="147404"/>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„Darum muss ich auch dies alles erleiden. Aber ich stehe dazu; denn ich </a:t>
            </a:r>
            <a:r>
              <a:rPr lang="de-DE" altLang="de-DE" sz="2400" dirty="0" err="1">
                <a:solidFill>
                  <a:schemeClr val="tx1"/>
                </a:solidFill>
                <a:effectLst/>
                <a:latin typeface="Source Sans Pro" panose="020B0503030403020204" pitchFamily="34" charset="0"/>
                <a:ea typeface="Source Sans Pro" panose="020B0503030403020204" pitchFamily="34" charset="0"/>
              </a:rPr>
              <a:t>weiss</a:t>
            </a:r>
            <a:r>
              <a:rPr lang="de-DE" altLang="de-DE" sz="2400" dirty="0">
                <a:solidFill>
                  <a:schemeClr val="tx1"/>
                </a:solidFill>
                <a:effectLst/>
                <a:latin typeface="Source Sans Pro" panose="020B0503030403020204" pitchFamily="34" charset="0"/>
                <a:ea typeface="Source Sans Pro" panose="020B0503030403020204" pitchFamily="34" charset="0"/>
              </a:rPr>
              <a:t>, wem ich Glauben geschenkt habe, und bin überzeugt, dass er die Macht hat, bis zum Tag</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des Gerichts sicher zu bewahren, was er mir anvertraut hat.“</a:t>
            </a:r>
          </a:p>
        </p:txBody>
      </p:sp>
    </p:spTree>
    <p:extLst>
      <p:ext uri="{BB962C8B-B14F-4D97-AF65-F5344CB8AC3E}">
        <p14:creationId xmlns:p14="http://schemas.microsoft.com/office/powerpoint/2010/main" val="1917686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14769"/>
            <a:ext cx="4223792" cy="2062103"/>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Glücklich wer glaubt, ohne mich gesehen und  berührt zu haben!</a:t>
            </a:r>
          </a:p>
        </p:txBody>
      </p:sp>
    </p:spTree>
    <p:extLst>
      <p:ext uri="{BB962C8B-B14F-4D97-AF65-F5344CB8AC3E}">
        <p14:creationId xmlns:p14="http://schemas.microsoft.com/office/powerpoint/2010/main" val="412779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7188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20,26</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„Mit einem Mal kam Jesus, obwohl die Türen verschlossen waren,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zu ihnen herein.“</a:t>
            </a:r>
          </a:p>
        </p:txBody>
      </p:sp>
    </p:spTree>
    <p:extLst>
      <p:ext uri="{BB962C8B-B14F-4D97-AF65-F5344CB8AC3E}">
        <p14:creationId xmlns:p14="http://schemas.microsoft.com/office/powerpoint/2010/main" val="1858084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15,42</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„So ist die Auferstehung der Toten. Es wird gesät verweslich und wird auferstehen unverweslich.“</a:t>
            </a:r>
          </a:p>
        </p:txBody>
      </p:sp>
    </p:spTree>
    <p:extLst>
      <p:ext uri="{BB962C8B-B14F-4D97-AF65-F5344CB8AC3E}">
        <p14:creationId xmlns:p14="http://schemas.microsoft.com/office/powerpoint/2010/main" val="1406032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1247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20,26</a:t>
            </a:r>
            <a:endParaRPr lang="de-DE" altLang="de-DE" sz="1200" dirty="0">
              <a:effectLst/>
            </a:endParaRPr>
          </a:p>
        </p:txBody>
      </p:sp>
      <p:sp>
        <p:nvSpPr>
          <p:cNvPr id="7" name="Rectangle 2"/>
          <p:cNvSpPr>
            <a:spLocks noGrp="1" noChangeArrowheads="1"/>
          </p:cNvSpPr>
          <p:nvPr>
            <p:ph type="ctrTitle"/>
          </p:nvPr>
        </p:nvSpPr>
        <p:spPr>
          <a:xfrm>
            <a:off x="8400256" y="332656"/>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„Friede sei mit euch!“</a:t>
            </a:r>
          </a:p>
        </p:txBody>
      </p:sp>
    </p:spTree>
    <p:extLst>
      <p:ext uri="{BB962C8B-B14F-4D97-AF65-F5344CB8AC3E}">
        <p14:creationId xmlns:p14="http://schemas.microsoft.com/office/powerpoint/2010/main" val="3691310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1328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20,27</a:t>
            </a:r>
            <a:endParaRPr lang="de-DE" altLang="de-DE" sz="1200" dirty="0">
              <a:effectLst/>
            </a:endParaRPr>
          </a:p>
        </p:txBody>
      </p:sp>
      <p:sp>
        <p:nvSpPr>
          <p:cNvPr id="7" name="Rectangle 2"/>
          <p:cNvSpPr>
            <a:spLocks noGrp="1" noChangeArrowheads="1"/>
          </p:cNvSpPr>
          <p:nvPr>
            <p:ph type="ctrTitle"/>
          </p:nvPr>
        </p:nvSpPr>
        <p:spPr>
          <a:xfrm>
            <a:off x="8400256" y="116632"/>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„Leg deinen Finger auf diese Stelle hier und sieh dir meine Hände an! Reich deine Hand her und leg sie in meine Seite!“</a:t>
            </a:r>
          </a:p>
        </p:txBody>
      </p:sp>
    </p:spTree>
    <p:extLst>
      <p:ext uri="{BB962C8B-B14F-4D97-AF65-F5344CB8AC3E}">
        <p14:creationId xmlns:p14="http://schemas.microsoft.com/office/powerpoint/2010/main" val="3832117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2687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20,27</a:t>
            </a:r>
            <a:endParaRPr lang="de-DE" altLang="de-DE" sz="1200" dirty="0">
              <a:effectLst/>
            </a:endParaRPr>
          </a:p>
        </p:txBody>
      </p:sp>
      <p:sp>
        <p:nvSpPr>
          <p:cNvPr id="7" name="Rectangle 2"/>
          <p:cNvSpPr>
            <a:spLocks noGrp="1" noChangeArrowheads="1"/>
          </p:cNvSpPr>
          <p:nvPr>
            <p:ph type="ctrTitle"/>
          </p:nvPr>
        </p:nvSpPr>
        <p:spPr>
          <a:xfrm>
            <a:off x="8400256" y="260648"/>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„Sei nicht mehr ungläubig, sondern glaube!“</a:t>
            </a:r>
          </a:p>
        </p:txBody>
      </p:sp>
    </p:spTree>
    <p:extLst>
      <p:ext uri="{BB962C8B-B14F-4D97-AF65-F5344CB8AC3E}">
        <p14:creationId xmlns:p14="http://schemas.microsoft.com/office/powerpoint/2010/main" val="3868599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2687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20,28</a:t>
            </a:r>
            <a:endParaRPr lang="de-DE" altLang="de-DE" sz="1200" dirty="0">
              <a:effectLst/>
            </a:endParaRPr>
          </a:p>
        </p:txBody>
      </p:sp>
      <p:sp>
        <p:nvSpPr>
          <p:cNvPr id="7" name="Rectangle 2"/>
          <p:cNvSpPr>
            <a:spLocks noGrp="1" noChangeArrowheads="1"/>
          </p:cNvSpPr>
          <p:nvPr>
            <p:ph type="ctrTitle"/>
          </p:nvPr>
        </p:nvSpPr>
        <p:spPr>
          <a:xfrm>
            <a:off x="8400256" y="445314"/>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„Mein Herr und mein Gott!“</a:t>
            </a:r>
          </a:p>
        </p:txBody>
      </p:sp>
    </p:spTree>
    <p:extLst>
      <p:ext uri="{BB962C8B-B14F-4D97-AF65-F5344CB8AC3E}">
        <p14:creationId xmlns:p14="http://schemas.microsoft.com/office/powerpoint/2010/main" val="4118695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9168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14,9</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„Wer mich gesehen hat,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hat den Vater gesehen.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Wie kannst du da sagen: ‚Zeig uns den Vater‘?“</a:t>
            </a:r>
          </a:p>
        </p:txBody>
      </p:sp>
    </p:spTree>
    <p:extLst>
      <p:ext uri="{BB962C8B-B14F-4D97-AF65-F5344CB8AC3E}">
        <p14:creationId xmlns:p14="http://schemas.microsoft.com/office/powerpoint/2010/main" val="146139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23809"/>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15,23</a:t>
            </a:r>
            <a:endParaRPr lang="de-DE" altLang="de-DE" sz="1200" dirty="0">
              <a:effectLst/>
            </a:endParaRPr>
          </a:p>
        </p:txBody>
      </p:sp>
      <p:sp>
        <p:nvSpPr>
          <p:cNvPr id="7" name="Rectangle 2"/>
          <p:cNvSpPr>
            <a:spLocks noGrp="1" noChangeArrowheads="1"/>
          </p:cNvSpPr>
          <p:nvPr>
            <p:ph type="ctrTitle"/>
          </p:nvPr>
        </p:nvSpPr>
        <p:spPr>
          <a:xfrm>
            <a:off x="8400256" y="260648"/>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„Zuerst ist Christus auferstanden.“</a:t>
            </a:r>
          </a:p>
        </p:txBody>
      </p:sp>
    </p:spTree>
    <p:extLst>
      <p:ext uri="{BB962C8B-B14F-4D97-AF65-F5344CB8AC3E}">
        <p14:creationId xmlns:p14="http://schemas.microsoft.com/office/powerpoint/2010/main" val="2949075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34076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20,28</a:t>
            </a:r>
            <a:endParaRPr lang="de-DE" altLang="de-DE" sz="1200" dirty="0">
              <a:effectLst/>
            </a:endParaRPr>
          </a:p>
        </p:txBody>
      </p:sp>
      <p:sp>
        <p:nvSpPr>
          <p:cNvPr id="7" name="Rectangle 2"/>
          <p:cNvSpPr>
            <a:spLocks noGrp="1" noChangeArrowheads="1"/>
          </p:cNvSpPr>
          <p:nvPr>
            <p:ph type="ctrTitle"/>
          </p:nvPr>
        </p:nvSpPr>
        <p:spPr>
          <a:xfrm>
            <a:off x="8400256" y="260648"/>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 „Mein Herr und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mein Gott!“</a:t>
            </a:r>
          </a:p>
        </p:txBody>
      </p:sp>
    </p:spTree>
    <p:extLst>
      <p:ext uri="{BB962C8B-B14F-4D97-AF65-F5344CB8AC3E}">
        <p14:creationId xmlns:p14="http://schemas.microsoft.com/office/powerpoint/2010/main" val="2407050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20,29</a:t>
            </a:r>
            <a:endParaRPr lang="de-DE" altLang="de-DE" sz="1200" dirty="0">
              <a:effectLst/>
            </a:endParaRPr>
          </a:p>
        </p:txBody>
      </p:sp>
      <p:sp>
        <p:nvSpPr>
          <p:cNvPr id="7" name="Rectangle 2"/>
          <p:cNvSpPr>
            <a:spLocks noGrp="1" noChangeArrowheads="1"/>
          </p:cNvSpPr>
          <p:nvPr>
            <p:ph type="ctrTitle"/>
          </p:nvPr>
        </p:nvSpPr>
        <p:spPr>
          <a:xfrm>
            <a:off x="8400256" y="116632"/>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„Jetzt, wo du mich gesehen hast, glaubst du. Glücklich zu nennen sind die, die nicht sehen und trotzdem glauben.“</a:t>
            </a:r>
          </a:p>
        </p:txBody>
      </p:sp>
    </p:spTree>
    <p:extLst>
      <p:ext uri="{BB962C8B-B14F-4D97-AF65-F5344CB8AC3E}">
        <p14:creationId xmlns:p14="http://schemas.microsoft.com/office/powerpoint/2010/main" val="3329808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7301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20,19</a:t>
            </a:r>
            <a:endParaRPr lang="de-DE" altLang="de-DE" sz="1200" dirty="0">
              <a:effectLst/>
            </a:endParaRPr>
          </a:p>
        </p:txBody>
      </p:sp>
      <p:sp>
        <p:nvSpPr>
          <p:cNvPr id="7" name="Rectangle 2"/>
          <p:cNvSpPr>
            <a:spLocks noGrp="1" noChangeArrowheads="1"/>
          </p:cNvSpPr>
          <p:nvPr>
            <p:ph type="ctrTitle"/>
          </p:nvPr>
        </p:nvSpPr>
        <p:spPr>
          <a:xfrm>
            <a:off x="8400256" y="84688"/>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Juden werden den Menschensohn den Heiden übergeben, die Gott nicht kennen, damit die ihren Spott mit ihm treiben,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ihn auspeitschen und </a:t>
            </a:r>
            <a:r>
              <a:rPr lang="de-DE" altLang="de-DE" sz="2400" dirty="0" err="1">
                <a:solidFill>
                  <a:schemeClr val="tx1"/>
                </a:solidFill>
                <a:effectLst/>
                <a:latin typeface="Source Sans Pro" panose="020B0503030403020204" pitchFamily="34" charset="0"/>
                <a:ea typeface="Source Sans Pro" panose="020B0503030403020204" pitchFamily="34" charset="0"/>
              </a:rPr>
              <a:t>schliesslich</a:t>
            </a:r>
            <a:r>
              <a:rPr lang="de-DE" altLang="de-DE" sz="2400" dirty="0">
                <a:solidFill>
                  <a:schemeClr val="tx1"/>
                </a:solidFill>
                <a:effectLst/>
                <a:latin typeface="Source Sans Pro" panose="020B0503030403020204" pitchFamily="34" charset="0"/>
                <a:ea typeface="Source Sans Pro" panose="020B0503030403020204" pitchFamily="34" charset="0"/>
              </a:rPr>
              <a:t> kreuzigen. Doch drei Tage danach wird er auferstehen.“</a:t>
            </a:r>
          </a:p>
        </p:txBody>
      </p:sp>
    </p:spTree>
    <p:extLst>
      <p:ext uri="{BB962C8B-B14F-4D97-AF65-F5344CB8AC3E}">
        <p14:creationId xmlns:p14="http://schemas.microsoft.com/office/powerpoint/2010/main" val="3049251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Psalm 16,10</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„Mein Leben wirst du nicht dem Totenreich überlassen, mich, deinen treuen Diener, wirst du vor dem Grab verschonen.“</a:t>
            </a:r>
          </a:p>
        </p:txBody>
      </p:sp>
    </p:spTree>
    <p:extLst>
      <p:ext uri="{BB962C8B-B14F-4D97-AF65-F5344CB8AC3E}">
        <p14:creationId xmlns:p14="http://schemas.microsoft.com/office/powerpoint/2010/main" val="2159346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770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Petrus-Brief 1,23</a:t>
            </a:r>
            <a:endParaRPr lang="de-DE" altLang="de-DE" sz="1200" dirty="0">
              <a:effectLst/>
            </a:endParaRPr>
          </a:p>
        </p:txBody>
      </p:sp>
      <p:sp>
        <p:nvSpPr>
          <p:cNvPr id="7" name="Rectangle 2"/>
          <p:cNvSpPr>
            <a:spLocks noGrp="1" noChangeArrowheads="1"/>
          </p:cNvSpPr>
          <p:nvPr>
            <p:ph type="ctrTitle"/>
          </p:nvPr>
        </p:nvSpPr>
        <p:spPr>
          <a:xfrm>
            <a:off x="8400256" y="147404"/>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„Ihr seid </a:t>
            </a:r>
            <a:r>
              <a:rPr lang="de-DE" altLang="de-DE" sz="2400">
                <a:solidFill>
                  <a:schemeClr val="tx1"/>
                </a:solidFill>
                <a:effectLst/>
                <a:latin typeface="Source Sans Pro" panose="020B0503030403020204" pitchFamily="34" charset="0"/>
                <a:ea typeface="Source Sans Pro" panose="020B0503030403020204" pitchFamily="34" charset="0"/>
              </a:rPr>
              <a:t>ja von neuem </a:t>
            </a:r>
            <a:r>
              <a:rPr lang="de-DE" altLang="de-DE" sz="2400" dirty="0">
                <a:solidFill>
                  <a:schemeClr val="tx1"/>
                </a:solidFill>
                <a:effectLst/>
                <a:latin typeface="Source Sans Pro" panose="020B0503030403020204" pitchFamily="34" charset="0"/>
                <a:ea typeface="Source Sans Pro" panose="020B0503030403020204" pitchFamily="34" charset="0"/>
              </a:rPr>
              <a:t>geboren, und dieses neue Leben hat seinen Ursprung nicht in einem vergänglichen Samen, sondern in einem unvergänglichen, in dem lebendigen Wort Gottes, das für immer Bestand hat.“</a:t>
            </a:r>
          </a:p>
        </p:txBody>
      </p:sp>
    </p:spTree>
    <p:extLst>
      <p:ext uri="{BB962C8B-B14F-4D97-AF65-F5344CB8AC3E}">
        <p14:creationId xmlns:p14="http://schemas.microsoft.com/office/powerpoint/2010/main" val="743251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Petrus-Brief 1,25</a:t>
            </a:r>
            <a:endParaRPr lang="de-DE" altLang="de-DE" sz="1200" dirty="0">
              <a:effectLst/>
            </a:endParaRPr>
          </a:p>
        </p:txBody>
      </p:sp>
      <p:sp>
        <p:nvSpPr>
          <p:cNvPr id="7" name="Rectangle 2"/>
          <p:cNvSpPr>
            <a:spLocks noGrp="1" noChangeArrowheads="1"/>
          </p:cNvSpPr>
          <p:nvPr>
            <p:ph type="ctrTitle"/>
          </p:nvPr>
        </p:nvSpPr>
        <p:spPr>
          <a:xfrm>
            <a:off x="8400256" y="275164"/>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„Dieses Wort ist nichts anderes als das Evangelium, das euch verkündet wurde.“</a:t>
            </a:r>
          </a:p>
        </p:txBody>
      </p:sp>
    </p:spTree>
    <p:extLst>
      <p:ext uri="{BB962C8B-B14F-4D97-AF65-F5344CB8AC3E}">
        <p14:creationId xmlns:p14="http://schemas.microsoft.com/office/powerpoint/2010/main" val="2771773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2,32</a:t>
            </a:r>
            <a:endParaRPr lang="de-DE" altLang="de-DE" sz="1200" dirty="0">
              <a:effectLst/>
            </a:endParaRPr>
          </a:p>
        </p:txBody>
      </p:sp>
      <p:sp>
        <p:nvSpPr>
          <p:cNvPr id="7" name="Rectangle 2"/>
          <p:cNvSpPr>
            <a:spLocks noGrp="1" noChangeArrowheads="1"/>
          </p:cNvSpPr>
          <p:nvPr>
            <p:ph type="ctrTitle"/>
          </p:nvPr>
        </p:nvSpPr>
        <p:spPr>
          <a:xfrm>
            <a:off x="8400256" y="275164"/>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„Diesen Jesus hat Gott auferweckt;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wir alle (Apostel) sind Zeugen dafür.“</a:t>
            </a:r>
          </a:p>
        </p:txBody>
      </p:sp>
    </p:spTree>
    <p:extLst>
      <p:ext uri="{BB962C8B-B14F-4D97-AF65-F5344CB8AC3E}">
        <p14:creationId xmlns:p14="http://schemas.microsoft.com/office/powerpoint/2010/main" val="1629469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17,20</a:t>
            </a:r>
            <a:endParaRPr lang="de-DE" altLang="de-DE" sz="1200" dirty="0">
              <a:effectLst/>
            </a:endParaRPr>
          </a:p>
        </p:txBody>
      </p:sp>
      <p:sp>
        <p:nvSpPr>
          <p:cNvPr id="7" name="Rectangle 2"/>
          <p:cNvSpPr>
            <a:spLocks noGrp="1" noChangeArrowheads="1"/>
          </p:cNvSpPr>
          <p:nvPr>
            <p:ph type="ctrTitle"/>
          </p:nvPr>
        </p:nvSpPr>
        <p:spPr>
          <a:xfrm>
            <a:off x="8400256" y="193864"/>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bete nicht nur für sie (meine Jünger), sondern auch für die Menschen, die auf ihr Wort hin an mich glauben werden.“</a:t>
            </a:r>
          </a:p>
        </p:txBody>
      </p:sp>
    </p:spTree>
    <p:extLst>
      <p:ext uri="{BB962C8B-B14F-4D97-AF65-F5344CB8AC3E}">
        <p14:creationId xmlns:p14="http://schemas.microsoft.com/office/powerpoint/2010/main" val="3367954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1204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Epheser-Brief 2,5-6</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„Zusammen mit Jesus Christus hat Gott uns vom Tod auferweckt, und zusammen mit ihm hat er uns schon jetzt einen Platz in der himmlischen Welt gegeben, weil wir mit Jesus Christus verbunden sind.“</a:t>
            </a:r>
          </a:p>
        </p:txBody>
      </p:sp>
    </p:spTree>
    <p:extLst>
      <p:ext uri="{BB962C8B-B14F-4D97-AF65-F5344CB8AC3E}">
        <p14:creationId xmlns:p14="http://schemas.microsoft.com/office/powerpoint/2010/main" val="417826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15,23</a:t>
            </a:r>
            <a:endParaRPr lang="de-DE" altLang="de-DE" sz="1200" dirty="0">
              <a:effectLst/>
            </a:endParaRPr>
          </a:p>
        </p:txBody>
      </p:sp>
      <p:sp>
        <p:nvSpPr>
          <p:cNvPr id="7" name="Rectangle 2"/>
          <p:cNvSpPr>
            <a:spLocks noGrp="1" noChangeArrowheads="1"/>
          </p:cNvSpPr>
          <p:nvPr>
            <p:ph type="ctrTitle"/>
          </p:nvPr>
        </p:nvSpPr>
        <p:spPr>
          <a:xfrm>
            <a:off x="8400256" y="2031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„Als nächstes werden, wenn Jesus wiederkommt, die auferstehen, die zu</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ihm gehören.“</a:t>
            </a:r>
          </a:p>
        </p:txBody>
      </p:sp>
    </p:spTree>
    <p:extLst>
      <p:ext uri="{BB962C8B-B14F-4D97-AF65-F5344CB8AC3E}">
        <p14:creationId xmlns:p14="http://schemas.microsoft.com/office/powerpoint/2010/main" val="166244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448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24,11</a:t>
            </a:r>
            <a:endParaRPr lang="de-DE" altLang="de-DE" sz="1200" dirty="0">
              <a:effectLst/>
            </a:endParaRPr>
          </a:p>
        </p:txBody>
      </p:sp>
      <p:sp>
        <p:nvSpPr>
          <p:cNvPr id="7" name="Rectangle 2"/>
          <p:cNvSpPr>
            <a:spLocks noGrp="1" noChangeArrowheads="1"/>
          </p:cNvSpPr>
          <p:nvPr>
            <p:ph type="ctrTitle"/>
          </p:nvPr>
        </p:nvSpPr>
        <p:spPr>
          <a:xfrm>
            <a:off x="8400256" y="260648"/>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hielten das alles für leeres Gerede und glaubten ihnen nicht.“</a:t>
            </a:r>
          </a:p>
        </p:txBody>
      </p:sp>
    </p:spTree>
    <p:extLst>
      <p:ext uri="{BB962C8B-B14F-4D97-AF65-F5344CB8AC3E}">
        <p14:creationId xmlns:p14="http://schemas.microsoft.com/office/powerpoint/2010/main" val="26684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24023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20,24</a:t>
            </a:r>
            <a:endParaRPr lang="de-DE" altLang="de-DE" sz="1200" dirty="0">
              <a:effectLst/>
            </a:endParaRPr>
          </a:p>
        </p:txBody>
      </p:sp>
      <p:sp>
        <p:nvSpPr>
          <p:cNvPr id="7" name="Rectangle 2"/>
          <p:cNvSpPr>
            <a:spLocks noGrp="1" noChangeArrowheads="1"/>
          </p:cNvSpPr>
          <p:nvPr>
            <p:ph type="ctrTitle"/>
          </p:nvPr>
        </p:nvSpPr>
        <p:spPr>
          <a:xfrm>
            <a:off x="8400256" y="193864"/>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Thomas, auch Zwilling genannt, einer der Zwölf, war nicht dabei gewesen, als Jesus zu den Jüngern gekommen war.</a:t>
            </a:r>
          </a:p>
        </p:txBody>
      </p:sp>
    </p:spTree>
    <p:extLst>
      <p:ext uri="{BB962C8B-B14F-4D97-AF65-F5344CB8AC3E}">
        <p14:creationId xmlns:p14="http://schemas.microsoft.com/office/powerpoint/2010/main" val="1924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0131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20,25</a:t>
            </a:r>
            <a:endParaRPr lang="de-DE" altLang="de-DE" sz="1200" dirty="0">
              <a:effectLst/>
            </a:endParaRPr>
          </a:p>
        </p:txBody>
      </p:sp>
      <p:sp>
        <p:nvSpPr>
          <p:cNvPr id="7" name="Rectangle 2"/>
          <p:cNvSpPr>
            <a:spLocks noGrp="1" noChangeArrowheads="1"/>
          </p:cNvSpPr>
          <p:nvPr>
            <p:ph type="ctrTitle"/>
          </p:nvPr>
        </p:nvSpPr>
        <p:spPr>
          <a:xfrm>
            <a:off x="8400256" y="116632"/>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anderen erzählten ihm: „Wir haben den Herrn gesehen!“ Thomas erwiderte: „Erst muss ich seine von den Nägeln durchbohrten Hände sehen; ich muss meinen Finger auf die durchbohrten Stellen und meine Hand in seine durchbohrte Seite legen. Vorher glaube ich es nicht.“</a:t>
            </a:r>
          </a:p>
        </p:txBody>
      </p:sp>
    </p:spTree>
    <p:extLst>
      <p:ext uri="{BB962C8B-B14F-4D97-AF65-F5344CB8AC3E}">
        <p14:creationId xmlns:p14="http://schemas.microsoft.com/office/powerpoint/2010/main" val="157251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1490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20,26</a:t>
            </a:r>
            <a:endParaRPr lang="de-DE" altLang="de-DE" sz="1200" dirty="0">
              <a:effectLst/>
            </a:endParaRPr>
          </a:p>
        </p:txBody>
      </p:sp>
      <p:sp>
        <p:nvSpPr>
          <p:cNvPr id="7" name="Rectangle 2"/>
          <p:cNvSpPr>
            <a:spLocks noGrp="1" noChangeArrowheads="1"/>
          </p:cNvSpPr>
          <p:nvPr>
            <p:ph type="ctrTitle"/>
          </p:nvPr>
        </p:nvSpPr>
        <p:spPr>
          <a:xfrm>
            <a:off x="8400256" y="188640"/>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Acht Tage später waren die Jünger wieder beisammen; diesmal war auch Thomas dabei. Mit einem Mal kam Jesus, obwohl die Türen verschlossen waren, zu ihnen herein. Er trat in ihre Mitte und </a:t>
            </a:r>
            <a:r>
              <a:rPr lang="de-DE" altLang="de-DE" sz="2400" dirty="0" err="1">
                <a:solidFill>
                  <a:schemeClr val="tx1"/>
                </a:solidFill>
                <a:effectLst/>
                <a:latin typeface="Source Sans Pro" panose="020B0503030403020204" pitchFamily="34" charset="0"/>
                <a:ea typeface="Source Sans Pro" panose="020B0503030403020204" pitchFamily="34" charset="0"/>
              </a:rPr>
              <a:t>grüsste</a:t>
            </a:r>
            <a:r>
              <a:rPr lang="de-DE" altLang="de-DE" sz="2400" dirty="0">
                <a:solidFill>
                  <a:schemeClr val="tx1"/>
                </a:solidFill>
                <a:effectLst/>
                <a:latin typeface="Source Sans Pro" panose="020B0503030403020204" pitchFamily="34" charset="0"/>
                <a:ea typeface="Source Sans Pro" panose="020B0503030403020204" pitchFamily="34" charset="0"/>
              </a:rPr>
              <a:t> sie mit den Worten: „Friede sei mit euch!“</a:t>
            </a:r>
          </a:p>
        </p:txBody>
      </p:sp>
    </p:spTree>
    <p:extLst>
      <p:ext uri="{BB962C8B-B14F-4D97-AF65-F5344CB8AC3E}">
        <p14:creationId xmlns:p14="http://schemas.microsoft.com/office/powerpoint/2010/main" val="338099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20,27</a:t>
            </a:r>
            <a:endParaRPr lang="de-DE" altLang="de-DE" sz="1200" dirty="0">
              <a:effectLst/>
            </a:endParaRPr>
          </a:p>
        </p:txBody>
      </p:sp>
      <p:sp>
        <p:nvSpPr>
          <p:cNvPr id="7" name="Rectangle 2"/>
          <p:cNvSpPr>
            <a:spLocks noGrp="1" noChangeArrowheads="1"/>
          </p:cNvSpPr>
          <p:nvPr>
            <p:ph type="ctrTitle"/>
          </p:nvPr>
        </p:nvSpPr>
        <p:spPr>
          <a:xfrm>
            <a:off x="84002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Dann wandte er sich Thomas zu. „Leg deinen Finger auf diese Stelle hier und sieh dir meine Hände an!“, forderte er ihn auf. „Reich deine Hand her und leg sie in meine Seite! Und sei nicht mehr ungläubig, sondern glaube!“</a:t>
            </a:r>
          </a:p>
        </p:txBody>
      </p:sp>
    </p:spTree>
    <p:extLst>
      <p:ext uri="{BB962C8B-B14F-4D97-AF65-F5344CB8AC3E}">
        <p14:creationId xmlns:p14="http://schemas.microsoft.com/office/powerpoint/2010/main" val="112624869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955</Words>
  <Application>Microsoft Office PowerPoint</Application>
  <PresentationFormat>Benutzerdefiniert</PresentationFormat>
  <Paragraphs>113</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Sei nicht ungläubig, sondern gläubig!   Johannes-Evangelium 20,24-29        Serie: Jesus leidet und siegt – für dich! (4/4)</vt:lpstr>
      <vt:lpstr>„Vor der Erschaffung der Welt war Jesus Christus als Opferlamm ausersehen, und jetzt, am Ende der Zeit, ist er euretwegen auf dieser Erde erschienen. Durch ihn habt ihr zum Glauben an Gott gefunden, der ihn von den Toten auferweckt und ihm Macht und Herrlichkeit verliehen hat, und deshalb ruhen jetzt euer Vertrauen und eure Hoffnung auf Gott.“</vt:lpstr>
      <vt:lpstr>„Zuerst ist Christus auferstanden.“</vt:lpstr>
      <vt:lpstr>„Als nächstes werden, wenn Jesus wiederkommt, die auferstehen, die zu ihm gehören.“</vt:lpstr>
      <vt:lpstr>„Sie hielten das alles für leeres Gerede und glaubten ihnen nicht.“</vt:lpstr>
      <vt:lpstr>Thomas, auch Zwilling genannt, einer der Zwölf, war nicht dabei gewesen, als Jesus zu den Jüngern gekommen war.</vt:lpstr>
      <vt:lpstr>Die anderen erzählten ihm: „Wir haben den Herrn gesehen!“ Thomas erwiderte: „Erst muss ich seine von den Nägeln durchbohrten Hände sehen; ich muss meinen Finger auf die durchbohrten Stellen und meine Hand in seine durchbohrte Seite legen. Vorher glaube ich es nicht.“</vt:lpstr>
      <vt:lpstr>Acht Tage später waren die Jünger wieder beisammen; diesmal war auch Thomas dabei. Mit einem Mal kam Jesus, obwohl die Türen verschlossen waren, zu ihnen herein. Er trat in ihre Mitte und grüsste sie mit den Worten: „Friede sei mit euch!“</vt:lpstr>
      <vt:lpstr>Dann wandte er sich Thomas zu. „Leg deinen Finger auf diese Stelle hier und sieh dir meine Hände an!“, forderte er ihn auf. „Reich deine Hand her und leg sie in meine Seite! Und sei nicht mehr ungläubig, sondern glaube!“</vt:lpstr>
      <vt:lpstr>Thomas sagte zu ihm: „Mein Herr und mein Gott!“</vt:lpstr>
      <vt:lpstr>Jesus erwiderte: „Jetzt, wo du mich gesehen hast, glaubst du. Glücklich zu nennen sind die, die nicht sehen und trotzdem glauben.“</vt:lpstr>
      <vt:lpstr>I. Zuerst muss ich ihn sehen und berühren, bevor ich glaube!</vt:lpstr>
      <vt:lpstr>„Thomas, auch Zwilling genannt, einer der Zwölf, war nicht dabei gewesen.“</vt:lpstr>
      <vt:lpstr>„Warum seid ihr so erschrocken? Und wie kommt es, dass solche Zweifel in euren Herzen aufsteigen?“</vt:lpstr>
      <vt:lpstr>„Erst muss ich seine von den Nägeln durchbohrten Hände sehen; ich muss meinen Finger auf die durchbohrten Stellen und meine Hand in seine durchbohrte Seite legen. Vorher glaube ich es nicht.“</vt:lpstr>
      <vt:lpstr>„Lasst uns mitgehen, um mit ihm zu sterben.“</vt:lpstr>
      <vt:lpstr>„Den Weg, der dorthin führt, wo ich hingehe, kennt ihr ja.“</vt:lpstr>
      <vt:lpstr>„Herr, wir wissen doch nicht einmal, wohin du gehst. Wie sollen wir dann den Weg dorthin kennen?“</vt:lpstr>
      <vt:lpstr>„Jesus hielt ihnen ihren Unglauben und ihre Uneinsichtigkeit vor und wies sie zurecht, weil sie denen nicht hatten glauben wollen, die ihn nach seiner Auferstehung gesehen hatten.“</vt:lpstr>
      <vt:lpstr>„Die Waffen, mit denen wir unseren Kampf führen, sind nicht die Waffen dieser Welt. Es sind Waffen von durchschlagender Kraft, die dazu dienen, im Einsatz für Gott feindliche Festungen zu zerstören. Mit diesen Waffen bringen wir eigenmächtige Gedankengebäude zum Einsturz.“</vt:lpstr>
      <vt:lpstr>„Darum muss ich auch dies alles erleiden. Aber ich stehe dazu; denn ich weiss, wem ich Glauben geschenkt habe, und bin überzeugt, dass er die Macht hat, bis zum Tag des Gerichts sicher zu bewahren, was er mir anvertraut hat.“</vt:lpstr>
      <vt:lpstr>II. Glücklich wer glaubt, ohne mich gesehen und  berührt zu haben!</vt:lpstr>
      <vt:lpstr>„Mit einem Mal kam Jesus, obwohl die Türen verschlossen waren, zu ihnen herein.“</vt:lpstr>
      <vt:lpstr>„So ist die Auferstehung der Toten. Es wird gesät verweslich und wird auferstehen unverweslich.“</vt:lpstr>
      <vt:lpstr>„Friede sei mit euch!“</vt:lpstr>
      <vt:lpstr>„Leg deinen Finger auf diese Stelle hier und sieh dir meine Hände an! Reich deine Hand her und leg sie in meine Seite!“</vt:lpstr>
      <vt:lpstr>„Sei nicht mehr ungläubig, sondern glaube!“</vt:lpstr>
      <vt:lpstr>„Mein Herr und mein Gott!“</vt:lpstr>
      <vt:lpstr>„Wer mich gesehen hat, hat den Vater gesehen. Wie kannst du da sagen: ‚Zeig uns den Vater‘?“</vt:lpstr>
      <vt:lpstr> „Mein Herr und mein Gott!“</vt:lpstr>
      <vt:lpstr>„Jetzt, wo du mich gesehen hast, glaubst du. Glücklich zu nennen sind die, die nicht sehen und trotzdem glauben.“</vt:lpstr>
      <vt:lpstr>„Die Juden werden den Menschensohn den Heiden übergeben, die Gott nicht kennen, damit die ihren Spott mit ihm treiben, ihn auspeitschen und schliesslich kreuzigen. Doch drei Tage danach wird er auferstehen.“</vt:lpstr>
      <vt:lpstr>„Mein Leben wirst du nicht dem Totenreich überlassen, mich, deinen treuen Diener, wirst du vor dem Grab verschonen.“</vt:lpstr>
      <vt:lpstr>„Ihr seid ja von neuem geboren, und dieses neue Leben hat seinen Ursprung nicht in einem vergänglichen Samen, sondern in einem unvergänglichen, in dem lebendigen Wort Gottes, das für immer Bestand hat.“</vt:lpstr>
      <vt:lpstr>„Dieses Wort ist nichts anderes als das Evangelium, das euch verkündet wurde.“</vt:lpstr>
      <vt:lpstr>Schlussgedanke</vt:lpstr>
      <vt:lpstr>„Diesen Jesus hat Gott auferweckt; wir alle (Apostel) sind Zeugen dafür.“</vt:lpstr>
      <vt:lpstr>„Ich bete nicht nur für sie (meine Jünger), sondern auch für die Menschen, die auf ihr Wort hin an mich glauben werden.“</vt:lpstr>
      <vt:lpstr>„Zusammen mit Jesus Christus hat Gott uns vom Tod auferweckt, und zusammen mit ihm hat er uns schon jetzt einen Platz in der himmlischen Welt gegeben, weil wir mit Jesus Christus verbunden sind.“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leidet und siegt - für Dich! - Teil 4/4 - Sei nicht ungläubig, sondern gläubig! - Folien</dc:title>
  <dc:creator>Jürg Birnstiel</dc:creator>
  <cp:lastModifiedBy>Me</cp:lastModifiedBy>
  <cp:revision>1001</cp:revision>
  <dcterms:created xsi:type="dcterms:W3CDTF">2013-11-12T15:20:47Z</dcterms:created>
  <dcterms:modified xsi:type="dcterms:W3CDTF">2021-04-17T12:18:35Z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