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8"/>
  </p:notesMasterIdLst>
  <p:handoutMasterIdLst>
    <p:handoutMasterId r:id="rId29"/>
  </p:handoutMasterIdLst>
  <p:sldIdLst>
    <p:sldId id="735" r:id="rId2"/>
    <p:sldId id="1031" r:id="rId3"/>
    <p:sldId id="1101" r:id="rId4"/>
    <p:sldId id="1102" r:id="rId5"/>
    <p:sldId id="1077" r:id="rId6"/>
    <p:sldId id="1103" r:id="rId7"/>
    <p:sldId id="1104" r:id="rId8"/>
    <p:sldId id="1105" r:id="rId9"/>
    <p:sldId id="1106" r:id="rId10"/>
    <p:sldId id="1107" r:id="rId11"/>
    <p:sldId id="1108" r:id="rId12"/>
    <p:sldId id="1109" r:id="rId13"/>
    <p:sldId id="1110" r:id="rId14"/>
    <p:sldId id="1111" r:id="rId15"/>
    <p:sldId id="1112" r:id="rId16"/>
    <p:sldId id="1113" r:id="rId17"/>
    <p:sldId id="1114" r:id="rId18"/>
    <p:sldId id="1115" r:id="rId19"/>
    <p:sldId id="1116" r:id="rId20"/>
    <p:sldId id="962" r:id="rId21"/>
    <p:sldId id="1117" r:id="rId22"/>
    <p:sldId id="1118" r:id="rId23"/>
    <p:sldId id="1119" r:id="rId24"/>
    <p:sldId id="259" r:id="rId25"/>
    <p:sldId id="1120" r:id="rId26"/>
    <p:sldId id="1121" r:id="rId27"/>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78" d="100"/>
          <a:sy n="78" d="100"/>
        </p:scale>
        <p:origin x="-108" y="-3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66608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76649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07753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95575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73104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96205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782858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225420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095398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16455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339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696492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264900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01307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410659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91758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5479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5107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57780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05727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50082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98251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8000" b="-8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188640"/>
            <a:ext cx="10009113" cy="2554545"/>
          </a:xfrm>
        </p:spPr>
        <p:txBody>
          <a:bodyPr wrap="square">
            <a:spAutoFit/>
          </a:bodyPr>
          <a:lstStyle/>
          <a:p>
            <a:pPr algn="l"/>
            <a:r>
              <a:rPr lang="de-CH" altLang="de-DE" sz="8000" dirty="0">
                <a:solidFill>
                  <a:schemeClr val="tx2">
                    <a:lumMod val="10000"/>
                  </a:schemeClr>
                </a:solidFill>
                <a:effectLst/>
                <a:latin typeface="Univers LT Std 47 Cn Lt" pitchFamily="34" charset="0"/>
              </a:rPr>
              <a:t>Wie höre ich</a:t>
            </a:r>
            <a:br>
              <a:rPr lang="de-CH" altLang="de-DE" sz="8000" dirty="0">
                <a:solidFill>
                  <a:schemeClr val="tx2">
                    <a:lumMod val="10000"/>
                  </a:schemeClr>
                </a:solidFill>
                <a:effectLst/>
                <a:latin typeface="Univers LT Std 47 Cn Lt" pitchFamily="34" charset="0"/>
              </a:rPr>
            </a:br>
            <a:r>
              <a:rPr lang="de-CH" altLang="de-DE" sz="8000" dirty="0">
                <a:solidFill>
                  <a:schemeClr val="tx2">
                    <a:lumMod val="10000"/>
                  </a:schemeClr>
                </a:solidFill>
                <a:effectLst/>
                <a:latin typeface="Univers LT Std 47 Cn Lt" pitchFamily="34" charset="0"/>
              </a:rPr>
              <a:t>Gottes Stimme?</a:t>
            </a:r>
            <a:endParaRPr lang="de-DE" altLang="de-DE" sz="8000" dirty="0">
              <a:solidFill>
                <a:schemeClr val="tx2">
                  <a:lumMod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312712" y="3167390"/>
            <a:ext cx="8426019" cy="523220"/>
          </a:xfrm>
        </p:spPr>
        <p:txBody>
          <a:bodyPr wrap="square">
            <a:spAutoFit/>
          </a:bodyPr>
          <a:lstStyle/>
          <a:p>
            <a:pPr algn="r"/>
            <a:r>
              <a:rPr lang="de-DE" altLang="de-DE" sz="2800" dirty="0">
                <a:solidFill>
                  <a:schemeClr val="tx2">
                    <a:lumMod val="10000"/>
                  </a:schemeClr>
                </a:solidFill>
                <a:effectLst/>
                <a:latin typeface="Univers LT Std 47 Cn Lt" pitchFamily="34" charset="0"/>
              </a:rPr>
              <a:t>Serie: </a:t>
            </a:r>
            <a:r>
              <a:rPr lang="de-CH" altLang="de-DE" sz="2800" dirty="0">
                <a:solidFill>
                  <a:schemeClr val="tx2">
                    <a:lumMod val="10000"/>
                  </a:schemeClr>
                </a:solidFill>
                <a:effectLst/>
                <a:latin typeface="Univers LT Std 47 Cn Lt" pitchFamily="34" charset="0"/>
              </a:rPr>
              <a:t>Im Glauben reifer und erwachsener werden! (2/5)</a:t>
            </a:r>
            <a:endParaRPr lang="de-DE" altLang="de-DE" sz="28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5.Mose 5,27</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332656"/>
            <a:ext cx="9577064" cy="2123658"/>
          </a:xfrm>
        </p:spPr>
        <p:txBody>
          <a:bodyPr wrap="square">
            <a:spAutoFit/>
          </a:bodyPr>
          <a:lstStyle/>
          <a:p>
            <a:pPr algn="l"/>
            <a:r>
              <a:rPr lang="de-CH" altLang="de-DE" sz="4400" dirty="0">
                <a:solidFill>
                  <a:schemeClr val="tx2">
                    <a:lumMod val="10000"/>
                  </a:schemeClr>
                </a:solidFill>
                <a:effectLst/>
                <a:latin typeface="Univers LT Std 47 Cn Lt" pitchFamily="34" charset="0"/>
              </a:rPr>
              <a:t>„Geh du hin, höre alles, was der HERR,</a:t>
            </a:r>
            <a:br>
              <a:rPr lang="de-CH" altLang="de-DE" sz="4400" dirty="0">
                <a:solidFill>
                  <a:schemeClr val="tx2">
                    <a:lumMod val="10000"/>
                  </a:schemeClr>
                </a:solidFill>
                <a:effectLst/>
                <a:latin typeface="Univers LT Std 47 Cn Lt" pitchFamily="34" charset="0"/>
              </a:rPr>
            </a:br>
            <a:r>
              <a:rPr lang="de-CH" altLang="de-DE" sz="4400" dirty="0">
                <a:solidFill>
                  <a:schemeClr val="tx2">
                    <a:lumMod val="10000"/>
                  </a:schemeClr>
                </a:solidFill>
                <a:effectLst/>
                <a:latin typeface="Univers LT Std 47 Cn Lt" pitchFamily="34" charset="0"/>
              </a:rPr>
              <a:t>unser Gott, sagt, und teile es uns mit.</a:t>
            </a:r>
            <a:br>
              <a:rPr lang="de-CH" altLang="de-DE" sz="4400" dirty="0">
                <a:solidFill>
                  <a:schemeClr val="tx2">
                    <a:lumMod val="10000"/>
                  </a:schemeClr>
                </a:solidFill>
                <a:effectLst/>
                <a:latin typeface="Univers LT Std 47 Cn Lt" pitchFamily="34" charset="0"/>
              </a:rPr>
            </a:br>
            <a:r>
              <a:rPr lang="de-CH" altLang="de-DE" sz="4400" dirty="0">
                <a:solidFill>
                  <a:schemeClr val="tx2">
                    <a:lumMod val="10000"/>
                  </a:schemeClr>
                </a:solidFill>
                <a:effectLst/>
                <a:latin typeface="Univers LT Std 47 Cn Lt" pitchFamily="34" charset="0"/>
              </a:rPr>
              <a:t>Wir werden darauf hören und alles befolgen.“</a:t>
            </a:r>
            <a:endParaRPr lang="de-DE" altLang="de-DE" sz="44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195583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5.Mose 5,28</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671210"/>
            <a:ext cx="9577064" cy="1446550"/>
          </a:xfrm>
        </p:spPr>
        <p:txBody>
          <a:bodyPr wrap="square">
            <a:spAutoFit/>
          </a:bodyPr>
          <a:lstStyle/>
          <a:p>
            <a:pPr algn="l"/>
            <a:r>
              <a:rPr lang="de-CH" altLang="de-DE" sz="4400" dirty="0">
                <a:solidFill>
                  <a:schemeClr val="tx2">
                    <a:lumMod val="10000"/>
                  </a:schemeClr>
                </a:solidFill>
                <a:effectLst/>
                <a:latin typeface="Univers LT Std 47 Cn Lt" pitchFamily="34" charset="0"/>
              </a:rPr>
              <a:t>„Ich habe gehört, worum das Volk dich gebeten hat. Es ist gut, was sie sagen.“</a:t>
            </a:r>
            <a:endParaRPr lang="de-DE" altLang="de-DE" sz="44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328642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5.Mose 18,14</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16632"/>
            <a:ext cx="9577064" cy="2800767"/>
          </a:xfrm>
        </p:spPr>
        <p:txBody>
          <a:bodyPr wrap="square">
            <a:spAutoFit/>
          </a:bodyPr>
          <a:lstStyle/>
          <a:p>
            <a:pPr algn="l"/>
            <a:r>
              <a:rPr lang="de-CH" altLang="de-DE" sz="4400" dirty="0">
                <a:solidFill>
                  <a:schemeClr val="tx2">
                    <a:lumMod val="10000"/>
                  </a:schemeClr>
                </a:solidFill>
                <a:effectLst/>
                <a:latin typeface="Univers LT Std 47 Cn Lt" pitchFamily="34" charset="0"/>
              </a:rPr>
              <a:t>„Die Völker, die ihr vertreiben werdet, hören auf Wahrsager und Zeichendeuter; euch aber sagt der HERR, euer Gott, auf anderem Wege, was ihr tun sollt.“</a:t>
            </a:r>
            <a:endParaRPr lang="de-DE" altLang="de-DE" sz="44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555892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5.Mose 18,18</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16632"/>
            <a:ext cx="9577064" cy="2800767"/>
          </a:xfrm>
        </p:spPr>
        <p:txBody>
          <a:bodyPr wrap="square">
            <a:spAutoFit/>
          </a:bodyPr>
          <a:lstStyle/>
          <a:p>
            <a:pPr algn="l"/>
            <a:r>
              <a:rPr lang="de-CH" altLang="de-DE" sz="4400" dirty="0">
                <a:solidFill>
                  <a:schemeClr val="tx2">
                    <a:lumMod val="10000"/>
                  </a:schemeClr>
                </a:solidFill>
                <a:effectLst/>
                <a:latin typeface="Univers LT Std 47 Cn Lt" pitchFamily="34" charset="0"/>
              </a:rPr>
              <a:t>„Ich will ihnen einen Propheten, wie du bist, erwecken aus ihren Brüdern und meine Worte in seinen Mund geben; der soll zu ihnen reden alles, was ich ihm gebieten werde.“</a:t>
            </a:r>
            <a:endParaRPr lang="de-DE" altLang="de-DE" sz="44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081950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1.Timotheus-Brief 2,5</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16632"/>
            <a:ext cx="8424936" cy="2800767"/>
          </a:xfrm>
        </p:spPr>
        <p:txBody>
          <a:bodyPr wrap="square">
            <a:spAutoFit/>
          </a:bodyPr>
          <a:lstStyle/>
          <a:p>
            <a:pPr algn="l"/>
            <a:r>
              <a:rPr lang="de-CH" altLang="de-DE" sz="4400" dirty="0">
                <a:solidFill>
                  <a:schemeClr val="tx2">
                    <a:lumMod val="10000"/>
                  </a:schemeClr>
                </a:solidFill>
                <a:effectLst/>
                <a:latin typeface="Univers LT Std 47 Cn Lt" pitchFamily="34" charset="0"/>
              </a:rPr>
              <a:t>„Es gibt nur einen Gott, und es gibt auch nur einen Vermittler zwischen Gott und den Menschen – den, der selbst ein Mensch geworden ist, Jesus Christus.“</a:t>
            </a:r>
            <a:endParaRPr lang="de-DE" altLang="de-DE" sz="44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87566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Hebräer 1,1-2</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16632"/>
            <a:ext cx="10081120" cy="2800767"/>
          </a:xfrm>
        </p:spPr>
        <p:txBody>
          <a:bodyPr wrap="square">
            <a:spAutoFit/>
          </a:bodyPr>
          <a:lstStyle/>
          <a:p>
            <a:pPr algn="l"/>
            <a:r>
              <a:rPr lang="de-CH" altLang="de-DE" sz="4400" dirty="0">
                <a:solidFill>
                  <a:schemeClr val="tx2">
                    <a:lumMod val="10000"/>
                  </a:schemeClr>
                </a:solidFill>
                <a:effectLst/>
                <a:latin typeface="Univers LT Std 47 Cn Lt" pitchFamily="34" charset="0"/>
              </a:rPr>
              <a:t>„In der Vergangenheit hat Gott in vielfältigster Weise durch die Propheten zu unseren Vorfahren gesprochen. Aber jetzt, am Ende der Zeit,</a:t>
            </a:r>
            <a:br>
              <a:rPr lang="de-CH" altLang="de-DE" sz="4400" dirty="0">
                <a:solidFill>
                  <a:schemeClr val="tx2">
                    <a:lumMod val="10000"/>
                  </a:schemeClr>
                </a:solidFill>
                <a:effectLst/>
                <a:latin typeface="Univers LT Std 47 Cn Lt" pitchFamily="34" charset="0"/>
              </a:rPr>
            </a:br>
            <a:r>
              <a:rPr lang="de-CH" altLang="de-DE" sz="4400" dirty="0">
                <a:solidFill>
                  <a:schemeClr val="tx2">
                    <a:lumMod val="10000"/>
                  </a:schemeClr>
                </a:solidFill>
                <a:effectLst/>
                <a:latin typeface="Univers LT Std 47 Cn Lt" pitchFamily="34" charset="0"/>
              </a:rPr>
              <a:t>hat er zu uns gesprochen durch den Sohn.“</a:t>
            </a:r>
            <a:endParaRPr lang="de-DE" altLang="de-DE" sz="44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003536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1.Petrus-Brief 1,23</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47328" y="44624"/>
            <a:ext cx="11377264" cy="2800767"/>
          </a:xfrm>
        </p:spPr>
        <p:txBody>
          <a:bodyPr wrap="square">
            <a:spAutoFit/>
          </a:bodyPr>
          <a:lstStyle/>
          <a:p>
            <a:pPr algn="l"/>
            <a:r>
              <a:rPr lang="de-CH" altLang="de-DE" sz="4400" dirty="0">
                <a:solidFill>
                  <a:schemeClr val="tx2">
                    <a:lumMod val="10000"/>
                  </a:schemeClr>
                </a:solidFill>
                <a:effectLst/>
                <a:latin typeface="Univers LT Std 47 Cn Lt" pitchFamily="34" charset="0"/>
              </a:rPr>
              <a:t>„Ihr seid ja von neuem geboren, und dieses neue Leben hat seinen Ursprung nicht in einem vergänglichen Samen, sondern in einem unvergänglichen, in dem lebendigen Wort Gottes, das für immer Bestand hat.“</a:t>
            </a:r>
            <a:endParaRPr lang="de-DE" altLang="de-DE" sz="44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371144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1.Petrus-Brief 1,25</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62622"/>
            <a:ext cx="11377264" cy="2862322"/>
          </a:xfrm>
        </p:spPr>
        <p:txBody>
          <a:bodyPr wrap="square">
            <a:spAutoFit/>
          </a:bodyPr>
          <a:lstStyle/>
          <a:p>
            <a:pPr algn="l"/>
            <a:r>
              <a:rPr lang="de-CH" altLang="de-DE" sz="6000" dirty="0">
                <a:solidFill>
                  <a:schemeClr val="tx2">
                    <a:lumMod val="10000"/>
                  </a:schemeClr>
                </a:solidFill>
                <a:effectLst/>
                <a:latin typeface="Univers LT Std 47 Cn Lt" pitchFamily="34" charset="0"/>
              </a:rPr>
              <a:t>„Dieses Wort ist nichts anderes</a:t>
            </a:r>
            <a:br>
              <a:rPr lang="de-CH" altLang="de-DE" sz="6000" dirty="0">
                <a:solidFill>
                  <a:schemeClr val="tx2">
                    <a:lumMod val="10000"/>
                  </a:schemeClr>
                </a:solidFill>
                <a:effectLst/>
                <a:latin typeface="Univers LT Std 47 Cn Lt" pitchFamily="34" charset="0"/>
              </a:rPr>
            </a:br>
            <a:r>
              <a:rPr lang="de-CH" altLang="de-DE" sz="6000" dirty="0">
                <a:solidFill>
                  <a:schemeClr val="tx2">
                    <a:lumMod val="10000"/>
                  </a:schemeClr>
                </a:solidFill>
                <a:effectLst/>
                <a:latin typeface="Univers LT Std 47 Cn Lt" pitchFamily="34" charset="0"/>
              </a:rPr>
              <a:t>als das Evangelium,</a:t>
            </a:r>
            <a:br>
              <a:rPr lang="de-CH" altLang="de-DE" sz="6000" dirty="0">
                <a:solidFill>
                  <a:schemeClr val="tx2">
                    <a:lumMod val="10000"/>
                  </a:schemeClr>
                </a:solidFill>
                <a:effectLst/>
                <a:latin typeface="Univers LT Std 47 Cn Lt" pitchFamily="34" charset="0"/>
              </a:rPr>
            </a:br>
            <a:r>
              <a:rPr lang="de-CH" altLang="de-DE" sz="6000" dirty="0">
                <a:solidFill>
                  <a:schemeClr val="tx2">
                    <a:lumMod val="10000"/>
                  </a:schemeClr>
                </a:solidFill>
                <a:effectLst/>
                <a:latin typeface="Univers LT Std 47 Cn Lt" pitchFamily="34" charset="0"/>
              </a:rPr>
              <a:t>das euch verkündet wurde.“</a:t>
            </a:r>
            <a:endParaRPr lang="de-DE" altLang="de-DE" sz="6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965320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1.Timotheus-Brief 3,16</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47328" y="44624"/>
            <a:ext cx="10009112" cy="3170099"/>
          </a:xfrm>
        </p:spPr>
        <p:txBody>
          <a:bodyPr wrap="square">
            <a:spAutoFit/>
          </a:bodyPr>
          <a:lstStyle/>
          <a:p>
            <a:pPr algn="l"/>
            <a:r>
              <a:rPr lang="de-CH" altLang="de-DE" sz="4000" dirty="0">
                <a:solidFill>
                  <a:schemeClr val="tx2">
                    <a:lumMod val="10000"/>
                  </a:schemeClr>
                </a:solidFill>
                <a:effectLst/>
                <a:latin typeface="Univers LT Std 47 Cn Lt" pitchFamily="34" charset="0"/>
              </a:rPr>
              <a:t>„Alles, was in der Schrift steht, ist von Gottes Geist eingegeben, und dementsprechend gross ist auch der Nutzen der Schrift: Sie unterrichtet in der Wahrheit, deckt Schuld auf, bringt auf den richtigen Weg und erzieht zu einem Leben nach Gottes Willen.“</a:t>
            </a:r>
            <a:endParaRPr lang="de-DE" altLang="de-DE" sz="4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82844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Hebräer 3,7</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985951"/>
            <a:ext cx="11377264" cy="1015663"/>
          </a:xfrm>
        </p:spPr>
        <p:txBody>
          <a:bodyPr wrap="square">
            <a:spAutoFit/>
          </a:bodyPr>
          <a:lstStyle/>
          <a:p>
            <a:pPr algn="l"/>
            <a:r>
              <a:rPr lang="de-CH" altLang="de-DE" sz="6000" dirty="0">
                <a:solidFill>
                  <a:schemeClr val="tx2">
                    <a:lumMod val="10000"/>
                  </a:schemeClr>
                </a:solidFill>
                <a:effectLst/>
                <a:latin typeface="Univers LT Std 47 Cn Lt" pitchFamily="34" charset="0"/>
              </a:rPr>
              <a:t>„Wie der Heilige Geist spricht.“</a:t>
            </a:r>
            <a:endParaRPr lang="de-DE" altLang="de-DE" sz="6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850269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Johannes-Evangelium 10,27</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516741"/>
            <a:ext cx="11233248" cy="1754326"/>
          </a:xfrm>
        </p:spPr>
        <p:txBody>
          <a:bodyPr wrap="square">
            <a:spAutoFit/>
          </a:bodyPr>
          <a:lstStyle/>
          <a:p>
            <a:pPr algn="l"/>
            <a:r>
              <a:rPr lang="de-CH" altLang="de-DE" dirty="0">
                <a:solidFill>
                  <a:schemeClr val="tx2">
                    <a:lumMod val="10000"/>
                  </a:schemeClr>
                </a:solidFill>
                <a:effectLst/>
                <a:latin typeface="Univers LT Std 47 Cn Lt" pitchFamily="34" charset="0"/>
              </a:rPr>
              <a:t>„Meine Schafe hören auf meine Stimme.</a:t>
            </a:r>
            <a:br>
              <a:rPr lang="de-CH" altLang="de-DE" dirty="0">
                <a:solidFill>
                  <a:schemeClr val="tx2">
                    <a:lumMod val="10000"/>
                  </a:schemeClr>
                </a:solidFill>
                <a:effectLst/>
                <a:latin typeface="Univers LT Std 47 Cn Lt" pitchFamily="34" charset="0"/>
              </a:rPr>
            </a:br>
            <a:r>
              <a:rPr lang="de-CH" altLang="de-DE" dirty="0">
                <a:solidFill>
                  <a:schemeClr val="tx2">
                    <a:lumMod val="10000"/>
                  </a:schemeClr>
                </a:solidFill>
                <a:effectLst/>
                <a:latin typeface="Univers LT Std 47 Cn Lt" pitchFamily="34" charset="0"/>
              </a:rPr>
              <a:t>Ich kenne sie, und sie folgen mir.“</a:t>
            </a:r>
            <a:endParaRPr lang="de-DE" altLang="de-DE"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76013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356463"/>
            <a:ext cx="11305256" cy="1200329"/>
          </a:xfrm>
        </p:spPr>
        <p:txBody>
          <a:bodyPr wrap="square">
            <a:spAutoFit/>
          </a:bodyPr>
          <a:lstStyle/>
          <a:p>
            <a:pPr algn="l"/>
            <a:r>
              <a:rPr lang="de-DE" altLang="de-DE" sz="7200" dirty="0">
                <a:solidFill>
                  <a:schemeClr val="tx2">
                    <a:lumMod val="10000"/>
                  </a:schemeClr>
                </a:solidFill>
                <a:effectLst/>
                <a:latin typeface="Univers LT Std 47 Cn Lt" pitchFamily="34" charset="0"/>
              </a:rPr>
              <a:t>II. </a:t>
            </a:r>
            <a:r>
              <a:rPr lang="de-CH" altLang="de-DE" sz="7200" dirty="0">
                <a:solidFill>
                  <a:schemeClr val="tx2">
                    <a:lumMod val="10000"/>
                  </a:schemeClr>
                </a:solidFill>
                <a:effectLst/>
                <a:latin typeface="Univers LT Std 47 Cn Lt" pitchFamily="34" charset="0"/>
              </a:rPr>
              <a:t>Wie Gott zu mir spricht</a:t>
            </a:r>
            <a:endParaRPr lang="de-DE" altLang="de-DE" sz="72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140968"/>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Galater-Brief 4,6</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88640"/>
            <a:ext cx="11377264" cy="2308324"/>
          </a:xfrm>
        </p:spPr>
        <p:txBody>
          <a:bodyPr wrap="square">
            <a:spAutoFit/>
          </a:bodyPr>
          <a:lstStyle/>
          <a:p>
            <a:pPr algn="l"/>
            <a:r>
              <a:rPr lang="de-CH" altLang="de-DE" sz="4800" dirty="0">
                <a:solidFill>
                  <a:schemeClr val="tx2">
                    <a:lumMod val="10000"/>
                  </a:schemeClr>
                </a:solidFill>
                <a:effectLst/>
                <a:latin typeface="Univers LT Std 47 Cn Lt" pitchFamily="34" charset="0"/>
              </a:rPr>
              <a:t>„Weil ihr nun Kinder seid, hat Gott den Geist seines Sohnes gesandt in unsre Herzen,</a:t>
            </a:r>
            <a:br>
              <a:rPr lang="de-CH" altLang="de-DE" sz="4800" dirty="0">
                <a:solidFill>
                  <a:schemeClr val="tx2">
                    <a:lumMod val="10000"/>
                  </a:schemeClr>
                </a:solidFill>
                <a:effectLst/>
                <a:latin typeface="Univers LT Std 47 Cn Lt" pitchFamily="34" charset="0"/>
              </a:rPr>
            </a:br>
            <a:r>
              <a:rPr lang="de-CH" altLang="de-DE" sz="4800" dirty="0">
                <a:solidFill>
                  <a:schemeClr val="tx2">
                    <a:lumMod val="10000"/>
                  </a:schemeClr>
                </a:solidFill>
                <a:effectLst/>
                <a:latin typeface="Univers LT Std 47 Cn Lt" pitchFamily="34" charset="0"/>
              </a:rPr>
              <a:t>der da ruft: Abba, lieber Vater!“</a:t>
            </a:r>
            <a:endParaRPr lang="de-DE" altLang="de-DE" sz="48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120168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140968"/>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Römer-Brief 8,14</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332656"/>
            <a:ext cx="11377264" cy="1569660"/>
          </a:xfrm>
        </p:spPr>
        <p:txBody>
          <a:bodyPr wrap="square">
            <a:spAutoFit/>
          </a:bodyPr>
          <a:lstStyle/>
          <a:p>
            <a:pPr algn="l"/>
            <a:r>
              <a:rPr lang="de-CH" altLang="de-DE" sz="4800" dirty="0">
                <a:solidFill>
                  <a:schemeClr val="tx2">
                    <a:lumMod val="10000"/>
                  </a:schemeClr>
                </a:solidFill>
                <a:effectLst/>
                <a:latin typeface="Univers LT Std 47 Cn Lt" pitchFamily="34" charset="0"/>
              </a:rPr>
              <a:t>„Alle, die sich von Gottes Geist leiten lassen,</a:t>
            </a:r>
            <a:br>
              <a:rPr lang="de-CH" altLang="de-DE" sz="4800" dirty="0">
                <a:solidFill>
                  <a:schemeClr val="tx2">
                    <a:lumMod val="10000"/>
                  </a:schemeClr>
                </a:solidFill>
                <a:effectLst/>
                <a:latin typeface="Univers LT Std 47 Cn Lt" pitchFamily="34" charset="0"/>
              </a:rPr>
            </a:br>
            <a:r>
              <a:rPr lang="de-CH" altLang="de-DE" sz="4800" dirty="0">
                <a:solidFill>
                  <a:schemeClr val="tx2">
                    <a:lumMod val="10000"/>
                  </a:schemeClr>
                </a:solidFill>
                <a:effectLst/>
                <a:latin typeface="Univers LT Std 47 Cn Lt" pitchFamily="34" charset="0"/>
              </a:rPr>
              <a:t>sind seine Söhne und Töchter.“</a:t>
            </a:r>
            <a:endParaRPr lang="de-DE" altLang="de-DE" sz="48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0051874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140968"/>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Apostelgeschichte 10,30</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88640"/>
            <a:ext cx="10873208" cy="2554545"/>
          </a:xfrm>
        </p:spPr>
        <p:txBody>
          <a:bodyPr wrap="square">
            <a:spAutoFit/>
          </a:bodyPr>
          <a:lstStyle/>
          <a:p>
            <a:pPr algn="l"/>
            <a:r>
              <a:rPr lang="de-CH" altLang="de-DE" sz="4000" dirty="0">
                <a:solidFill>
                  <a:schemeClr val="tx2">
                    <a:lumMod val="10000"/>
                  </a:schemeClr>
                </a:solidFill>
                <a:effectLst/>
                <a:latin typeface="Univers LT Std 47 Cn Lt" pitchFamily="34" charset="0"/>
              </a:rPr>
              <a:t>„Vor drei Tagen hatte ich mich zur gleichen Zeit wie jetzt, nachmittags gegen drei Uhr, hier in meinem Haus zum Gebet zurückgezogen, als plötzlich ein Mann in einem leuchtend weissen Gewand vor mir stand.“</a:t>
            </a:r>
            <a:endParaRPr lang="de-DE" altLang="de-DE" sz="4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640984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tx2">
                    <a:lumMod val="10000"/>
                  </a:schemeClr>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140968"/>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Johannes-Evangelium 10,27</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332656"/>
            <a:ext cx="11377264" cy="1569660"/>
          </a:xfrm>
        </p:spPr>
        <p:txBody>
          <a:bodyPr wrap="square">
            <a:spAutoFit/>
          </a:bodyPr>
          <a:lstStyle/>
          <a:p>
            <a:pPr algn="l"/>
            <a:r>
              <a:rPr lang="de-CH" altLang="de-DE" sz="4800" dirty="0">
                <a:solidFill>
                  <a:schemeClr val="tx2">
                    <a:lumMod val="10000"/>
                  </a:schemeClr>
                </a:solidFill>
                <a:effectLst/>
                <a:latin typeface="Univers LT Std 47 Cn Lt" pitchFamily="34" charset="0"/>
              </a:rPr>
              <a:t>„Meine Schafe hören auf meine Stimme.</a:t>
            </a:r>
            <a:br>
              <a:rPr lang="de-CH" altLang="de-DE" sz="4800" dirty="0">
                <a:solidFill>
                  <a:schemeClr val="tx2">
                    <a:lumMod val="10000"/>
                  </a:schemeClr>
                </a:solidFill>
                <a:effectLst/>
                <a:latin typeface="Univers LT Std 47 Cn Lt" pitchFamily="34" charset="0"/>
              </a:rPr>
            </a:br>
            <a:r>
              <a:rPr lang="de-CH" altLang="de-DE" sz="4800" dirty="0">
                <a:solidFill>
                  <a:schemeClr val="tx2">
                    <a:lumMod val="10000"/>
                  </a:schemeClr>
                </a:solidFill>
                <a:effectLst/>
                <a:latin typeface="Univers LT Std 47 Cn Lt" pitchFamily="34" charset="0"/>
              </a:rPr>
              <a:t>Ich kenne sie, und sie folgen mir.“</a:t>
            </a:r>
            <a:endParaRPr lang="de-DE" altLang="de-DE" sz="48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498700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140968"/>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1.Samuel 3,9</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563488"/>
            <a:ext cx="11377264" cy="1107996"/>
          </a:xfrm>
        </p:spPr>
        <p:txBody>
          <a:bodyPr wrap="square">
            <a:spAutoFit/>
          </a:bodyPr>
          <a:lstStyle/>
          <a:p>
            <a:pPr algn="l"/>
            <a:r>
              <a:rPr lang="de-CH" altLang="de-DE" sz="6600" dirty="0">
                <a:solidFill>
                  <a:schemeClr val="tx2">
                    <a:lumMod val="10000"/>
                  </a:schemeClr>
                </a:solidFill>
                <a:effectLst/>
                <a:latin typeface="Univers LT Std 47 Cn Lt" pitchFamily="34" charset="0"/>
              </a:rPr>
              <a:t>„Rede, Herr, denn dein Knecht hört.“</a:t>
            </a:r>
            <a:endParaRPr lang="de-DE" altLang="de-DE" sz="66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499648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Matthäus-Evangelium 3,17</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188640"/>
            <a:ext cx="11233248" cy="2585323"/>
          </a:xfrm>
        </p:spPr>
        <p:txBody>
          <a:bodyPr wrap="square">
            <a:spAutoFit/>
          </a:bodyPr>
          <a:lstStyle/>
          <a:p>
            <a:pPr algn="l"/>
            <a:r>
              <a:rPr lang="de-CH" altLang="de-DE" dirty="0">
                <a:solidFill>
                  <a:schemeClr val="tx2">
                    <a:lumMod val="10000"/>
                  </a:schemeClr>
                </a:solidFill>
                <a:effectLst/>
                <a:latin typeface="Univers LT Std 47 Cn Lt" pitchFamily="34" charset="0"/>
              </a:rPr>
              <a:t>Aus dem Himmel sprach eine Stimme:</a:t>
            </a:r>
            <a:br>
              <a:rPr lang="de-CH" altLang="de-DE" dirty="0">
                <a:solidFill>
                  <a:schemeClr val="tx2">
                    <a:lumMod val="10000"/>
                  </a:schemeClr>
                </a:solidFill>
                <a:effectLst/>
                <a:latin typeface="Univers LT Std 47 Cn Lt" pitchFamily="34" charset="0"/>
              </a:rPr>
            </a:br>
            <a:r>
              <a:rPr lang="de-CH" altLang="de-DE" dirty="0">
                <a:solidFill>
                  <a:schemeClr val="tx2">
                    <a:lumMod val="10000"/>
                  </a:schemeClr>
                </a:solidFill>
                <a:effectLst/>
                <a:latin typeface="Univers LT Std 47 Cn Lt" pitchFamily="34" charset="0"/>
              </a:rPr>
              <a:t>„Dies ist mein geliebter Sohn,</a:t>
            </a:r>
            <a:br>
              <a:rPr lang="de-CH" altLang="de-DE" dirty="0">
                <a:solidFill>
                  <a:schemeClr val="tx2">
                    <a:lumMod val="10000"/>
                  </a:schemeClr>
                </a:solidFill>
                <a:effectLst/>
                <a:latin typeface="Univers LT Std 47 Cn Lt" pitchFamily="34" charset="0"/>
              </a:rPr>
            </a:br>
            <a:r>
              <a:rPr lang="de-CH" altLang="de-DE" dirty="0">
                <a:solidFill>
                  <a:schemeClr val="tx2">
                    <a:lumMod val="10000"/>
                  </a:schemeClr>
                </a:solidFill>
                <a:effectLst/>
                <a:latin typeface="Univers LT Std 47 Cn Lt" pitchFamily="34" charset="0"/>
              </a:rPr>
              <a:t>an ihm habe ich Freude.“</a:t>
            </a:r>
            <a:endParaRPr lang="de-DE" altLang="de-DE"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4073738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Apostelgeschichte 1,26</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161593"/>
            <a:ext cx="11233248" cy="3416320"/>
          </a:xfrm>
        </p:spPr>
        <p:txBody>
          <a:bodyPr wrap="square">
            <a:spAutoFit/>
          </a:bodyPr>
          <a:lstStyle/>
          <a:p>
            <a:pPr algn="l"/>
            <a:r>
              <a:rPr lang="de-CH" altLang="de-DE" dirty="0">
                <a:solidFill>
                  <a:schemeClr val="tx2">
                    <a:lumMod val="10000"/>
                  </a:schemeClr>
                </a:solidFill>
                <a:effectLst/>
                <a:latin typeface="Univers LT Std 47 Cn Lt" pitchFamily="34" charset="0"/>
              </a:rPr>
              <a:t>„Sie warfen das Los über sie</a:t>
            </a:r>
            <a:br>
              <a:rPr lang="de-CH" altLang="de-DE" dirty="0">
                <a:solidFill>
                  <a:schemeClr val="tx2">
                    <a:lumMod val="10000"/>
                  </a:schemeClr>
                </a:solidFill>
                <a:effectLst/>
                <a:latin typeface="Univers LT Std 47 Cn Lt" pitchFamily="34" charset="0"/>
              </a:rPr>
            </a:br>
            <a:r>
              <a:rPr lang="de-CH" altLang="de-DE" dirty="0">
                <a:solidFill>
                  <a:schemeClr val="tx2">
                    <a:lumMod val="10000"/>
                  </a:schemeClr>
                </a:solidFill>
                <a:effectLst/>
                <a:latin typeface="Univers LT Std 47 Cn Lt" pitchFamily="34" charset="0"/>
              </a:rPr>
              <a:t>und das Los fiel auf Matthias;</a:t>
            </a:r>
            <a:br>
              <a:rPr lang="de-CH" altLang="de-DE" dirty="0">
                <a:solidFill>
                  <a:schemeClr val="tx2">
                    <a:lumMod val="10000"/>
                  </a:schemeClr>
                </a:solidFill>
                <a:effectLst/>
                <a:latin typeface="Univers LT Std 47 Cn Lt" pitchFamily="34" charset="0"/>
              </a:rPr>
            </a:br>
            <a:r>
              <a:rPr lang="de-CH" altLang="de-DE" dirty="0">
                <a:solidFill>
                  <a:schemeClr val="tx2">
                    <a:lumMod val="10000"/>
                  </a:schemeClr>
                </a:solidFill>
                <a:effectLst/>
                <a:latin typeface="Univers LT Std 47 Cn Lt" pitchFamily="34" charset="0"/>
              </a:rPr>
              <a:t>und er wurde hinzugezählt</a:t>
            </a:r>
            <a:br>
              <a:rPr lang="de-CH" altLang="de-DE" dirty="0">
                <a:solidFill>
                  <a:schemeClr val="tx2">
                    <a:lumMod val="10000"/>
                  </a:schemeClr>
                </a:solidFill>
                <a:effectLst/>
                <a:latin typeface="Univers LT Std 47 Cn Lt" pitchFamily="34" charset="0"/>
              </a:rPr>
            </a:br>
            <a:r>
              <a:rPr lang="de-CH" altLang="de-DE" dirty="0">
                <a:solidFill>
                  <a:schemeClr val="tx2">
                    <a:lumMod val="10000"/>
                  </a:schemeClr>
                </a:solidFill>
                <a:effectLst/>
                <a:latin typeface="Univers LT Std 47 Cn Lt" pitchFamily="34" charset="0"/>
              </a:rPr>
              <a:t>zu den elf Aposteln.“</a:t>
            </a:r>
            <a:endParaRPr lang="de-DE" altLang="de-DE"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245612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266165"/>
            <a:ext cx="9865096" cy="1200329"/>
          </a:xfrm>
        </p:spPr>
        <p:txBody>
          <a:bodyPr wrap="square">
            <a:spAutoFit/>
          </a:bodyPr>
          <a:lstStyle/>
          <a:p>
            <a:pPr algn="l"/>
            <a:r>
              <a:rPr lang="de-DE" altLang="de-DE" sz="7200" dirty="0">
                <a:solidFill>
                  <a:schemeClr val="tx2">
                    <a:lumMod val="10000"/>
                  </a:schemeClr>
                </a:solidFill>
                <a:effectLst/>
                <a:latin typeface="Univers LT Std 47 Cn Lt" pitchFamily="34" charset="0"/>
              </a:rPr>
              <a:t>I. </a:t>
            </a:r>
            <a:r>
              <a:rPr lang="de-CH" altLang="de-DE" sz="7200" dirty="0">
                <a:solidFill>
                  <a:schemeClr val="tx2">
                    <a:lumMod val="10000"/>
                  </a:schemeClr>
                </a:solidFill>
                <a:effectLst/>
                <a:latin typeface="Univers LT Std 47 Cn Lt" pitchFamily="34" charset="0"/>
              </a:rPr>
              <a:t>Wie Gott zu uns spricht</a:t>
            </a:r>
            <a:endParaRPr lang="de-DE" altLang="de-DE" sz="72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2.Mose 19,18-19</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16632"/>
            <a:ext cx="10657184" cy="2862322"/>
          </a:xfrm>
        </p:spPr>
        <p:txBody>
          <a:bodyPr wrap="square">
            <a:spAutoFit/>
          </a:bodyPr>
          <a:lstStyle/>
          <a:p>
            <a:pPr algn="l"/>
            <a:r>
              <a:rPr lang="de-CH" altLang="de-DE" sz="3600" dirty="0">
                <a:solidFill>
                  <a:schemeClr val="tx2">
                    <a:lumMod val="10000"/>
                  </a:schemeClr>
                </a:solidFill>
                <a:effectLst/>
                <a:latin typeface="Univers LT Std 47 Cn Lt" pitchFamily="34" charset="0"/>
              </a:rPr>
              <a:t>„Der ganze Berg Sinai war in Rauch gehüllt, weil der HERR im Feuer auf ihn herabgekommen war. Der Rauch stieg auf wie der Rauch eines Schmelzofens und der ganze Berg bebte.</a:t>
            </a:r>
            <a:br>
              <a:rPr lang="de-CH" altLang="de-DE" sz="3600" dirty="0">
                <a:solidFill>
                  <a:schemeClr val="tx2">
                    <a:lumMod val="10000"/>
                  </a:schemeClr>
                </a:solidFill>
                <a:effectLst/>
                <a:latin typeface="Univers LT Std 47 Cn Lt" pitchFamily="34" charset="0"/>
              </a:rPr>
            </a:br>
            <a:r>
              <a:rPr lang="de-CH" altLang="de-DE" sz="3600" dirty="0">
                <a:solidFill>
                  <a:schemeClr val="tx2">
                    <a:lumMod val="10000"/>
                  </a:schemeClr>
                </a:solidFill>
                <a:effectLst/>
                <a:latin typeface="Univers LT Std 47 Cn Lt" pitchFamily="34" charset="0"/>
              </a:rPr>
              <a:t>Der Posaunenschall wurde immer lauter. Mose rief und Gott antwortete ihm mit einer Stimme, die wie Donner klang.“</a:t>
            </a:r>
            <a:endParaRPr lang="de-DE" altLang="de-DE" sz="36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775580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2.Mose 20,18</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47410"/>
            <a:ext cx="9721080" cy="2800767"/>
          </a:xfrm>
        </p:spPr>
        <p:txBody>
          <a:bodyPr wrap="square">
            <a:spAutoFit/>
          </a:bodyPr>
          <a:lstStyle/>
          <a:p>
            <a:pPr algn="l"/>
            <a:r>
              <a:rPr lang="de-CH" altLang="de-DE" sz="4400" dirty="0">
                <a:solidFill>
                  <a:schemeClr val="tx2">
                    <a:lumMod val="10000"/>
                  </a:schemeClr>
                </a:solidFill>
                <a:effectLst/>
                <a:latin typeface="Univers LT Std 47 Cn Lt" pitchFamily="34" charset="0"/>
              </a:rPr>
              <a:t>„Als das ganze Volk erlebte, wie es blitzte und donnerte, Posaunenschall ertönte und der Berg rauchte, bekam es grosse Angst und blieb zitternd in weiter Ferne stehen.“</a:t>
            </a:r>
            <a:endParaRPr lang="de-DE" altLang="de-DE" sz="44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936473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5.Mose 5,23-24</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44624"/>
            <a:ext cx="11521280" cy="4154984"/>
          </a:xfrm>
        </p:spPr>
        <p:txBody>
          <a:bodyPr wrap="square">
            <a:spAutoFit/>
          </a:bodyPr>
          <a:lstStyle/>
          <a:p>
            <a:pPr algn="l"/>
            <a:r>
              <a:rPr lang="de-CH" altLang="de-DE" sz="4400" dirty="0">
                <a:solidFill>
                  <a:schemeClr val="tx2">
                    <a:lumMod val="10000"/>
                  </a:schemeClr>
                </a:solidFill>
                <a:effectLst/>
                <a:latin typeface="Univers LT Std 47 Cn Lt" pitchFamily="34" charset="0"/>
              </a:rPr>
              <a:t>„Der HERR, unser Gott, hat uns heute seine Grösse und Herrlichkeit sehen lassen und wir haben aus dem Feuer seine Stimme gehört. Wir haben staunend erfahren, dass Gott zu Menschen sprechen kann,</a:t>
            </a:r>
            <a:br>
              <a:rPr lang="de-CH" altLang="de-DE" sz="4400" dirty="0">
                <a:solidFill>
                  <a:schemeClr val="tx2">
                    <a:lumMod val="10000"/>
                  </a:schemeClr>
                </a:solidFill>
                <a:effectLst/>
                <a:latin typeface="Univers LT Std 47 Cn Lt" pitchFamily="34" charset="0"/>
              </a:rPr>
            </a:br>
            <a:r>
              <a:rPr lang="de-CH" altLang="de-DE" sz="4400" dirty="0">
                <a:solidFill>
                  <a:schemeClr val="tx2">
                    <a:lumMod val="10000"/>
                  </a:schemeClr>
                </a:solidFill>
                <a:effectLst/>
                <a:latin typeface="Univers LT Std 47 Cn Lt" pitchFamily="34" charset="0"/>
              </a:rPr>
              <a:t>ohne dass sie deshalb</a:t>
            </a:r>
            <a:br>
              <a:rPr lang="de-CH" altLang="de-DE" sz="4400" dirty="0">
                <a:solidFill>
                  <a:schemeClr val="tx2">
                    <a:lumMod val="10000"/>
                  </a:schemeClr>
                </a:solidFill>
                <a:effectLst/>
                <a:latin typeface="Univers LT Std 47 Cn Lt" pitchFamily="34" charset="0"/>
              </a:rPr>
            </a:br>
            <a:r>
              <a:rPr lang="de-CH" altLang="de-DE" sz="4400" dirty="0">
                <a:solidFill>
                  <a:schemeClr val="tx2">
                    <a:lumMod val="10000"/>
                  </a:schemeClr>
                </a:solidFill>
                <a:effectLst/>
                <a:latin typeface="Univers LT Std 47 Cn Lt" pitchFamily="34" charset="0"/>
              </a:rPr>
              <a:t>sterben müssen.“</a:t>
            </a:r>
            <a:endParaRPr lang="de-DE" altLang="de-DE" sz="44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49023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5.Mose 5,25</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16632"/>
            <a:ext cx="11521280" cy="2800767"/>
          </a:xfrm>
        </p:spPr>
        <p:txBody>
          <a:bodyPr wrap="square">
            <a:spAutoFit/>
          </a:bodyPr>
          <a:lstStyle/>
          <a:p>
            <a:pPr algn="l"/>
            <a:r>
              <a:rPr lang="de-CH" altLang="de-DE" sz="4400" dirty="0">
                <a:solidFill>
                  <a:schemeClr val="tx2">
                    <a:lumMod val="10000"/>
                  </a:schemeClr>
                </a:solidFill>
                <a:effectLst/>
                <a:latin typeface="Univers LT Std 47 Cn Lt" pitchFamily="34" charset="0"/>
              </a:rPr>
              <a:t>„Wir haben Angst, dass uns dieses grosse Feuer doch noch verzehren wird. Wenn wir die Stimme des HERRN, unseres Gottes, noch länger hören,</a:t>
            </a:r>
            <a:br>
              <a:rPr lang="de-CH" altLang="de-DE" sz="4400" dirty="0">
                <a:solidFill>
                  <a:schemeClr val="tx2">
                    <a:lumMod val="10000"/>
                  </a:schemeClr>
                </a:solidFill>
                <a:effectLst/>
                <a:latin typeface="Univers LT Std 47 Cn Lt" pitchFamily="34" charset="0"/>
              </a:rPr>
            </a:br>
            <a:r>
              <a:rPr lang="de-CH" altLang="de-DE" sz="4400" dirty="0">
                <a:solidFill>
                  <a:schemeClr val="tx2">
                    <a:lumMod val="10000"/>
                  </a:schemeClr>
                </a:solidFill>
                <a:effectLst/>
                <a:latin typeface="Univers LT Std 47 Cn Lt" pitchFamily="34" charset="0"/>
              </a:rPr>
              <a:t>werden wir es gewiss nicht überleben.“</a:t>
            </a:r>
            <a:endParaRPr lang="de-DE" altLang="de-DE" sz="44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494725817"/>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600</Words>
  <Application>Microsoft Office PowerPoint</Application>
  <PresentationFormat>Benutzerdefiniert</PresentationFormat>
  <Paragraphs>75</Paragraphs>
  <Slides>26</Slides>
  <Notes>26</Notes>
  <HiddenSlides>0</HiddenSlides>
  <MMClips>0</MMClips>
  <ScaleCrop>false</ScaleCrop>
  <HeadingPairs>
    <vt:vector size="4" baseType="variant">
      <vt:variant>
        <vt:lpstr>Design</vt:lpstr>
      </vt:variant>
      <vt:variant>
        <vt:i4>1</vt:i4>
      </vt:variant>
      <vt:variant>
        <vt:lpstr>Folientitel</vt:lpstr>
      </vt:variant>
      <vt:variant>
        <vt:i4>26</vt:i4>
      </vt:variant>
    </vt:vector>
  </HeadingPairs>
  <TitlesOfParts>
    <vt:vector size="27" baseType="lpstr">
      <vt:lpstr>Designvorlage 'Berggipfel'</vt:lpstr>
      <vt:lpstr>Wie höre ich Gottes Stimme?</vt:lpstr>
      <vt:lpstr>„Meine Schafe hören auf meine Stimme. Ich kenne sie, und sie folgen mir.“</vt:lpstr>
      <vt:lpstr>Aus dem Himmel sprach eine Stimme: „Dies ist mein geliebter Sohn, an ihm habe ich Freude.“</vt:lpstr>
      <vt:lpstr>„Sie warfen das Los über sie und das Los fiel auf Matthias; und er wurde hinzugezählt zu den elf Aposteln.“</vt:lpstr>
      <vt:lpstr>I. Wie Gott zu uns spricht</vt:lpstr>
      <vt:lpstr>„Der ganze Berg Sinai war in Rauch gehüllt, weil der HERR im Feuer auf ihn herabgekommen war. Der Rauch stieg auf wie der Rauch eines Schmelzofens und der ganze Berg bebte. Der Posaunenschall wurde immer lauter. Mose rief und Gott antwortete ihm mit einer Stimme, die wie Donner klang.“</vt:lpstr>
      <vt:lpstr>„Als das ganze Volk erlebte, wie es blitzte und donnerte, Posaunenschall ertönte und der Berg rauchte, bekam es grosse Angst und blieb zitternd in weiter Ferne stehen.“</vt:lpstr>
      <vt:lpstr>„Der HERR, unser Gott, hat uns heute seine Grösse und Herrlichkeit sehen lassen und wir haben aus dem Feuer seine Stimme gehört. Wir haben staunend erfahren, dass Gott zu Menschen sprechen kann, ohne dass sie deshalb sterben müssen.“</vt:lpstr>
      <vt:lpstr>„Wir haben Angst, dass uns dieses grosse Feuer doch noch verzehren wird. Wenn wir die Stimme des HERRN, unseres Gottes, noch länger hören, werden wir es gewiss nicht überleben.“</vt:lpstr>
      <vt:lpstr>„Geh du hin, höre alles, was der HERR, unser Gott, sagt, und teile es uns mit. Wir werden darauf hören und alles befolgen.“</vt:lpstr>
      <vt:lpstr>„Ich habe gehört, worum das Volk dich gebeten hat. Es ist gut, was sie sagen.“</vt:lpstr>
      <vt:lpstr>„Die Völker, die ihr vertreiben werdet, hören auf Wahrsager und Zeichendeuter; euch aber sagt der HERR, euer Gott, auf anderem Wege, was ihr tun sollt.“</vt:lpstr>
      <vt:lpstr>„Ich will ihnen einen Propheten, wie du bist, erwecken aus ihren Brüdern und meine Worte in seinen Mund geben; der soll zu ihnen reden alles, was ich ihm gebieten werde.“</vt:lpstr>
      <vt:lpstr>„Es gibt nur einen Gott, und es gibt auch nur einen Vermittler zwischen Gott und den Menschen – den, der selbst ein Mensch geworden ist, Jesus Christus.“</vt:lpstr>
      <vt:lpstr>„In der Vergangenheit hat Gott in vielfältigster Weise durch die Propheten zu unseren Vorfahren gesprochen. Aber jetzt, am Ende der Zeit, hat er zu uns gesprochen durch den Sohn.“</vt:lpstr>
      <vt:lpstr>„Ihr seid ja von neuem geboren, und dieses neue Leben hat seinen Ursprung nicht in einem vergänglichen Samen, sondern in einem unvergänglichen, in dem lebendigen Wort Gottes, das für immer Bestand hat.“</vt:lpstr>
      <vt:lpstr>„Dieses Wort ist nichts anderes als das Evangelium, das euch verkündet wurde.“</vt:lpstr>
      <vt:lpstr>„Alles, was in der Schrift steht, ist von Gottes Geist eingegeben, und dementsprechend gross ist auch der Nutzen der Schrift: Sie unterrichtet in der Wahrheit, deckt Schuld auf, bringt auf den richtigen Weg und erzieht zu einem Leben nach Gottes Willen.“</vt:lpstr>
      <vt:lpstr>„Wie der Heilige Geist spricht.“</vt:lpstr>
      <vt:lpstr>II. Wie Gott zu mir spricht</vt:lpstr>
      <vt:lpstr>„Weil ihr nun Kinder seid, hat Gott den Geist seines Sohnes gesandt in unsre Herzen, der da ruft: Abba, lieber Vater!“</vt:lpstr>
      <vt:lpstr>„Alle, die sich von Gottes Geist leiten lassen, sind seine Söhne und Töchter.“</vt:lpstr>
      <vt:lpstr>„Vor drei Tagen hatte ich mich zur gleichen Zeit wie jetzt, nachmittags gegen drei Uhr, hier in meinem Haus zum Gebet zurückgezogen, als plötzlich ein Mann in einem leuchtend weissen Gewand vor mir stand.“</vt:lpstr>
      <vt:lpstr>Schlussgedanke</vt:lpstr>
      <vt:lpstr>„Meine Schafe hören auf meine Stimme. Ich kenne sie, und sie folgen mir.“</vt:lpstr>
      <vt:lpstr>„Rede, Herr, denn dein Knecht hört.“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 Glauben reifen und erwachsener werden - Teil 2/5 - Wie höre ich Gottes Stimme? - Folien</dc:title>
  <dc:creator>Jürg Birnstiel</dc:creator>
  <cp:lastModifiedBy>Me</cp:lastModifiedBy>
  <cp:revision>823</cp:revision>
  <dcterms:created xsi:type="dcterms:W3CDTF">2013-11-12T15:20:47Z</dcterms:created>
  <dcterms:modified xsi:type="dcterms:W3CDTF">2019-04-12T14:09:11Z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