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864" r:id="rId4"/>
    <p:sldId id="942" r:id="rId5"/>
    <p:sldId id="430" r:id="rId6"/>
    <p:sldId id="943" r:id="rId7"/>
    <p:sldId id="948" r:id="rId8"/>
    <p:sldId id="949" r:id="rId9"/>
    <p:sldId id="918" r:id="rId10"/>
    <p:sldId id="947" r:id="rId11"/>
    <p:sldId id="950" r:id="rId12"/>
    <p:sldId id="951" r:id="rId13"/>
    <p:sldId id="952" r:id="rId14"/>
    <p:sldId id="946" r:id="rId15"/>
    <p:sldId id="953" r:id="rId16"/>
    <p:sldId id="954" r:id="rId17"/>
    <p:sldId id="955" r:id="rId18"/>
    <p:sldId id="956" r:id="rId19"/>
    <p:sldId id="957" r:id="rId20"/>
    <p:sldId id="958" r:id="rId21"/>
    <p:sldId id="263" r:id="rId22"/>
    <p:sldId id="959" r:id="rId23"/>
    <p:sldId id="961" r:id="rId24"/>
    <p:sldId id="325" r:id="rId25"/>
  </p:sldIdLst>
  <p:sldSz cx="9144000" cy="6858000" type="screen4x3"/>
  <p:notesSz cx="6858000" cy="9144000"/>
  <p:defaultTextStyle>
    <a:defPPr>
      <a:defRPr lang="de-CH"/>
    </a:defPPr>
    <a:lvl1pPr algn="r" rtl="0" fontAlgn="base">
      <a:spcBef>
        <a:spcPct val="0"/>
      </a:spcBef>
      <a:spcAft>
        <a:spcPct val="0"/>
      </a:spcAft>
      <a:defRPr sz="4800" kern="1200">
        <a:solidFill>
          <a:schemeClr val="tx1"/>
        </a:solidFill>
        <a:latin typeface="Arial" charset="0"/>
        <a:ea typeface="+mn-ea"/>
        <a:cs typeface="+mn-cs"/>
      </a:defRPr>
    </a:lvl1pPr>
    <a:lvl2pPr marL="457200" algn="r" rtl="0" fontAlgn="base">
      <a:spcBef>
        <a:spcPct val="0"/>
      </a:spcBef>
      <a:spcAft>
        <a:spcPct val="0"/>
      </a:spcAft>
      <a:defRPr sz="4800" kern="1200">
        <a:solidFill>
          <a:schemeClr val="tx1"/>
        </a:solidFill>
        <a:latin typeface="Arial" charset="0"/>
        <a:ea typeface="+mn-ea"/>
        <a:cs typeface="+mn-cs"/>
      </a:defRPr>
    </a:lvl2pPr>
    <a:lvl3pPr marL="914400" algn="r" rtl="0" fontAlgn="base">
      <a:spcBef>
        <a:spcPct val="0"/>
      </a:spcBef>
      <a:spcAft>
        <a:spcPct val="0"/>
      </a:spcAft>
      <a:defRPr sz="4800" kern="1200">
        <a:solidFill>
          <a:schemeClr val="tx1"/>
        </a:solidFill>
        <a:latin typeface="Arial" charset="0"/>
        <a:ea typeface="+mn-ea"/>
        <a:cs typeface="+mn-cs"/>
      </a:defRPr>
    </a:lvl3pPr>
    <a:lvl4pPr marL="1371600" algn="r" rtl="0" fontAlgn="base">
      <a:spcBef>
        <a:spcPct val="0"/>
      </a:spcBef>
      <a:spcAft>
        <a:spcPct val="0"/>
      </a:spcAft>
      <a:defRPr sz="4800" kern="1200">
        <a:solidFill>
          <a:schemeClr val="tx1"/>
        </a:solidFill>
        <a:latin typeface="Arial" charset="0"/>
        <a:ea typeface="+mn-ea"/>
        <a:cs typeface="+mn-cs"/>
      </a:defRPr>
    </a:lvl4pPr>
    <a:lvl5pPr marL="1828800" algn="r"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0000"/>
    <a:srgbClr val="FFFF00"/>
    <a:srgbClr val="F8F8F8"/>
    <a:srgbClr val="4D4D4D"/>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4664" autoAdjust="0"/>
  </p:normalViewPr>
  <p:slideViewPr>
    <p:cSldViewPr>
      <p:cViewPr>
        <p:scale>
          <a:sx n="132" d="100"/>
          <a:sy n="132" d="100"/>
        </p:scale>
        <p:origin x="-12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575CD5AD-F30B-40B5-BAEF-8FF0DD4366BE}" type="slidenum">
              <a:rPr lang="de-DE"/>
              <a:pPr/>
              <a:t>‹Nr.›</a:t>
            </a:fld>
            <a:endParaRPr lang="de-DE"/>
          </a:p>
        </p:txBody>
      </p:sp>
    </p:spTree>
    <p:extLst>
      <p:ext uri="{BB962C8B-B14F-4D97-AF65-F5344CB8AC3E}">
        <p14:creationId xmlns:p14="http://schemas.microsoft.com/office/powerpoint/2010/main" val="4207145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FDEB11A-1518-4414-AFE0-02E85222922A}"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3DD95F2-0201-4ECF-9BD4-47B622943D7B}"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52D1511-21FD-459B-830F-62BA6EECBC64}"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2BB4DC8-2649-404E-BD97-3151D4C1181F}"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579A0CC-8C9E-4FF6-B82E-C50D597B3678}"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EBAC06C-FFFF-41AE-958B-F711C4561691}"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23DCE75-8792-4866-895A-901CC2E34227}"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9D00596C-FB26-4657-AC38-7FA6DC4ADD69}"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B8DDFED0-7278-419E-903D-6D4F2583E7C0}"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201543B-5F52-494B-BD99-133C74346F3D}"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9788CF6-5204-4A34-B0FC-BC862F65B5B6}"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20AF82F-187A-42ED-AF74-871CFDA67B28}"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2014E40-92F4-4ED5-AED8-5C49C7602468}"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914752B-6AF5-4DC5-B79E-5AF1993BF40F}"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5CFD860-374A-4001-B6E5-1D7FDE60FE5B}"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FB90EFE-151C-46EF-BC39-7D03CF542B94}"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B7246F8-77DE-4652-A4DC-52329C1199D4}"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E523DAAC-B3B9-40A4-B5D4-43021F0037CE}"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EB1B0045-835A-4718-B9C8-C7C4A46E12AA}"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76E7FE62-59C3-4A91-901D-ED119FB47A81}"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11F72D4-6661-4EF5-9564-92A6886AE413}"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44B6A82-0405-43CF-A777-19348C7182D2}"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56E4C42-BE8F-4F09-B209-3C8E2E8C240D}"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C0FF786-24DE-453B-9142-66A74C80C6B6}"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2844" y="383425"/>
            <a:ext cx="8643998" cy="2062103"/>
          </a:xfrm>
          <a:noFill/>
        </p:spPr>
        <p:txBody>
          <a:bodyPr wrap="square" anchor="t">
            <a:spAutoFit/>
          </a:bodyPr>
          <a:lstStyle/>
          <a:p>
            <a:pPr algn="l"/>
            <a:r>
              <a:rPr lang="de-CH" sz="8000" dirty="0" smtClean="0">
                <a:ln>
                  <a:solidFill>
                    <a:schemeClr val="accent3">
                      <a:lumMod val="10000"/>
                    </a:schemeClr>
                  </a:solidFill>
                </a:ln>
                <a:solidFill>
                  <a:schemeClr val="bg1"/>
                </a:solidFill>
              </a:rPr>
              <a:t>Welche Gaben bekomme ich?</a:t>
            </a:r>
            <a:endParaRPr lang="de-CH" sz="8000" dirty="0">
              <a:ln>
                <a:solidFill>
                  <a:schemeClr val="accent3">
                    <a:lumMod val="10000"/>
                  </a:schemeClr>
                </a:solidFill>
              </a:ln>
              <a:solidFill>
                <a:schemeClr val="bg1"/>
              </a:solidFill>
            </a:endParaRPr>
          </a:p>
        </p:txBody>
      </p:sp>
      <p:sp>
        <p:nvSpPr>
          <p:cNvPr id="51203" name="Rectangle 3"/>
          <p:cNvSpPr>
            <a:spLocks noGrp="1" noChangeArrowheads="1"/>
          </p:cNvSpPr>
          <p:nvPr>
            <p:ph type="subTitle" idx="1"/>
          </p:nvPr>
        </p:nvSpPr>
        <p:spPr>
          <a:xfrm>
            <a:off x="178786" y="3645024"/>
            <a:ext cx="8929718" cy="1500246"/>
          </a:xfrm>
        </p:spPr>
        <p:txBody>
          <a:bodyPr/>
          <a:lstStyle/>
          <a:p>
            <a:pPr algn="l"/>
            <a:r>
              <a:rPr lang="de-CH" sz="2800" dirty="0">
                <a:ln>
                  <a:solidFill>
                    <a:schemeClr val="accent3">
                      <a:lumMod val="10000"/>
                    </a:schemeClr>
                  </a:solidFill>
                </a:ln>
              </a:rPr>
              <a:t>Reihe:</a:t>
            </a:r>
            <a:br>
              <a:rPr lang="de-CH" sz="2800" dirty="0">
                <a:ln>
                  <a:solidFill>
                    <a:schemeClr val="accent3">
                      <a:lumMod val="10000"/>
                    </a:schemeClr>
                  </a:solidFill>
                </a:ln>
              </a:rPr>
            </a:br>
            <a:r>
              <a:rPr lang="de-CH" sz="2800" dirty="0" smtClean="0">
                <a:ln>
                  <a:solidFill>
                    <a:schemeClr val="accent3">
                      <a:lumMod val="10000"/>
                    </a:schemeClr>
                  </a:solidFill>
                </a:ln>
              </a:rPr>
              <a:t>Ich bin begabt!                                                (Teil 1/4)</a:t>
            </a:r>
            <a:endParaRPr lang="de-CH" sz="2800" dirty="0">
              <a:ln>
                <a:solidFill>
                  <a:schemeClr val="accent3">
                    <a:lumMod val="10000"/>
                  </a:schemeClr>
                </a:solidFill>
              </a:ln>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0" y="49848"/>
            <a:ext cx="9109075" cy="193899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Es gibt viele verschiedene Dienste, aber es ist ein und derselbe Herr, der uns damit beauftragt.</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55776" y="2132856"/>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12,5</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0" y="44625"/>
            <a:ext cx="9109075" cy="2554545"/>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Es gibt viele verschiedene Kräfte, aber es ist ein und derselbe Gott, durch den sie alle in uns allen wirksam werden.</a:t>
            </a:r>
          </a:p>
        </p:txBody>
      </p:sp>
      <p:sp>
        <p:nvSpPr>
          <p:cNvPr id="676867" name="Rectangle 3"/>
          <p:cNvSpPr>
            <a:spLocks noChangeArrowheads="1"/>
          </p:cNvSpPr>
          <p:nvPr/>
        </p:nvSpPr>
        <p:spPr bwMode="auto">
          <a:xfrm>
            <a:off x="2555776" y="2564904"/>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12,6</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0" y="-27384"/>
            <a:ext cx="9109075" cy="2554545"/>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Verschiedene Gaben</a:t>
            </a:r>
          </a:p>
          <a:p>
            <a:pPr algn="l">
              <a:spcBef>
                <a:spcPct val="50000"/>
              </a:spcBef>
            </a:pPr>
            <a:r>
              <a:rPr lang="de-CH" sz="4000" dirty="0" smtClean="0">
                <a:ln>
                  <a:solidFill>
                    <a:srgbClr val="000000"/>
                  </a:solidFill>
                </a:ln>
                <a:solidFill>
                  <a:srgbClr val="FFFFFF"/>
                </a:solidFill>
                <a:latin typeface="+mj-lt"/>
              </a:rPr>
              <a:t>Verschiedene Dienste</a:t>
            </a:r>
          </a:p>
          <a:p>
            <a:pPr algn="l">
              <a:spcBef>
                <a:spcPct val="50000"/>
              </a:spcBef>
            </a:pPr>
            <a:r>
              <a:rPr lang="de-CH" sz="4000" dirty="0" smtClean="0">
                <a:ln>
                  <a:solidFill>
                    <a:srgbClr val="000000"/>
                  </a:solidFill>
                </a:ln>
                <a:solidFill>
                  <a:srgbClr val="FFFFFF"/>
                </a:solidFill>
                <a:latin typeface="+mj-lt"/>
              </a:rPr>
              <a:t>Verschiedene Kräfte</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55776" y="2852936"/>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12,4-6</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4925" y="82367"/>
            <a:ext cx="8786813"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„Sind etwa alle Apostel? Sind alle Propheten? Sind alle Lehrer? Natürlich nicht! Es sind auch nicht alle dazu befähigt, Wunder zu tun.“ </a:t>
            </a:r>
          </a:p>
        </p:txBody>
      </p:sp>
      <p:sp>
        <p:nvSpPr>
          <p:cNvPr id="744451" name="Rectangle 3"/>
          <p:cNvSpPr>
            <a:spLocks noChangeArrowheads="1"/>
          </p:cNvSpPr>
          <p:nvPr/>
        </p:nvSpPr>
        <p:spPr bwMode="auto">
          <a:xfrm>
            <a:off x="3491880" y="2996952"/>
            <a:ext cx="5447779"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3200" dirty="0" smtClean="0">
                <a:ln>
                  <a:solidFill>
                    <a:srgbClr val="000000"/>
                  </a:solidFill>
                </a:ln>
                <a:solidFill>
                  <a:srgbClr val="FFFFFF"/>
                </a:solidFill>
                <a:latin typeface="Arial Rounded MT Bold" pitchFamily="34" charset="0"/>
              </a:rPr>
              <a:t>1.Korinther-Brief 12,29</a:t>
            </a:r>
            <a:endParaRPr lang="de-CH" sz="32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5667" y="147404"/>
            <a:ext cx="8786813" cy="378565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„Nicht alle haben die Gabe des Heilens; nicht alle können in einer von Gott eingegebenen Sprache reden oder das Gesagte in verständlichen Worten wiedergeben.</a:t>
            </a:r>
          </a:p>
        </p:txBody>
      </p:sp>
      <p:sp>
        <p:nvSpPr>
          <p:cNvPr id="744451" name="Rectangle 3"/>
          <p:cNvSpPr>
            <a:spLocks noChangeArrowheads="1"/>
          </p:cNvSpPr>
          <p:nvPr/>
        </p:nvSpPr>
        <p:spPr bwMode="auto">
          <a:xfrm>
            <a:off x="3419872" y="3789040"/>
            <a:ext cx="5447779"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3200" dirty="0" smtClean="0">
                <a:ln>
                  <a:solidFill>
                    <a:srgbClr val="000000"/>
                  </a:solidFill>
                </a:ln>
                <a:solidFill>
                  <a:srgbClr val="FFFFFF"/>
                </a:solidFill>
                <a:latin typeface="Arial Rounded MT Bold" pitchFamily="34" charset="0"/>
              </a:rPr>
              <a:t>1.Korinther-Brief 12,30</a:t>
            </a:r>
            <a:endParaRPr lang="de-CH" sz="32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70266" y="82367"/>
            <a:ext cx="8678198"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„Alles ist das Werk ein und desselben Geistes, und es ist seine freie Entscheidung, welche Gabe er jedem Einzelnen zuteilt.“ </a:t>
            </a:r>
          </a:p>
        </p:txBody>
      </p:sp>
      <p:sp>
        <p:nvSpPr>
          <p:cNvPr id="744451" name="Rectangle 3"/>
          <p:cNvSpPr>
            <a:spLocks noChangeArrowheads="1"/>
          </p:cNvSpPr>
          <p:nvPr/>
        </p:nvSpPr>
        <p:spPr bwMode="auto">
          <a:xfrm>
            <a:off x="4427984" y="3501008"/>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1.Korinther-Brief 12,11</a:t>
            </a:r>
            <a:endParaRPr lang="de-CH" sz="24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6933" y="44624"/>
            <a:ext cx="8065467"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„Zur Hölle mit dir und deinem Geld!“, fuhr Petrus ihn an. „Zu denken, was Gott schenkt, könne man kaufen!“ </a:t>
            </a:r>
          </a:p>
        </p:txBody>
      </p:sp>
      <p:sp>
        <p:nvSpPr>
          <p:cNvPr id="744451" name="Rectangle 3"/>
          <p:cNvSpPr>
            <a:spLocks noChangeArrowheads="1"/>
          </p:cNvSpPr>
          <p:nvPr/>
        </p:nvSpPr>
        <p:spPr bwMode="auto">
          <a:xfrm>
            <a:off x="3707904" y="2772217"/>
            <a:ext cx="5015731"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3200" dirty="0" smtClean="0">
                <a:ln>
                  <a:solidFill>
                    <a:srgbClr val="000000"/>
                  </a:solidFill>
                </a:ln>
                <a:solidFill>
                  <a:srgbClr val="FFFFFF"/>
                </a:solidFill>
                <a:latin typeface="Arial Rounded MT Bold" pitchFamily="34" charset="0"/>
              </a:rPr>
              <a:t>Apostelgeschichte 8,20</a:t>
            </a:r>
            <a:endParaRPr lang="de-CH" sz="32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16632"/>
            <a:ext cx="8678198" cy="286232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smtClean="0">
                <a:ln>
                  <a:solidFill>
                    <a:srgbClr val="000000"/>
                  </a:solidFill>
                </a:ln>
                <a:ea typeface="+mn-ea"/>
                <a:cs typeface="+mn-cs"/>
              </a:rPr>
              <a:t>„Bemüht euch um die Fähigkeiten, die uns durch Gottes Geist gegeben werden, und wenn ich das sage, denke ich vor allem an die Gabe des prophetischen Redens.“</a:t>
            </a:r>
          </a:p>
        </p:txBody>
      </p:sp>
      <p:sp>
        <p:nvSpPr>
          <p:cNvPr id="744451" name="Rectangle 3"/>
          <p:cNvSpPr>
            <a:spLocks noChangeArrowheads="1"/>
          </p:cNvSpPr>
          <p:nvPr/>
        </p:nvSpPr>
        <p:spPr bwMode="auto">
          <a:xfrm>
            <a:off x="4286248" y="3068960"/>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1.Korinther-Brief 14,1</a:t>
            </a:r>
            <a:endParaRPr lang="de-CH" sz="24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6933" y="116632"/>
            <a:ext cx="8497515" cy="341632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smtClean="0">
                <a:ln>
                  <a:solidFill>
                    <a:srgbClr val="000000"/>
                  </a:solidFill>
                </a:ln>
                <a:ea typeface="+mn-ea"/>
                <a:cs typeface="+mn-cs"/>
              </a:rPr>
              <a:t>„Wenn es aber einem von euch an Weisheit fehlt, bitte er Gott darum, und sie wird ihm gegeben werden; denn Gott gibt allen gern und macht dem, der ihn bittet, keine Vorhaltungen.“</a:t>
            </a:r>
          </a:p>
        </p:txBody>
      </p:sp>
      <p:sp>
        <p:nvSpPr>
          <p:cNvPr id="744451" name="Rectangle 3"/>
          <p:cNvSpPr>
            <a:spLocks noChangeArrowheads="1"/>
          </p:cNvSpPr>
          <p:nvPr/>
        </p:nvSpPr>
        <p:spPr bwMode="auto">
          <a:xfrm>
            <a:off x="3707904" y="2924944"/>
            <a:ext cx="5015731"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Jakobus-Brief 1,5</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648072" y="44624"/>
            <a:ext cx="7308304" cy="286232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smtClean="0">
                <a:ln>
                  <a:solidFill>
                    <a:srgbClr val="000000"/>
                  </a:solidFill>
                </a:ln>
                <a:ea typeface="+mn-ea"/>
                <a:cs typeface="+mn-cs"/>
              </a:rPr>
              <a:t>„Wenn sich jemand um ein leitendes Amt in der Gemeinde bemüht, strebt er nach einer grossen und ehrenvollen Aufgabe.“ </a:t>
            </a:r>
          </a:p>
        </p:txBody>
      </p:sp>
      <p:sp>
        <p:nvSpPr>
          <p:cNvPr id="744451" name="Rectangle 3"/>
          <p:cNvSpPr>
            <a:spLocks noChangeArrowheads="1"/>
          </p:cNvSpPr>
          <p:nvPr/>
        </p:nvSpPr>
        <p:spPr bwMode="auto">
          <a:xfrm>
            <a:off x="2771800" y="2924944"/>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1.Timotheus-Brief 3,1</a:t>
            </a:r>
            <a:endParaRPr lang="de-CH" sz="24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4925" y="147404"/>
            <a:ext cx="5545187" cy="378565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„Das Geschenk, das Gott uns in seiner Gnade macht, ist das ewige Leben in Jesus Christus, unserem Herrn.“</a:t>
            </a:r>
            <a:endParaRPr lang="de-CH" sz="4000"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524821" y="4869160"/>
            <a:ext cx="4511675"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3200" dirty="0" smtClean="0">
                <a:ln>
                  <a:solidFill>
                    <a:srgbClr val="000000"/>
                  </a:solidFill>
                </a:ln>
                <a:solidFill>
                  <a:srgbClr val="FFFFFF"/>
                </a:solidFill>
                <a:latin typeface="Arial Rounded MT Bold" pitchFamily="34" charset="0"/>
              </a:rPr>
              <a:t>Römer-Brief 6,23</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31800" y="404813"/>
            <a:ext cx="7092950" cy="1152525"/>
          </a:xfrm>
        </p:spPr>
        <p:txBody>
          <a:bodyPr/>
          <a:lstStyle/>
          <a:p>
            <a:pPr algn="l"/>
            <a:r>
              <a:rPr lang="de-CH" sz="6600" dirty="0">
                <a:ln>
                  <a:solidFill>
                    <a:schemeClr val="accent3">
                      <a:lumMod val="10000"/>
                    </a:schemeClr>
                  </a:solidFill>
                </a:ln>
                <a:solidFill>
                  <a:schemeClr val="bg1"/>
                </a:solidFill>
              </a:rPr>
              <a:t>Schlussgedanke</a:t>
            </a:r>
            <a:r>
              <a:rPr lang="de-DE" sz="6600" dirty="0">
                <a:ln>
                  <a:solidFill>
                    <a:schemeClr val="accent3">
                      <a:lumMod val="10000"/>
                    </a:schemeClr>
                  </a:solidFill>
                </a:ln>
                <a:solidFill>
                  <a:schemeClr val="bg1"/>
                </a:solidFill>
              </a:rPr>
              <a:t> </a:t>
            </a:r>
            <a:endParaRPr lang="de-CH" sz="6600" dirty="0">
              <a:ln>
                <a:solidFill>
                  <a:schemeClr val="accent3">
                    <a:lumMod val="10000"/>
                  </a:schemeClr>
                </a:solidFill>
              </a:ln>
              <a:solidFill>
                <a:schemeClr val="bg1"/>
              </a:solidFill>
            </a:endParaRPr>
          </a:p>
        </p:txBody>
      </p:sp>
      <p:sp>
        <p:nvSpPr>
          <p:cNvPr id="5" name="Rectangle 4"/>
          <p:cNvSpPr>
            <a:spLocks noGrp="1" noChangeArrowheads="1"/>
          </p:cNvSpPr>
          <p:nvPr>
            <p:ph type="subTitle" idx="1"/>
          </p:nvPr>
        </p:nvSpPr>
        <p:spPr>
          <a:xfrm>
            <a:off x="5500694" y="6357958"/>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3659" y="44624"/>
            <a:ext cx="8570789"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smtClean="0">
                <a:ln>
                  <a:solidFill>
                    <a:srgbClr val="000000"/>
                  </a:solidFill>
                </a:ln>
                <a:ea typeface="+mn-ea"/>
                <a:cs typeface="+mn-cs"/>
              </a:rPr>
              <a:t>„Ich rufe daher aufgrund der Vollmacht, die Gott mir in seiner Gnade gegeben hat, jeden Einzelnen von euch zu nüchterner Selbsteinschätzung auf. Keiner soll mehr von sich halten, als angemessen ist. Massstab für die richtige Selbsteinschätzung ist der Glaube, den Gott jedem in einem bestimmten Mass zugeteilt hat.“</a:t>
            </a:r>
            <a:endParaRPr lang="de-CH" sz="3200"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427984" y="4293096"/>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Römer-Brief 12,3</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70266" y="82367"/>
            <a:ext cx="8678198"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„Alles ist das Werk ein und desselben Geistes, und es ist seine freie Entscheidung, welche Gabe er jedem Einzelnen zuteilt.“ </a:t>
            </a:r>
          </a:p>
        </p:txBody>
      </p:sp>
      <p:sp>
        <p:nvSpPr>
          <p:cNvPr id="744451" name="Rectangle 3"/>
          <p:cNvSpPr>
            <a:spLocks noChangeArrowheads="1"/>
          </p:cNvSpPr>
          <p:nvPr/>
        </p:nvSpPr>
        <p:spPr bwMode="auto">
          <a:xfrm>
            <a:off x="4427984" y="3501008"/>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1.Korinther-Brief 12,11</a:t>
            </a:r>
            <a:endParaRPr lang="de-CH" sz="24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a:t>
            </a:r>
            <a:r>
              <a:rPr lang="de-CH" sz="1200" smtClean="0">
                <a:solidFill>
                  <a:schemeClr val="bg1"/>
                </a:solidFill>
              </a:rPr>
              <a:t>bin begabt!</a:t>
            </a:r>
            <a:endParaRPr lang="de-CH" sz="1200" dirty="0" smtClean="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4925" y="198338"/>
            <a:ext cx="8786813"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„Das Fundament ist bereits gelegt, und niemand kann je ein anderes legen. Dieses Fundament ist Jesus Christus.“</a:t>
            </a:r>
          </a:p>
        </p:txBody>
      </p:sp>
      <p:sp>
        <p:nvSpPr>
          <p:cNvPr id="744451" name="Rectangle 3"/>
          <p:cNvSpPr>
            <a:spLocks noChangeArrowheads="1"/>
          </p:cNvSpPr>
          <p:nvPr/>
        </p:nvSpPr>
        <p:spPr bwMode="auto">
          <a:xfrm>
            <a:off x="4211960" y="2492896"/>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3,11</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3850" y="188913"/>
            <a:ext cx="8424863" cy="1569660"/>
          </a:xfrm>
          <a:noFill/>
        </p:spPr>
        <p:txBody>
          <a:bodyPr anchor="t">
            <a:spAutoFit/>
          </a:bodyPr>
          <a:lstStyle/>
          <a:p>
            <a:pPr marL="1117600" indent="-1117600" algn="l">
              <a:buFontTx/>
              <a:buAutoNum type="romanUcPeriod"/>
            </a:pPr>
            <a:r>
              <a:rPr lang="de-DE" sz="6000" dirty="0" smtClean="0">
                <a:ln>
                  <a:solidFill>
                    <a:schemeClr val="accent3">
                      <a:lumMod val="10000"/>
                    </a:schemeClr>
                  </a:solidFill>
                </a:ln>
                <a:solidFill>
                  <a:schemeClr val="bg1"/>
                </a:solidFill>
              </a:rPr>
              <a:t>Du bekommst natürliche Gaben</a:t>
            </a:r>
            <a:endParaRPr lang="de-CH" sz="6000" dirty="0">
              <a:ln>
                <a:solidFill>
                  <a:schemeClr val="accent3">
                    <a:lumMod val="10000"/>
                  </a:schemeClr>
                </a:solidFill>
              </a:ln>
              <a:solidFill>
                <a:schemeClr val="bg1"/>
              </a:solidFill>
            </a:endParaRPr>
          </a:p>
        </p:txBody>
      </p:sp>
      <p:sp>
        <p:nvSpPr>
          <p:cNvPr id="238595" name="Rectangle 3"/>
          <p:cNvSpPr>
            <a:spLocks noGrp="1" noChangeArrowheads="1"/>
          </p:cNvSpPr>
          <p:nvPr>
            <p:ph type="subTitle" idx="1"/>
          </p:nvPr>
        </p:nvSpPr>
        <p:spPr>
          <a:xfrm>
            <a:off x="2214546" y="6357958"/>
            <a:ext cx="6769100" cy="338156"/>
          </a:xfrm>
        </p:spPr>
        <p:txBody>
          <a:bodyPr/>
          <a:lstStyle/>
          <a:p>
            <a:pPr algn="r"/>
            <a:r>
              <a:rPr lang="de-CH" sz="1200" dirty="0" smtClean="0">
                <a:solidFill>
                  <a:schemeClr val="bg1"/>
                </a:solidFill>
              </a:rPr>
              <a:t>Ich bin begabt!</a:t>
            </a:r>
            <a:endParaRPr lang="de-CH" sz="1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051720" y="260648"/>
            <a:ext cx="6912768" cy="193899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„Ich habe </a:t>
            </a:r>
            <a:r>
              <a:rPr lang="de-CH" sz="4000" kern="1200" dirty="0" err="1" smtClean="0">
                <a:ln>
                  <a:solidFill>
                    <a:srgbClr val="000000"/>
                  </a:solidFill>
                </a:ln>
                <a:ea typeface="+mn-ea"/>
                <a:cs typeface="+mn-cs"/>
              </a:rPr>
              <a:t>Bezalel</a:t>
            </a:r>
            <a:r>
              <a:rPr lang="de-CH" sz="4000" kern="1200" dirty="0" smtClean="0">
                <a:ln>
                  <a:solidFill>
                    <a:srgbClr val="000000"/>
                  </a:solidFill>
                </a:ln>
                <a:ea typeface="+mn-ea"/>
                <a:cs typeface="+mn-cs"/>
              </a:rPr>
              <a:t>, dazu berufen, alle diese Arbeiten auszuführen.“</a:t>
            </a:r>
          </a:p>
        </p:txBody>
      </p:sp>
      <p:sp>
        <p:nvSpPr>
          <p:cNvPr id="744451" name="Rectangle 3"/>
          <p:cNvSpPr>
            <a:spLocks noChangeArrowheads="1"/>
          </p:cNvSpPr>
          <p:nvPr/>
        </p:nvSpPr>
        <p:spPr bwMode="auto">
          <a:xfrm>
            <a:off x="4067944" y="2492896"/>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2.Mose, 31,2</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051720" y="42877"/>
            <a:ext cx="6877998" cy="3170099"/>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„Ich habe ihn mit meinem Geist erfüllt, ihm Weisheit und Einsicht gegeben und ihn zu jeder künstlerischen Tätigkeit befähigt.“</a:t>
            </a:r>
          </a:p>
        </p:txBody>
      </p:sp>
      <p:sp>
        <p:nvSpPr>
          <p:cNvPr id="744451" name="Rectangle 3"/>
          <p:cNvSpPr>
            <a:spLocks noChangeArrowheads="1"/>
          </p:cNvSpPr>
          <p:nvPr/>
        </p:nvSpPr>
        <p:spPr bwMode="auto">
          <a:xfrm>
            <a:off x="4355976" y="3140968"/>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2.Mose, 31,3</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267744" y="82367"/>
            <a:ext cx="6624736"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„Er kann Bilder und Gegenstände entwerfen und sie in Gold, Silber oder Bronze ausführen.“</a:t>
            </a:r>
          </a:p>
        </p:txBody>
      </p:sp>
      <p:sp>
        <p:nvSpPr>
          <p:cNvPr id="744451" name="Rectangle 3"/>
          <p:cNvSpPr>
            <a:spLocks noChangeArrowheads="1"/>
          </p:cNvSpPr>
          <p:nvPr/>
        </p:nvSpPr>
        <p:spPr bwMode="auto">
          <a:xfrm>
            <a:off x="4283968" y="2780928"/>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2.Mose, 31,4</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ctrTitle"/>
          </p:nvPr>
        </p:nvSpPr>
        <p:spPr>
          <a:xfrm>
            <a:off x="323850" y="188913"/>
            <a:ext cx="8640763" cy="1569660"/>
          </a:xfrm>
          <a:noFill/>
          <a:ln/>
        </p:spPr>
        <p:txBody>
          <a:bodyPr anchor="t">
            <a:spAutoFit/>
          </a:bodyPr>
          <a:lstStyle/>
          <a:p>
            <a:pPr marL="1117600" indent="-1117600" algn="l"/>
            <a:r>
              <a:rPr lang="de-DE" sz="6000" dirty="0">
                <a:ln>
                  <a:solidFill>
                    <a:schemeClr val="accent3">
                      <a:lumMod val="10000"/>
                    </a:schemeClr>
                  </a:solidFill>
                </a:ln>
                <a:solidFill>
                  <a:schemeClr val="bg1"/>
                </a:solidFill>
              </a:rPr>
              <a:t>II.  </a:t>
            </a:r>
            <a:r>
              <a:rPr lang="de-DE" sz="6000" dirty="0" smtClean="0">
                <a:ln>
                  <a:solidFill>
                    <a:schemeClr val="accent3">
                      <a:lumMod val="10000"/>
                    </a:schemeClr>
                  </a:solidFill>
                </a:ln>
                <a:solidFill>
                  <a:schemeClr val="bg1"/>
                </a:solidFill>
              </a:rPr>
              <a:t>Du bekommst geistliche Gaben</a:t>
            </a:r>
            <a:endParaRPr lang="de-CH" sz="6000" dirty="0">
              <a:ln>
                <a:solidFill>
                  <a:schemeClr val="accent3">
                    <a:lumMod val="10000"/>
                  </a:schemeClr>
                </a:solidFill>
              </a:ln>
              <a:solidFill>
                <a:schemeClr val="bg1"/>
              </a:solidFill>
            </a:endParaRPr>
          </a:p>
        </p:txBody>
      </p:sp>
      <p:sp>
        <p:nvSpPr>
          <p:cNvPr id="4" name="Rectangle 4"/>
          <p:cNvSpPr txBox="1">
            <a:spLocks noChangeArrowheads="1"/>
          </p:cNvSpPr>
          <p:nvPr/>
        </p:nvSpPr>
        <p:spPr bwMode="auto">
          <a:xfrm>
            <a:off x="5500694" y="6357958"/>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0" y="44624"/>
            <a:ext cx="9109075" cy="193899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Es gibt viele verschiedene Gaben, aber es ist ein und derselbe Geist, der sie uns zuteilt.</a:t>
            </a:r>
          </a:p>
        </p:txBody>
      </p:sp>
      <p:sp>
        <p:nvSpPr>
          <p:cNvPr id="676867" name="Rectangle 3"/>
          <p:cNvSpPr>
            <a:spLocks noChangeArrowheads="1"/>
          </p:cNvSpPr>
          <p:nvPr/>
        </p:nvSpPr>
        <p:spPr bwMode="auto">
          <a:xfrm>
            <a:off x="2267744" y="1916832"/>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12,4</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588</Words>
  <Application>Microsoft Office PowerPoint</Application>
  <PresentationFormat>Bildschirmpräsentation (4:3)</PresentationFormat>
  <Paragraphs>65</Paragraphs>
  <Slides>23</Slides>
  <Notes>0</Notes>
  <HiddenSlides>0</HiddenSlides>
  <MMClips>0</MMClips>
  <ScaleCrop>false</ScaleCrop>
  <HeadingPairs>
    <vt:vector size="4" baseType="variant">
      <vt:variant>
        <vt:lpstr>Design</vt:lpstr>
      </vt:variant>
      <vt:variant>
        <vt:i4>2</vt:i4>
      </vt:variant>
      <vt:variant>
        <vt:lpstr>Folientitel</vt:lpstr>
      </vt:variant>
      <vt:variant>
        <vt:i4>23</vt:i4>
      </vt:variant>
    </vt:vector>
  </HeadingPairs>
  <TitlesOfParts>
    <vt:vector size="25" baseType="lpstr">
      <vt:lpstr>01072134</vt:lpstr>
      <vt:lpstr>1_01072134</vt:lpstr>
      <vt:lpstr>Welche Gaben bekomme ich?</vt:lpstr>
      <vt:lpstr>„Das Geschenk, das Gott uns in seiner Gnade macht, ist das ewige Leben in Jesus Christus, unserem Herrn.“</vt:lpstr>
      <vt:lpstr>„Das Fundament ist bereits gelegt, und niemand kann je ein anderes legen. Dieses Fundament ist Jesus Christus.“</vt:lpstr>
      <vt:lpstr>Du bekommst natürliche Gaben</vt:lpstr>
      <vt:lpstr>„Ich habe Bezalel, dazu berufen, alle diese Arbeiten auszuführen.“</vt:lpstr>
      <vt:lpstr>„Ich habe ihn mit meinem Geist erfüllt, ihm Weisheit und Einsicht gegeben und ihn zu jeder künstlerischen Tätigkeit befähigt.“</vt:lpstr>
      <vt:lpstr>„Er kann Bilder und Gegenstände entwerfen und sie in Gold, Silber oder Bronze ausführen.“</vt:lpstr>
      <vt:lpstr>II.  Du bekommst geistliche Gaben</vt:lpstr>
      <vt:lpstr>PowerPoint-Präsentation</vt:lpstr>
      <vt:lpstr>PowerPoint-Präsentation</vt:lpstr>
      <vt:lpstr>PowerPoint-Präsentation</vt:lpstr>
      <vt:lpstr>PowerPoint-Präsentation</vt:lpstr>
      <vt:lpstr>„Sind etwa alle Apostel? Sind alle Propheten? Sind alle Lehrer? Natürlich nicht! Es sind auch nicht alle dazu befähigt, Wunder zu tun.“ </vt:lpstr>
      <vt:lpstr>„Nicht alle haben die Gabe des Heilens; nicht alle können in einer von Gott eingegebenen Sprache reden oder das Gesagte in verständlichen Worten wiedergeben.</vt:lpstr>
      <vt:lpstr>„Alles ist das Werk ein und desselben Geistes, und es ist seine freie Entscheidung, welche Gabe er jedem Einzelnen zuteilt.“ </vt:lpstr>
      <vt:lpstr>„Zur Hölle mit dir und deinem Geld!“, fuhr Petrus ihn an. „Zu denken, was Gott schenkt, könne man kaufen!“ </vt:lpstr>
      <vt:lpstr>„Bemüht euch um die Fähigkeiten, die uns durch Gottes Geist gegeben werden, und wenn ich das sage, denke ich vor allem an die Gabe des prophetischen Redens.“</vt:lpstr>
      <vt:lpstr>„Wenn es aber einem von euch an Weisheit fehlt, bitte er Gott darum, und sie wird ihm gegeben werden; denn Gott gibt allen gern und macht dem, der ihn bittet, keine Vorhaltungen.“</vt:lpstr>
      <vt:lpstr>„Wenn sich jemand um ein leitendes Amt in der Gemeinde bemüht, strebt er nach einer grossen und ehrenvollen Aufgabe.“ </vt:lpstr>
      <vt:lpstr>Schlussgedanke </vt:lpstr>
      <vt:lpstr>„Ich rufe daher aufgrund der Vollmacht, die Gott mir in seiner Gnade gegeben hat, jeden Einzelnen von euch zu nüchterner Selbsteinschätzung auf. Keiner soll mehr von sich halten, als angemessen ist. Massstab für die richtige Selbsteinschätzung ist der Glaube, den Gott jedem in einem bestimmten Mass zugeteilt hat.“</vt:lpstr>
      <vt:lpstr>„Alles ist das Werk ein und desselben Geistes, und es ist seine freie Entscheidung, welche Gabe er jedem Einzelnen zuteilt.“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 bin begabt! - Teil 1/4 - Welche Gaben bekomme ich? - Folien</dc:title>
  <dc:creator>Jürg Birnstiel</dc:creator>
  <cp:lastModifiedBy>Me</cp:lastModifiedBy>
  <cp:revision>876</cp:revision>
  <cp:lastPrinted>1601-01-01T00:00:00Z</cp:lastPrinted>
  <dcterms:created xsi:type="dcterms:W3CDTF">2005-04-13T18:10:29Z</dcterms:created>
  <dcterms:modified xsi:type="dcterms:W3CDTF">2010-11-06T16:57:38Z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