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6"/>
  </p:notesMasterIdLst>
  <p:sldIdLst>
    <p:sldId id="256" r:id="rId3"/>
    <p:sldId id="1113" r:id="rId4"/>
    <p:sldId id="1114" r:id="rId5"/>
    <p:sldId id="1115" r:id="rId6"/>
    <p:sldId id="1048" r:id="rId7"/>
    <p:sldId id="1100" r:id="rId8"/>
    <p:sldId id="1101" r:id="rId9"/>
    <p:sldId id="1071" r:id="rId10"/>
    <p:sldId id="1102" r:id="rId11"/>
    <p:sldId id="1103" r:id="rId12"/>
    <p:sldId id="1104" r:id="rId13"/>
    <p:sldId id="1105" r:id="rId14"/>
    <p:sldId id="1106" r:id="rId15"/>
    <p:sldId id="1107" r:id="rId16"/>
    <p:sldId id="1108" r:id="rId17"/>
    <p:sldId id="1109" r:id="rId18"/>
    <p:sldId id="1116" r:id="rId19"/>
    <p:sldId id="1110" r:id="rId20"/>
    <p:sldId id="263" r:id="rId21"/>
    <p:sldId id="1117" r:id="rId22"/>
    <p:sldId id="1111" r:id="rId23"/>
    <p:sldId id="1112" r:id="rId24"/>
    <p:sldId id="325" r:id="rId25"/>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p:scale>
          <a:sx n="126" d="100"/>
          <a:sy n="126" d="100"/>
        </p:scale>
        <p:origin x="-12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15702203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950" y="218023"/>
            <a:ext cx="8748713" cy="978729"/>
          </a:xfrm>
          <a:noFill/>
        </p:spPr>
        <p:txBody>
          <a:bodyPr anchor="t">
            <a:spAutoFit/>
          </a:bodyPr>
          <a:lstStyle/>
          <a:p>
            <a:pPr algn="l"/>
            <a:r>
              <a:rPr lang="de-DE" sz="7200" dirty="0" smtClean="0">
                <a:ln>
                  <a:solidFill>
                    <a:srgbClr val="000000"/>
                  </a:solidFill>
                </a:ln>
              </a:rPr>
              <a:t>Einsatz mit Folgen</a:t>
            </a:r>
            <a:endParaRPr lang="de-CH" sz="7200" dirty="0">
              <a:ln>
                <a:solidFill>
                  <a:srgbClr val="000000"/>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929718" cy="156966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800" dirty="0">
                <a:ln>
                  <a:solidFill>
                    <a:srgbClr val="000000"/>
                  </a:solidFill>
                </a:ln>
              </a:rPr>
              <a:t>„Achtet doch einmal darauf, wie es euch ergeht!“</a:t>
            </a:r>
          </a:p>
        </p:txBody>
      </p:sp>
      <p:sp>
        <p:nvSpPr>
          <p:cNvPr id="957443" name="Rectangle 3"/>
          <p:cNvSpPr>
            <a:spLocks noChangeArrowheads="1"/>
          </p:cNvSpPr>
          <p:nvPr/>
        </p:nvSpPr>
        <p:spPr bwMode="auto">
          <a:xfrm>
            <a:off x="3059832" y="4941168"/>
            <a:ext cx="3996531"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1,5</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298488449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352928" cy="452431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200" dirty="0">
                <a:ln>
                  <a:solidFill>
                    <a:srgbClr val="000000"/>
                  </a:solidFill>
                </a:ln>
              </a:rPr>
              <a:t>„Ihr habt reichlich Samen ausgesät und doch nur eine kümmerliche Ernte eingebracht. Das Korn reicht nicht zum Sattwerden und der Wein nicht für einen ordentlichen Schluck. Ihr müsst frieren, weil ihr nicht genug anzuziehen habt. Und das Geld, das einer für seine Arbeit bekommt, zerrinnt ihm zwischen den Fingern.“</a:t>
            </a:r>
          </a:p>
        </p:txBody>
      </p:sp>
      <p:sp>
        <p:nvSpPr>
          <p:cNvPr id="957443" name="Rectangle 3"/>
          <p:cNvSpPr>
            <a:spLocks noChangeArrowheads="1"/>
          </p:cNvSpPr>
          <p:nvPr/>
        </p:nvSpPr>
        <p:spPr bwMode="auto">
          <a:xfrm>
            <a:off x="1979712" y="4922004"/>
            <a:ext cx="5040734"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1,6</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2709027615"/>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929718" cy="1107996"/>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6600" dirty="0">
                <a:ln>
                  <a:solidFill>
                    <a:srgbClr val="000000"/>
                  </a:solidFill>
                </a:ln>
              </a:rPr>
              <a:t>„Warum das alles?“</a:t>
            </a:r>
          </a:p>
        </p:txBody>
      </p:sp>
      <p:sp>
        <p:nvSpPr>
          <p:cNvPr id="957443" name="Rectangle 3"/>
          <p:cNvSpPr>
            <a:spLocks noChangeArrowheads="1"/>
          </p:cNvSpPr>
          <p:nvPr/>
        </p:nvSpPr>
        <p:spPr bwMode="auto">
          <a:xfrm>
            <a:off x="2915642" y="5013176"/>
            <a:ext cx="4176638"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1,9</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3702324416"/>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929718" cy="193899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000" dirty="0">
                <a:ln>
                  <a:solidFill>
                    <a:srgbClr val="000000"/>
                  </a:solidFill>
                </a:ln>
              </a:rPr>
              <a:t>„Ihr lasst mein Haus in Trümmern liegen und jeder denkt nur daran, wie er sein eigenes Haus baut!“</a:t>
            </a:r>
          </a:p>
        </p:txBody>
      </p:sp>
      <p:sp>
        <p:nvSpPr>
          <p:cNvPr id="957443" name="Rectangle 3"/>
          <p:cNvSpPr>
            <a:spLocks noChangeArrowheads="1"/>
          </p:cNvSpPr>
          <p:nvPr/>
        </p:nvSpPr>
        <p:spPr bwMode="auto">
          <a:xfrm>
            <a:off x="3059832" y="4941168"/>
            <a:ext cx="3996531"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1,9</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4537010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929718" cy="2800767"/>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dirty="0">
                <a:ln>
                  <a:solidFill>
                    <a:srgbClr val="000000"/>
                  </a:solidFill>
                </a:ln>
              </a:rPr>
              <a:t>„Geht ins Gebirge, schlagt Holz und baut meinen Tempel! Daran habe ich Freude; damit ehrt ihr mich!“</a:t>
            </a:r>
          </a:p>
        </p:txBody>
      </p:sp>
      <p:sp>
        <p:nvSpPr>
          <p:cNvPr id="957443" name="Rectangle 3"/>
          <p:cNvSpPr>
            <a:spLocks noChangeArrowheads="1"/>
          </p:cNvSpPr>
          <p:nvPr/>
        </p:nvSpPr>
        <p:spPr bwMode="auto">
          <a:xfrm>
            <a:off x="2843808" y="4941168"/>
            <a:ext cx="4248472"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1,8</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2533216645"/>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929718"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„Achtet jetzt darauf, was von heute an geschieht – vom 24.Tag des 9.Monats an, dem Tag, an dem das Fundament für meinen Tempel gelegt wurde.“</a:t>
            </a:r>
          </a:p>
        </p:txBody>
      </p:sp>
      <p:sp>
        <p:nvSpPr>
          <p:cNvPr id="957443" name="Rectangle 3"/>
          <p:cNvSpPr>
            <a:spLocks noChangeArrowheads="1"/>
          </p:cNvSpPr>
          <p:nvPr/>
        </p:nvSpPr>
        <p:spPr bwMode="auto">
          <a:xfrm>
            <a:off x="2267744" y="4922004"/>
            <a:ext cx="4896718"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2,18</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3456332663"/>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929718" cy="304698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200" dirty="0">
                <a:ln>
                  <a:solidFill>
                    <a:srgbClr val="000000"/>
                  </a:solidFill>
                </a:ln>
              </a:rPr>
              <a:t>„Das Saatgut ist zwar noch nicht ausgebracht und es gibt noch kein Anzeichen, dass die Weinstöcke, Feigen–, Granatapfel– und Ölbäume künftig Frucht tragen, aber von heute ab werde ich euer Land segnen und alles gedeihen lassen!“</a:t>
            </a:r>
          </a:p>
        </p:txBody>
      </p:sp>
      <p:sp>
        <p:nvSpPr>
          <p:cNvPr id="957443" name="Rectangle 3"/>
          <p:cNvSpPr>
            <a:spLocks noChangeArrowheads="1"/>
          </p:cNvSpPr>
          <p:nvPr/>
        </p:nvSpPr>
        <p:spPr bwMode="auto">
          <a:xfrm>
            <a:off x="755576" y="4941168"/>
            <a:ext cx="6336704"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2,19</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217785857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55454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000" dirty="0">
                <a:ln>
                  <a:solidFill>
                    <a:srgbClr val="000000"/>
                  </a:solidFill>
                </a:ln>
              </a:rPr>
              <a:t>„Es soll euch zuerst um Gottes Reich und Gottes Gerechtigkeit gehen, dann wird euch das Übrige alles dazugegeben.“</a:t>
            </a:r>
          </a:p>
        </p:txBody>
      </p:sp>
      <p:sp>
        <p:nvSpPr>
          <p:cNvPr id="947203" name="Rectangle 3"/>
          <p:cNvSpPr>
            <a:spLocks noChangeArrowheads="1"/>
          </p:cNvSpPr>
          <p:nvPr/>
        </p:nvSpPr>
        <p:spPr bwMode="auto">
          <a:xfrm>
            <a:off x="971600" y="2708920"/>
            <a:ext cx="7993062"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smtClean="0">
                <a:ln>
                  <a:solidFill>
                    <a:srgbClr val="000000"/>
                  </a:solidFill>
                </a:ln>
                <a:solidFill>
                  <a:srgbClr val="FFFFFF"/>
                </a:solidFill>
                <a:latin typeface="+mj-lt"/>
                <a:ea typeface="+mj-ea"/>
                <a:cs typeface="+mj-cs"/>
              </a:rPr>
              <a:t>Matthäus-Evangelium 6,33</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549226314"/>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7958118" cy="286232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„Im Reich Gottes geht es nicht um Fragen des Essens und Trinkens, sondern um das, was der Heilige Geist bewirkt: Gerechtigkeit, Frieden und Freude.“</a:t>
            </a:r>
          </a:p>
        </p:txBody>
      </p:sp>
      <p:sp>
        <p:nvSpPr>
          <p:cNvPr id="947203" name="Rectangle 3"/>
          <p:cNvSpPr>
            <a:spLocks noChangeArrowheads="1"/>
          </p:cNvSpPr>
          <p:nvPr/>
        </p:nvSpPr>
        <p:spPr bwMode="auto">
          <a:xfrm>
            <a:off x="773661" y="2996952"/>
            <a:ext cx="7993062"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a:ln>
                  <a:solidFill>
                    <a:srgbClr val="000000"/>
                  </a:solidFill>
                </a:ln>
                <a:solidFill>
                  <a:srgbClr val="FFFFFF"/>
                </a:solidFill>
                <a:latin typeface="+mj-lt"/>
                <a:ea typeface="+mj-ea"/>
                <a:cs typeface="+mj-cs"/>
              </a:rPr>
              <a:t>Römer-Brief 14,17</a:t>
            </a:r>
          </a:p>
        </p:txBody>
      </p:sp>
    </p:spTree>
    <p:extLst>
      <p:ext uri="{BB962C8B-B14F-4D97-AF65-F5344CB8AC3E}">
        <p14:creationId xmlns:p14="http://schemas.microsoft.com/office/powerpoint/2010/main" val="427376587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978729"/>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p>
            <a:pPr algn="l"/>
            <a:r>
              <a:rPr lang="de-CH" sz="7200">
                <a:ln>
                  <a:solidFill>
                    <a:srgbClr val="000000"/>
                  </a:solidFill>
                </a:ln>
              </a:rPr>
              <a:t>Schlussgedanke</a:t>
            </a:r>
            <a:r>
              <a:rPr lang="de-DE" sz="7200">
                <a:ln>
                  <a:solidFill>
                    <a:srgbClr val="000000"/>
                  </a:solidFill>
                </a:ln>
              </a:rPr>
              <a:t> </a:t>
            </a:r>
            <a:endParaRPr lang="de-CH" sz="7200">
              <a:ln>
                <a:solidFill>
                  <a:srgbClr val="000000"/>
                </a:solidFill>
              </a:ln>
            </a:endParaRP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4624"/>
            <a:ext cx="8795855" cy="6237312"/>
          </a:xfrm>
          <a:prstGeom prst="rect">
            <a:avLst/>
          </a:prstGeom>
        </p:spPr>
      </p:pic>
    </p:spTree>
    <p:extLst>
      <p:ext uri="{BB962C8B-B14F-4D97-AF65-F5344CB8AC3E}">
        <p14:creationId xmlns:p14="http://schemas.microsoft.com/office/powerpoint/2010/main" val="92726200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491706" y="44450"/>
            <a:ext cx="5616798" cy="378565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000" dirty="0">
                <a:ln>
                  <a:solidFill>
                    <a:srgbClr val="000000"/>
                  </a:solidFill>
                </a:ln>
              </a:rPr>
              <a:t>„Du weisst, wir haben alles </a:t>
            </a:r>
            <a:r>
              <a:rPr lang="de-CH" sz="4000" dirty="0" smtClean="0">
                <a:ln>
                  <a:solidFill>
                    <a:srgbClr val="000000"/>
                  </a:solidFill>
                </a:ln>
              </a:rPr>
              <a:t>zurückgelassen </a:t>
            </a:r>
            <a:r>
              <a:rPr lang="de-CH" sz="4000" dirty="0">
                <a:ln>
                  <a:solidFill>
                    <a:srgbClr val="000000"/>
                  </a:solidFill>
                </a:ln>
              </a:rPr>
              <a:t>und sind dir </a:t>
            </a:r>
            <a:r>
              <a:rPr lang="de-CH" sz="4000" dirty="0" smtClean="0">
                <a:ln>
                  <a:solidFill>
                    <a:srgbClr val="000000"/>
                  </a:solidFill>
                </a:ln>
              </a:rPr>
              <a:t>nachgefolgt.</a:t>
            </a:r>
            <a:br>
              <a:rPr lang="de-CH" sz="4000" dirty="0" smtClean="0">
                <a:ln>
                  <a:solidFill>
                    <a:srgbClr val="000000"/>
                  </a:solidFill>
                </a:ln>
              </a:rPr>
            </a:br>
            <a:r>
              <a:rPr lang="de-CH" sz="4000" dirty="0" smtClean="0">
                <a:ln>
                  <a:solidFill>
                    <a:srgbClr val="000000"/>
                  </a:solidFill>
                </a:ln>
              </a:rPr>
              <a:t>Was </a:t>
            </a:r>
            <a:r>
              <a:rPr lang="de-CH" sz="4000" dirty="0">
                <a:ln>
                  <a:solidFill>
                    <a:srgbClr val="000000"/>
                  </a:solidFill>
                </a:ln>
              </a:rPr>
              <a:t>werden wir dafür bekommen?“</a:t>
            </a:r>
          </a:p>
        </p:txBody>
      </p:sp>
      <p:sp>
        <p:nvSpPr>
          <p:cNvPr id="947203" name="Rectangle 3"/>
          <p:cNvSpPr>
            <a:spLocks noChangeArrowheads="1"/>
          </p:cNvSpPr>
          <p:nvPr/>
        </p:nvSpPr>
        <p:spPr bwMode="auto">
          <a:xfrm>
            <a:off x="827584" y="4437112"/>
            <a:ext cx="7993062"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smtClean="0">
                <a:ln>
                  <a:solidFill>
                    <a:srgbClr val="000000"/>
                  </a:solidFill>
                </a:ln>
                <a:solidFill>
                  <a:srgbClr val="FFFFFF"/>
                </a:solidFill>
                <a:latin typeface="+mj-lt"/>
                <a:ea typeface="+mj-ea"/>
                <a:cs typeface="+mj-cs"/>
              </a:rPr>
              <a:t>Matthäus-Evangelium 19,27</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4176023023"/>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462174" cy="501675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000" dirty="0">
                <a:ln>
                  <a:solidFill>
                    <a:srgbClr val="000000"/>
                  </a:solidFill>
                </a:ln>
              </a:rPr>
              <a:t>„Ich sage euch: Jeder, der um des Reiches Gottes willen Haus oder Frau, Geschwister, Eltern oder Kinder zurücklässt,  bekommt jetzt, in dieser Zeit, alles vielfach wieder und in der kommenden Welt das ewige Leben.“</a:t>
            </a:r>
          </a:p>
        </p:txBody>
      </p:sp>
      <p:sp>
        <p:nvSpPr>
          <p:cNvPr id="947203" name="Rectangle 3"/>
          <p:cNvSpPr>
            <a:spLocks noChangeArrowheads="1"/>
          </p:cNvSpPr>
          <p:nvPr/>
        </p:nvSpPr>
        <p:spPr bwMode="auto">
          <a:xfrm>
            <a:off x="827584" y="4941168"/>
            <a:ext cx="7993062"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smtClean="0">
                <a:ln>
                  <a:solidFill>
                    <a:srgbClr val="000000"/>
                  </a:solidFill>
                </a:ln>
                <a:solidFill>
                  <a:srgbClr val="FFFFFF"/>
                </a:solidFill>
                <a:latin typeface="+mj-lt"/>
                <a:ea typeface="+mj-ea"/>
                <a:cs typeface="+mj-cs"/>
              </a:rPr>
              <a:t>Lukas-Evangelium 18,29-30</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103366946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55454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000" dirty="0">
                <a:ln>
                  <a:solidFill>
                    <a:srgbClr val="000000"/>
                  </a:solidFill>
                </a:ln>
              </a:rPr>
              <a:t>„Es soll euch zuerst um Gottes Reich und Gottes Gerechtigkeit gehen, dann wird euch das Übrige alles dazugegeben.“</a:t>
            </a:r>
          </a:p>
        </p:txBody>
      </p:sp>
      <p:sp>
        <p:nvSpPr>
          <p:cNvPr id="947203" name="Rectangle 3"/>
          <p:cNvSpPr>
            <a:spLocks noChangeArrowheads="1"/>
          </p:cNvSpPr>
          <p:nvPr/>
        </p:nvSpPr>
        <p:spPr bwMode="auto">
          <a:xfrm>
            <a:off x="971600" y="2708920"/>
            <a:ext cx="7993062"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smtClean="0">
                <a:ln>
                  <a:solidFill>
                    <a:srgbClr val="000000"/>
                  </a:solidFill>
                </a:ln>
                <a:solidFill>
                  <a:srgbClr val="FFFFFF"/>
                </a:solidFill>
                <a:latin typeface="+mj-lt"/>
                <a:ea typeface="+mj-ea"/>
                <a:cs typeface="+mj-cs"/>
              </a:rPr>
              <a:t>Matthäus-Evangelium 6,33</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305772973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8" y="0"/>
            <a:ext cx="7150608" cy="2907792"/>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071" y="3717032"/>
            <a:ext cx="7223146" cy="2964129"/>
          </a:xfrm>
          <a:prstGeom prst="rect">
            <a:avLst/>
          </a:prstGeom>
        </p:spPr>
      </p:pic>
    </p:spTree>
    <p:extLst>
      <p:ext uri="{BB962C8B-B14F-4D97-AF65-F5344CB8AC3E}">
        <p14:creationId xmlns:p14="http://schemas.microsoft.com/office/powerpoint/2010/main" val="2591893750"/>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4624"/>
            <a:ext cx="8795855" cy="6237312"/>
          </a:xfrm>
          <a:prstGeom prst="rect">
            <a:avLst/>
          </a:prstGeom>
        </p:spPr>
      </p:pic>
    </p:spTree>
    <p:extLst>
      <p:ext uri="{BB962C8B-B14F-4D97-AF65-F5344CB8AC3E}">
        <p14:creationId xmlns:p14="http://schemas.microsoft.com/office/powerpoint/2010/main" val="347282025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603" y="84688"/>
            <a:ext cx="8893083"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a:t>
            </a:r>
            <a:r>
              <a:rPr lang="de-CH" sz="3600" dirty="0" err="1">
                <a:ln>
                  <a:solidFill>
                    <a:srgbClr val="000000"/>
                  </a:solidFill>
                </a:ln>
              </a:rPr>
              <a:t>Kyrus</a:t>
            </a:r>
            <a:r>
              <a:rPr lang="de-CH" sz="3600" dirty="0">
                <a:ln>
                  <a:solidFill>
                    <a:srgbClr val="000000"/>
                  </a:solidFill>
                </a:ln>
              </a:rPr>
              <a:t>, der König von Persien, gibt bekannt: Der Herr, der Gott des Himmels, hat alle Königreiche der Erde in meine Gewalt gegeben. Er hat mich beauftragt, ihm in Jerusalem in Judäa einen Tempel zu bauen.“</a:t>
            </a:r>
          </a:p>
        </p:txBody>
      </p:sp>
      <p:sp>
        <p:nvSpPr>
          <p:cNvPr id="933891" name="Rectangle 3"/>
          <p:cNvSpPr>
            <a:spLocks noChangeArrowheads="1"/>
          </p:cNvSpPr>
          <p:nvPr/>
        </p:nvSpPr>
        <p:spPr bwMode="auto">
          <a:xfrm>
            <a:off x="683568" y="3476217"/>
            <a:ext cx="7993063"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a:ln>
                  <a:solidFill>
                    <a:srgbClr val="000000"/>
                  </a:solidFill>
                </a:ln>
                <a:solidFill>
                  <a:srgbClr val="FFFFFF"/>
                </a:solidFill>
                <a:latin typeface="+mj-lt"/>
                <a:ea typeface="+mj-ea"/>
                <a:cs typeface="+mj-cs"/>
              </a:rPr>
              <a:t>Esra 1,2</a:t>
            </a: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450"/>
            <a:ext cx="8893083"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„König </a:t>
            </a:r>
            <a:r>
              <a:rPr lang="de-CH" sz="3600" dirty="0" err="1">
                <a:ln>
                  <a:solidFill>
                    <a:srgbClr val="000000"/>
                  </a:solidFill>
                </a:ln>
              </a:rPr>
              <a:t>Kyrus</a:t>
            </a:r>
            <a:r>
              <a:rPr lang="de-CH" sz="3600" dirty="0">
                <a:ln>
                  <a:solidFill>
                    <a:srgbClr val="000000"/>
                  </a:solidFill>
                </a:ln>
              </a:rPr>
              <a:t> gab auch die heiligen Geräte aus dem Tempel des Herrn zurück, die </a:t>
            </a:r>
            <a:r>
              <a:rPr lang="de-CH" sz="3600" dirty="0" err="1">
                <a:ln>
                  <a:solidFill>
                    <a:srgbClr val="000000"/>
                  </a:solidFill>
                </a:ln>
              </a:rPr>
              <a:t>Nebukadnezzar</a:t>
            </a:r>
            <a:r>
              <a:rPr lang="de-CH" sz="3600" dirty="0">
                <a:ln>
                  <a:solidFill>
                    <a:srgbClr val="000000"/>
                  </a:solidFill>
                </a:ln>
              </a:rPr>
              <a:t> in Jerusalem erbeutet und in die Schatzkammer im Tempel seines Gottes gebracht hatte.“</a:t>
            </a:r>
          </a:p>
        </p:txBody>
      </p:sp>
      <p:sp>
        <p:nvSpPr>
          <p:cNvPr id="933891" name="Rectangle 3"/>
          <p:cNvSpPr>
            <a:spLocks noChangeArrowheads="1"/>
          </p:cNvSpPr>
          <p:nvPr/>
        </p:nvSpPr>
        <p:spPr bwMode="auto">
          <a:xfrm>
            <a:off x="765443" y="3645024"/>
            <a:ext cx="7993063"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a:ln>
                  <a:solidFill>
                    <a:srgbClr val="000000"/>
                  </a:solidFill>
                </a:ln>
                <a:solidFill>
                  <a:srgbClr val="FFFFFF"/>
                </a:solidFill>
                <a:latin typeface="+mj-lt"/>
                <a:ea typeface="+mj-ea"/>
                <a:cs typeface="+mj-cs"/>
              </a:rPr>
              <a:t>Esra 1,7</a:t>
            </a:r>
          </a:p>
        </p:txBody>
      </p:sp>
    </p:spTree>
    <p:extLst>
      <p:ext uri="{BB962C8B-B14F-4D97-AF65-F5344CB8AC3E}">
        <p14:creationId xmlns:p14="http://schemas.microsoft.com/office/powerpoint/2010/main" val="259146813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430306" y="300712"/>
            <a:ext cx="7814102" cy="4524315"/>
          </a:xfrm>
          <a:noFill/>
          <a:ln/>
          <a:effectLst>
            <a:outerShdw dist="35921" dir="2700000" algn="ctr" rotWithShape="0">
              <a:srgbClr val="000066"/>
            </a:outerShdw>
          </a:effectLst>
        </p:spPr>
        <p:txBody>
          <a:bodyPr wrap="square" anchor="t">
            <a:spAutoFit/>
          </a:bodyPr>
          <a:lstStyle/>
          <a:p>
            <a:pPr algn="l"/>
            <a:r>
              <a:rPr lang="de-CH" sz="3600" dirty="0">
                <a:ln>
                  <a:solidFill>
                    <a:srgbClr val="000000"/>
                  </a:solidFill>
                </a:ln>
              </a:rPr>
              <a:t>42‘360 </a:t>
            </a:r>
            <a:r>
              <a:rPr lang="de-CH" sz="3600" dirty="0" smtClean="0">
                <a:ln>
                  <a:solidFill>
                    <a:srgbClr val="000000"/>
                  </a:solidFill>
                </a:ln>
              </a:rPr>
              <a:t>     Männer</a:t>
            </a:r>
            <a:br>
              <a:rPr lang="de-CH" sz="3600" dirty="0" smtClean="0">
                <a:ln>
                  <a:solidFill>
                    <a:srgbClr val="000000"/>
                  </a:solidFill>
                </a:ln>
              </a:rPr>
            </a:br>
            <a:r>
              <a:rPr lang="de-CH" sz="1800" dirty="0">
                <a:ln>
                  <a:solidFill>
                    <a:srgbClr val="000000"/>
                  </a:solidFill>
                </a:ln>
              </a:rPr>
              <a:t/>
            </a:r>
            <a:br>
              <a:rPr lang="de-CH" sz="1800" dirty="0">
                <a:ln>
                  <a:solidFill>
                    <a:srgbClr val="000000"/>
                  </a:solidFill>
                </a:ln>
              </a:rPr>
            </a:br>
            <a:r>
              <a:rPr lang="de-CH" sz="1800" dirty="0" smtClean="0">
                <a:ln>
                  <a:solidFill>
                    <a:srgbClr val="000000"/>
                  </a:solidFill>
                </a:ln>
              </a:rPr>
              <a:t>    </a:t>
            </a:r>
            <a:r>
              <a:rPr lang="de-CH" sz="3600" dirty="0" smtClean="0">
                <a:ln>
                  <a:solidFill>
                    <a:srgbClr val="000000"/>
                  </a:solidFill>
                </a:ln>
              </a:rPr>
              <a:t>7‘337      Knechte </a:t>
            </a:r>
            <a:r>
              <a:rPr lang="de-CH" sz="3600" dirty="0">
                <a:ln>
                  <a:solidFill>
                    <a:srgbClr val="000000"/>
                  </a:solidFill>
                </a:ln>
              </a:rPr>
              <a:t>und </a:t>
            </a:r>
            <a:r>
              <a:rPr lang="de-CH" sz="3600" dirty="0" smtClean="0">
                <a:ln>
                  <a:solidFill>
                    <a:srgbClr val="000000"/>
                  </a:solidFill>
                </a:ln>
              </a:rPr>
              <a:t>Mägde</a:t>
            </a:r>
            <a:br>
              <a:rPr lang="de-CH" sz="3600" dirty="0" smtClean="0">
                <a:ln>
                  <a:solidFill>
                    <a:srgbClr val="000000"/>
                  </a:solidFill>
                </a:ln>
              </a:rPr>
            </a:br>
            <a:r>
              <a:rPr lang="de-CH" sz="1800" dirty="0">
                <a:ln>
                  <a:solidFill>
                    <a:srgbClr val="000000"/>
                  </a:solidFill>
                </a:ln>
              </a:rPr>
              <a:t/>
            </a:r>
            <a:br>
              <a:rPr lang="de-CH" sz="1800" dirty="0">
                <a:ln>
                  <a:solidFill>
                    <a:srgbClr val="000000"/>
                  </a:solidFill>
                </a:ln>
              </a:rPr>
            </a:br>
            <a:r>
              <a:rPr lang="de-CH" sz="1800" dirty="0" smtClean="0">
                <a:ln>
                  <a:solidFill>
                    <a:srgbClr val="000000"/>
                  </a:solidFill>
                </a:ln>
              </a:rPr>
              <a:t>          </a:t>
            </a:r>
            <a:r>
              <a:rPr lang="de-CH" sz="3600" dirty="0" smtClean="0">
                <a:ln>
                  <a:solidFill>
                    <a:srgbClr val="000000"/>
                  </a:solidFill>
                </a:ln>
              </a:rPr>
              <a:t>200       Sänger</a:t>
            </a:r>
            <a:br>
              <a:rPr lang="de-CH" sz="3600" dirty="0" smtClean="0">
                <a:ln>
                  <a:solidFill>
                    <a:srgbClr val="000000"/>
                  </a:solidFill>
                </a:ln>
              </a:rPr>
            </a:br>
            <a:r>
              <a:rPr lang="de-CH" sz="1800" dirty="0">
                <a:ln>
                  <a:solidFill>
                    <a:srgbClr val="000000"/>
                  </a:solidFill>
                </a:ln>
              </a:rPr>
              <a:t/>
            </a:r>
            <a:br>
              <a:rPr lang="de-CH" sz="1800" dirty="0">
                <a:ln>
                  <a:solidFill>
                    <a:srgbClr val="000000"/>
                  </a:solidFill>
                </a:ln>
              </a:rPr>
            </a:br>
            <a:r>
              <a:rPr lang="de-CH" sz="1800" dirty="0" smtClean="0">
                <a:ln>
                  <a:solidFill>
                    <a:srgbClr val="000000"/>
                  </a:solidFill>
                </a:ln>
              </a:rPr>
              <a:t>         </a:t>
            </a:r>
            <a:r>
              <a:rPr lang="de-CH" sz="3600" dirty="0" smtClean="0">
                <a:ln>
                  <a:solidFill>
                    <a:srgbClr val="000000"/>
                  </a:solidFill>
                </a:ln>
              </a:rPr>
              <a:t>736       Pferde</a:t>
            </a:r>
            <a:br>
              <a:rPr lang="de-CH" sz="3600" dirty="0" smtClean="0">
                <a:ln>
                  <a:solidFill>
                    <a:srgbClr val="000000"/>
                  </a:solidFill>
                </a:ln>
              </a:rPr>
            </a:br>
            <a:r>
              <a:rPr lang="de-CH" sz="1800" dirty="0">
                <a:ln>
                  <a:solidFill>
                    <a:srgbClr val="000000"/>
                  </a:solidFill>
                </a:ln>
              </a:rPr>
              <a:t/>
            </a:r>
            <a:br>
              <a:rPr lang="de-CH" sz="1800" dirty="0">
                <a:ln>
                  <a:solidFill>
                    <a:srgbClr val="000000"/>
                  </a:solidFill>
                </a:ln>
              </a:rPr>
            </a:br>
            <a:r>
              <a:rPr lang="de-CH" sz="1800" dirty="0" smtClean="0">
                <a:ln>
                  <a:solidFill>
                    <a:srgbClr val="000000"/>
                  </a:solidFill>
                </a:ln>
              </a:rPr>
              <a:t>         </a:t>
            </a:r>
            <a:r>
              <a:rPr lang="de-CH" sz="3600" dirty="0" smtClean="0">
                <a:ln>
                  <a:solidFill>
                    <a:srgbClr val="000000"/>
                  </a:solidFill>
                </a:ln>
              </a:rPr>
              <a:t>245       Maultiere</a:t>
            </a:r>
            <a:br>
              <a:rPr lang="de-CH" sz="3600" dirty="0" smtClean="0">
                <a:ln>
                  <a:solidFill>
                    <a:srgbClr val="000000"/>
                  </a:solidFill>
                </a:ln>
              </a:rPr>
            </a:br>
            <a:r>
              <a:rPr lang="de-CH" sz="1800" dirty="0">
                <a:ln>
                  <a:solidFill>
                    <a:srgbClr val="000000"/>
                  </a:solidFill>
                </a:ln>
              </a:rPr>
              <a:t/>
            </a:r>
            <a:br>
              <a:rPr lang="de-CH" sz="1800" dirty="0">
                <a:ln>
                  <a:solidFill>
                    <a:srgbClr val="000000"/>
                  </a:solidFill>
                </a:ln>
              </a:rPr>
            </a:br>
            <a:r>
              <a:rPr lang="de-CH" sz="1800" dirty="0" smtClean="0">
                <a:ln>
                  <a:solidFill>
                    <a:srgbClr val="000000"/>
                  </a:solidFill>
                </a:ln>
              </a:rPr>
              <a:t>        </a:t>
            </a:r>
            <a:r>
              <a:rPr lang="de-CH" sz="3600" dirty="0" smtClean="0">
                <a:ln>
                  <a:solidFill>
                    <a:srgbClr val="000000"/>
                  </a:solidFill>
                </a:ln>
              </a:rPr>
              <a:t>435        Kamele</a:t>
            </a:r>
            <a:br>
              <a:rPr lang="de-CH" sz="3600" dirty="0" smtClean="0">
                <a:ln>
                  <a:solidFill>
                    <a:srgbClr val="000000"/>
                  </a:solidFill>
                </a:ln>
              </a:rPr>
            </a:br>
            <a:r>
              <a:rPr lang="de-CH" sz="1800" dirty="0">
                <a:ln>
                  <a:solidFill>
                    <a:srgbClr val="000000"/>
                  </a:solidFill>
                </a:ln>
              </a:rPr>
              <a:t/>
            </a:r>
            <a:br>
              <a:rPr lang="de-CH" sz="1800" dirty="0">
                <a:ln>
                  <a:solidFill>
                    <a:srgbClr val="000000"/>
                  </a:solidFill>
                </a:ln>
              </a:rPr>
            </a:br>
            <a:r>
              <a:rPr lang="de-CH" sz="1800" dirty="0" smtClean="0">
                <a:ln>
                  <a:solidFill>
                    <a:srgbClr val="000000"/>
                  </a:solidFill>
                </a:ln>
              </a:rPr>
              <a:t> </a:t>
            </a:r>
            <a:r>
              <a:rPr lang="de-CH" sz="3600" dirty="0" smtClean="0">
                <a:ln>
                  <a:solidFill>
                    <a:srgbClr val="000000"/>
                  </a:solidFill>
                </a:ln>
              </a:rPr>
              <a:t>6‘720        Esel</a:t>
            </a:r>
            <a:endParaRPr lang="de-CH" sz="3600" dirty="0">
              <a:ln>
                <a:solidFill>
                  <a:srgbClr val="000000"/>
                </a:solidFill>
              </a:ln>
            </a:endParaRPr>
          </a:p>
        </p:txBody>
      </p:sp>
    </p:spTree>
    <p:extLst>
      <p:ext uri="{BB962C8B-B14F-4D97-AF65-F5344CB8AC3E}">
        <p14:creationId xmlns:p14="http://schemas.microsoft.com/office/powerpoint/2010/main" val="68958589"/>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929718"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800" dirty="0">
                <a:ln>
                  <a:solidFill>
                    <a:srgbClr val="000000"/>
                  </a:solidFill>
                </a:ln>
              </a:rPr>
              <a:t>„Dieses Volk behauptet, es sei noch zu früh, meinen Tempel wieder aufzubauen.“</a:t>
            </a:r>
          </a:p>
        </p:txBody>
      </p:sp>
      <p:sp>
        <p:nvSpPr>
          <p:cNvPr id="957443" name="Rectangle 3"/>
          <p:cNvSpPr>
            <a:spLocks noChangeArrowheads="1"/>
          </p:cNvSpPr>
          <p:nvPr/>
        </p:nvSpPr>
        <p:spPr bwMode="auto">
          <a:xfrm>
            <a:off x="3990374" y="5013176"/>
            <a:ext cx="3096518"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1,2</a:t>
            </a:r>
            <a:endParaRPr lang="de-CH" sz="2800" dirty="0">
              <a:ln>
                <a:solidFill>
                  <a:srgbClr val="000000"/>
                </a:solidFill>
              </a:ln>
              <a:solidFill>
                <a:srgbClr val="FFFFFF"/>
              </a:solidFill>
              <a:latin typeface="+mj-lt"/>
              <a:ea typeface="+mj-ea"/>
              <a:cs typeface="+mj-cs"/>
            </a:endParaRP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8929718" cy="255454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000" dirty="0">
                <a:ln>
                  <a:solidFill>
                    <a:srgbClr val="000000"/>
                  </a:solidFill>
                </a:ln>
              </a:rPr>
              <a:t>„Es ist offenbar nicht zu früh, dass sie selbst in prächtigen Häusern wohnen, während mein Haus noch in Trümmern liegt!“</a:t>
            </a:r>
          </a:p>
        </p:txBody>
      </p:sp>
      <p:sp>
        <p:nvSpPr>
          <p:cNvPr id="957443" name="Rectangle 3"/>
          <p:cNvSpPr>
            <a:spLocks noChangeArrowheads="1"/>
          </p:cNvSpPr>
          <p:nvPr/>
        </p:nvSpPr>
        <p:spPr bwMode="auto">
          <a:xfrm>
            <a:off x="2843808" y="4994012"/>
            <a:ext cx="4248646" cy="523220"/>
          </a:xfrm>
          <a:prstGeom prst="rect">
            <a:avLst/>
          </a:prstGeo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r">
              <a:spcBef>
                <a:spcPct val="50000"/>
              </a:spcBef>
            </a:pPr>
            <a:r>
              <a:rPr lang="de-CH" sz="2800" dirty="0" err="1" smtClean="0">
                <a:ln>
                  <a:solidFill>
                    <a:srgbClr val="000000"/>
                  </a:solidFill>
                </a:ln>
                <a:solidFill>
                  <a:srgbClr val="FFFFFF"/>
                </a:solidFill>
                <a:latin typeface="+mj-lt"/>
                <a:ea typeface="+mj-ea"/>
                <a:cs typeface="+mj-cs"/>
              </a:rPr>
              <a:t>Haggai</a:t>
            </a:r>
            <a:r>
              <a:rPr lang="de-CH" sz="2800" dirty="0" smtClean="0">
                <a:ln>
                  <a:solidFill>
                    <a:srgbClr val="000000"/>
                  </a:solidFill>
                </a:ln>
                <a:solidFill>
                  <a:srgbClr val="FFFFFF"/>
                </a:solidFill>
                <a:latin typeface="+mj-lt"/>
                <a:ea typeface="+mj-ea"/>
                <a:cs typeface="+mj-cs"/>
              </a:rPr>
              <a:t> 1,4</a:t>
            </a:r>
            <a:endParaRPr lang="de-CH" sz="2800" dirty="0">
              <a:ln>
                <a:solidFill>
                  <a:srgbClr val="000000"/>
                </a:solidFill>
              </a:ln>
              <a:solidFill>
                <a:srgbClr val="FFFFFF"/>
              </a:solidFill>
              <a:latin typeface="+mj-lt"/>
              <a:ea typeface="+mj-ea"/>
              <a:cs typeface="+mj-cs"/>
            </a:endParaRPr>
          </a:p>
        </p:txBody>
      </p:sp>
    </p:spTree>
    <p:extLst>
      <p:ext uri="{BB962C8B-B14F-4D97-AF65-F5344CB8AC3E}">
        <p14:creationId xmlns:p14="http://schemas.microsoft.com/office/powerpoint/2010/main" val="1014926463"/>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470</Words>
  <Application>Microsoft Office PowerPoint</Application>
  <PresentationFormat>Bildschirmpräsentation (4:3)</PresentationFormat>
  <Paragraphs>35</Paragraphs>
  <Slides>23</Slides>
  <Notes>0</Notes>
  <HiddenSlides>0</HiddenSlides>
  <MMClips>0</MMClips>
  <ScaleCrop>false</ScaleCrop>
  <HeadingPairs>
    <vt:vector size="4" baseType="variant">
      <vt:variant>
        <vt:lpstr>Design</vt:lpstr>
      </vt:variant>
      <vt:variant>
        <vt:i4>2</vt:i4>
      </vt:variant>
      <vt:variant>
        <vt:lpstr>Folientitel</vt:lpstr>
      </vt:variant>
      <vt:variant>
        <vt:i4>23</vt:i4>
      </vt:variant>
    </vt:vector>
  </HeadingPairs>
  <TitlesOfParts>
    <vt:vector size="25" baseType="lpstr">
      <vt:lpstr>01072134</vt:lpstr>
      <vt:lpstr>1_01072134</vt:lpstr>
      <vt:lpstr>Einsatz mit Folgen</vt:lpstr>
      <vt:lpstr>PowerPoint-Präsentation</vt:lpstr>
      <vt:lpstr>PowerPoint-Präsentation</vt:lpstr>
      <vt:lpstr>PowerPoint-Präsentation</vt:lpstr>
      <vt:lpstr>„Kyrus, der König von Persien, gibt bekannt: Der Herr, der Gott des Himmels, hat alle Königreiche der Erde in meine Gewalt gegeben. Er hat mich beauftragt, ihm in Jerusalem in Judäa einen Tempel zu bauen.“</vt:lpstr>
      <vt:lpstr>„König Kyrus gab auch die heiligen Geräte aus dem Tempel des Herrn zurück, die Nebukadnezzar in Jerusalem erbeutet und in die Schatzkammer im Tempel seines Gottes gebracht hatte.“</vt:lpstr>
      <vt:lpstr>42‘360      Männer      7‘337      Knechte und Mägde            200       Sänger           736       Pferde           245       Maultiere          435        Kamele   6‘720        Esel</vt:lpstr>
      <vt:lpstr>„Dieses Volk behauptet, es sei noch zu früh, meinen Tempel wieder aufzubauen.“</vt:lpstr>
      <vt:lpstr>„Es ist offenbar nicht zu früh, dass sie selbst in prächtigen Häusern wohnen, während mein Haus noch in Trümmern liegt!“</vt:lpstr>
      <vt:lpstr>„Achtet doch einmal darauf, wie es euch ergeht!“</vt:lpstr>
      <vt:lpstr>„Ihr habt reichlich Samen ausgesät und doch nur eine kümmerliche Ernte eingebracht. Das Korn reicht nicht zum Sattwerden und der Wein nicht für einen ordentlichen Schluck. Ihr müsst frieren, weil ihr nicht genug anzuziehen habt. Und das Geld, das einer für seine Arbeit bekommt, zerrinnt ihm zwischen den Fingern.“</vt:lpstr>
      <vt:lpstr>„Warum das alles?“</vt:lpstr>
      <vt:lpstr>„Ihr lasst mein Haus in Trümmern liegen und jeder denkt nur daran, wie er sein eigenes Haus baut!“</vt:lpstr>
      <vt:lpstr>„Geht ins Gebirge, schlagt Holz und baut meinen Tempel! Daran habe ich Freude; damit ehrt ihr mich!“</vt:lpstr>
      <vt:lpstr>„Achtet jetzt darauf, was von heute an geschieht – vom 24.Tag des 9.Monats an, dem Tag, an dem das Fundament für meinen Tempel gelegt wurde.“</vt:lpstr>
      <vt:lpstr>„Das Saatgut ist zwar noch nicht ausgebracht und es gibt noch kein Anzeichen, dass die Weinstöcke, Feigen–, Granatapfel– und Ölbäume künftig Frucht tragen, aber von heute ab werde ich euer Land segnen und alles gedeihen lassen!“</vt:lpstr>
      <vt:lpstr>„Es soll euch zuerst um Gottes Reich und Gottes Gerechtigkeit gehen, dann wird euch das Übrige alles dazugegeben.“</vt:lpstr>
      <vt:lpstr>„Im Reich Gottes geht es nicht um Fragen des Essens und Trinkens, sondern um das, was der Heilige Geist bewirkt: Gerechtigkeit, Frieden und Freude.“</vt:lpstr>
      <vt:lpstr>Schlussgedanke </vt:lpstr>
      <vt:lpstr>„Du weisst, wir haben alles zurückgelassen und sind dir nachgefolgt. Was werden wir dafür bekommen?“</vt:lpstr>
      <vt:lpstr>„Ich sage euch: Jeder, der um des Reiches Gottes willen Haus oder Frau, Geschwister, Eltern oder Kinder zurücklässt,  bekommt jetzt, in dieser Zeit, alles vielfach wieder und in der kommenden Welt das ewige Leben.“</vt:lpstr>
      <vt:lpstr>„Es soll euch zuerst um Gottes Reich und Gottes Gerechtigkeit gehen, dann wird euch das Übrige alles dazugegeben.“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Einsatz mit Folgen</dc:title>
  <dc:creator>Jürg Birnstiel</dc:creator>
  <cp:lastModifiedBy>Me</cp:lastModifiedBy>
  <cp:revision>957</cp:revision>
  <cp:lastPrinted>1601-01-01T00:00:00Z</cp:lastPrinted>
  <dcterms:created xsi:type="dcterms:W3CDTF">2005-04-13T18:10:29Z</dcterms:created>
  <dcterms:modified xsi:type="dcterms:W3CDTF">2010-12-20T21:34:02Z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