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6"/>
  </p:notesMasterIdLst>
  <p:handoutMasterIdLst>
    <p:handoutMasterId r:id="rId47"/>
  </p:handoutMasterIdLst>
  <p:sldIdLst>
    <p:sldId id="256" r:id="rId2"/>
    <p:sldId id="257" r:id="rId3"/>
    <p:sldId id="260" r:id="rId4"/>
    <p:sldId id="261" r:id="rId5"/>
    <p:sldId id="262" r:id="rId6"/>
    <p:sldId id="263" r:id="rId7"/>
    <p:sldId id="264" r:id="rId8"/>
    <p:sldId id="265" r:id="rId9"/>
    <p:sldId id="266" r:id="rId10"/>
    <p:sldId id="267" r:id="rId11"/>
    <p:sldId id="268" r:id="rId12"/>
    <p:sldId id="25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59" r:id="rId43"/>
    <p:sldId id="298" r:id="rId44"/>
    <p:sldId id="299" r:id="rId4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varScale="1">
        <p:scale>
          <a:sx n="125" d="100"/>
          <a:sy n="125"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76672"/>
            <a:ext cx="8784976" cy="1508105"/>
          </a:xfrm>
        </p:spPr>
        <p:txBody>
          <a:bodyPr>
            <a:spAutoFit/>
          </a:bodyPr>
          <a:lstStyle/>
          <a:p>
            <a:pPr algn="l"/>
            <a:r>
              <a:rPr lang="de-DE" altLang="de-DE" sz="4600" dirty="0" smtClean="0"/>
              <a:t>Gott wird Mensch,</a:t>
            </a:r>
            <a:br>
              <a:rPr lang="de-DE" altLang="de-DE" sz="4600" dirty="0" smtClean="0"/>
            </a:br>
            <a:r>
              <a:rPr lang="de-DE" altLang="de-DE" sz="4600" dirty="0" smtClean="0"/>
              <a:t>durch eine einzigartige Zeugung</a:t>
            </a:r>
            <a:endParaRPr lang="de-DE" altLang="de-DE" sz="4600" dirty="0"/>
          </a:p>
        </p:txBody>
      </p:sp>
      <p:sp>
        <p:nvSpPr>
          <p:cNvPr id="409603" name="Rectangle 3"/>
          <p:cNvSpPr>
            <a:spLocks noGrp="1" noChangeArrowheads="1"/>
          </p:cNvSpPr>
          <p:nvPr>
            <p:ph type="subTitle" idx="1"/>
          </p:nvPr>
        </p:nvSpPr>
        <p:spPr>
          <a:xfrm>
            <a:off x="2627784" y="5445224"/>
            <a:ext cx="6400800" cy="369332"/>
          </a:xfrm>
        </p:spPr>
        <p:txBody>
          <a:bodyPr>
            <a:spAutoFit/>
          </a:bodyPr>
          <a:lstStyle/>
          <a:p>
            <a:pPr algn="r"/>
            <a:r>
              <a:rPr lang="de-DE" altLang="de-DE" sz="1800" dirty="0" smtClean="0"/>
              <a:t>Reihe: Gott wird Mensch… (1/3)</a:t>
            </a:r>
            <a:endParaRPr lang="de-DE" altLang="de-DE" sz="1800" dirty="0"/>
          </a:p>
        </p:txBody>
      </p:sp>
      <p:sp>
        <p:nvSpPr>
          <p:cNvPr id="6" name="Rectangle 3"/>
          <p:cNvSpPr txBox="1">
            <a:spLocks noChangeArrowheads="1"/>
          </p:cNvSpPr>
          <p:nvPr/>
        </p:nvSpPr>
        <p:spPr bwMode="auto">
          <a:xfrm>
            <a:off x="2627784" y="4509120"/>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smtClean="0"/>
              <a:t>Lukas-Evangelium 1,26-38</a:t>
            </a:r>
            <a:endParaRPr lang="de-DE" altLang="de-DE"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76672"/>
            <a:ext cx="8784976" cy="2308324"/>
          </a:xfrm>
        </p:spPr>
        <p:txBody>
          <a:bodyPr>
            <a:spAutoFit/>
          </a:bodyPr>
          <a:lstStyle/>
          <a:p>
            <a:pPr algn="l"/>
            <a:r>
              <a:rPr lang="de-CH" altLang="de-DE" sz="7200" dirty="0"/>
              <a:t>„Denn für Gott ist nichts unmöglich.“</a:t>
            </a:r>
            <a:endParaRPr lang="de-DE" altLang="de-DE" sz="7200" dirty="0"/>
          </a:p>
        </p:txBody>
      </p:sp>
      <p:sp>
        <p:nvSpPr>
          <p:cNvPr id="6" name="Rectangle 3"/>
          <p:cNvSpPr txBox="1">
            <a:spLocks noChangeArrowheads="1"/>
          </p:cNvSpPr>
          <p:nvPr/>
        </p:nvSpPr>
        <p:spPr bwMode="auto">
          <a:xfrm>
            <a:off x="2123728" y="335699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1,37</a:t>
            </a:r>
            <a:endParaRPr lang="de-DE" altLang="de-DE" sz="2000" kern="0" dirty="0"/>
          </a:p>
        </p:txBody>
      </p:sp>
    </p:spTree>
    <p:extLst>
      <p:ext uri="{BB962C8B-B14F-4D97-AF65-F5344CB8AC3E}">
        <p14:creationId xmlns:p14="http://schemas.microsoft.com/office/powerpoint/2010/main" val="316144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921080" cy="1754326"/>
          </a:xfrm>
        </p:spPr>
        <p:txBody>
          <a:bodyPr wrap="square">
            <a:spAutoFit/>
          </a:bodyPr>
          <a:lstStyle/>
          <a:p>
            <a:pPr algn="l"/>
            <a:r>
              <a:rPr lang="de-CH" altLang="de-DE" sz="3600" dirty="0"/>
              <a:t>Da sagte Maria: „Ich bin die Dienerin des Herrn. Was du gesagt hast, soll mit mir geschehen.“ Hierauf verliess sie der Engel.</a:t>
            </a:r>
            <a:endParaRPr lang="de-DE" altLang="de-DE" sz="3600" dirty="0"/>
          </a:p>
        </p:txBody>
      </p:sp>
      <p:sp>
        <p:nvSpPr>
          <p:cNvPr id="6" name="Rectangle 3"/>
          <p:cNvSpPr txBox="1">
            <a:spLocks noChangeArrowheads="1"/>
          </p:cNvSpPr>
          <p:nvPr/>
        </p:nvSpPr>
        <p:spPr bwMode="auto">
          <a:xfrm>
            <a:off x="2411760" y="227687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1,38</a:t>
            </a:r>
            <a:endParaRPr lang="de-DE" altLang="de-DE" sz="2000" kern="0" dirty="0"/>
          </a:p>
        </p:txBody>
      </p:sp>
    </p:spTree>
    <p:extLst>
      <p:ext uri="{BB962C8B-B14F-4D97-AF65-F5344CB8AC3E}">
        <p14:creationId xmlns:p14="http://schemas.microsoft.com/office/powerpoint/2010/main" val="110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 Eine einzigartige Situation</a:t>
            </a:r>
            <a:endParaRPr lang="de-DE" altLang="de-DE" sz="4600" dirty="0"/>
          </a:p>
        </p:txBody>
      </p:sp>
    </p:spTree>
    <p:extLst>
      <p:ext uri="{BB962C8B-B14F-4D97-AF65-F5344CB8AC3E}">
        <p14:creationId xmlns:p14="http://schemas.microsoft.com/office/powerpoint/2010/main" val="2014782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027" name="Picture 3" descr="C:\Users\jür\Desktop\629X_Page_2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691" y="-1"/>
            <a:ext cx="5810821" cy="6900651"/>
          </a:xfrm>
          <a:prstGeom prst="rect">
            <a:avLst/>
          </a:prstGeom>
          <a:noFill/>
          <a:extLst>
            <a:ext uri="{909E8E84-426E-40DD-AFC4-6F175D3DCCD1}">
              <a14:hiddenFill xmlns:a14="http://schemas.microsoft.com/office/drawing/2010/main">
                <a:solidFill>
                  <a:srgbClr val="FFFFFF"/>
                </a:solidFill>
              </a14:hiddenFill>
            </a:ext>
          </a:extLst>
        </p:spPr>
      </p:pic>
      <p:sp>
        <p:nvSpPr>
          <p:cNvPr id="3" name="Abgerundetes Rechteck 2"/>
          <p:cNvSpPr/>
          <p:nvPr/>
        </p:nvSpPr>
        <p:spPr>
          <a:xfrm>
            <a:off x="5570413" y="1992361"/>
            <a:ext cx="694989" cy="216024"/>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84225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1754326"/>
          </a:xfrm>
        </p:spPr>
        <p:txBody>
          <a:bodyPr>
            <a:spAutoFit/>
          </a:bodyPr>
          <a:lstStyle/>
          <a:p>
            <a:pPr algn="l"/>
            <a:r>
              <a:rPr lang="de-CH" altLang="de-DE" dirty="0"/>
              <a:t>„Was kann aus </a:t>
            </a:r>
            <a:r>
              <a:rPr lang="de-CH" altLang="de-DE" dirty="0" err="1"/>
              <a:t>Nazaret</a:t>
            </a:r>
            <a:r>
              <a:rPr lang="de-CH" altLang="de-DE" dirty="0"/>
              <a:t> Gutes kommen?“</a:t>
            </a:r>
            <a:endParaRPr lang="de-DE" altLang="de-DE" dirty="0"/>
          </a:p>
        </p:txBody>
      </p:sp>
      <p:sp>
        <p:nvSpPr>
          <p:cNvPr id="6" name="Rectangle 3"/>
          <p:cNvSpPr txBox="1">
            <a:spLocks noChangeArrowheads="1"/>
          </p:cNvSpPr>
          <p:nvPr/>
        </p:nvSpPr>
        <p:spPr bwMode="auto">
          <a:xfrm>
            <a:off x="2411760" y="206084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1,46</a:t>
            </a:r>
            <a:endParaRPr lang="de-DE" altLang="de-DE" sz="2000" kern="0" dirty="0"/>
          </a:p>
        </p:txBody>
      </p:sp>
    </p:spTree>
    <p:extLst>
      <p:ext uri="{BB962C8B-B14F-4D97-AF65-F5344CB8AC3E}">
        <p14:creationId xmlns:p14="http://schemas.microsoft.com/office/powerpoint/2010/main" val="915848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2123658"/>
          </a:xfrm>
        </p:spPr>
        <p:txBody>
          <a:bodyPr>
            <a:spAutoFit/>
          </a:bodyPr>
          <a:lstStyle/>
          <a:p>
            <a:pPr algn="l"/>
            <a:r>
              <a:rPr lang="de-CH" altLang="de-DE" sz="6600" dirty="0"/>
              <a:t>„Aus Galiläa kommt kein Prophet.“</a:t>
            </a:r>
            <a:endParaRPr lang="de-DE" altLang="de-DE" sz="6600" dirty="0"/>
          </a:p>
        </p:txBody>
      </p:sp>
      <p:sp>
        <p:nvSpPr>
          <p:cNvPr id="6" name="Rectangle 3"/>
          <p:cNvSpPr txBox="1">
            <a:spLocks noChangeArrowheads="1"/>
          </p:cNvSpPr>
          <p:nvPr/>
        </p:nvSpPr>
        <p:spPr bwMode="auto">
          <a:xfrm>
            <a:off x="2267744" y="256490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7,52</a:t>
            </a:r>
            <a:endParaRPr lang="de-DE" altLang="de-DE" sz="2000" kern="0" dirty="0"/>
          </a:p>
        </p:txBody>
      </p:sp>
    </p:spTree>
    <p:extLst>
      <p:ext uri="{BB962C8B-B14F-4D97-AF65-F5344CB8AC3E}">
        <p14:creationId xmlns:p14="http://schemas.microsoft.com/office/powerpoint/2010/main" val="100852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784976" cy="2308324"/>
          </a:xfrm>
        </p:spPr>
        <p:txBody>
          <a:bodyPr>
            <a:spAutoFit/>
          </a:bodyPr>
          <a:lstStyle/>
          <a:p>
            <a:pPr algn="l"/>
            <a:r>
              <a:rPr lang="de-CH" altLang="de-DE" sz="4800" dirty="0"/>
              <a:t>„Sei gegrüsst, dir ist eine hohe Gnade zuteil </a:t>
            </a:r>
            <a:r>
              <a:rPr lang="de-CH" altLang="de-DE" sz="4800" dirty="0" smtClean="0"/>
              <a:t>geworden!</a:t>
            </a:r>
            <a:br>
              <a:rPr lang="de-CH" altLang="de-DE" sz="4800" dirty="0" smtClean="0"/>
            </a:br>
            <a:r>
              <a:rPr lang="de-CH" altLang="de-DE" sz="4800" dirty="0" smtClean="0"/>
              <a:t>Der </a:t>
            </a:r>
            <a:r>
              <a:rPr lang="de-CH" altLang="de-DE" sz="4800" dirty="0"/>
              <a:t>Herr ist mit dir.“</a:t>
            </a:r>
            <a:endParaRPr lang="de-DE" altLang="de-DE" sz="4800" dirty="0"/>
          </a:p>
        </p:txBody>
      </p:sp>
      <p:sp>
        <p:nvSpPr>
          <p:cNvPr id="6" name="Rectangle 3"/>
          <p:cNvSpPr txBox="1">
            <a:spLocks noChangeArrowheads="1"/>
          </p:cNvSpPr>
          <p:nvPr/>
        </p:nvSpPr>
        <p:spPr bwMode="auto">
          <a:xfrm>
            <a:off x="2339752" y="263691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1,28</a:t>
            </a:r>
            <a:endParaRPr lang="de-DE" altLang="de-DE" sz="2000" kern="0" dirty="0"/>
          </a:p>
        </p:txBody>
      </p:sp>
    </p:spTree>
    <p:extLst>
      <p:ext uri="{BB962C8B-B14F-4D97-AF65-F5344CB8AC3E}">
        <p14:creationId xmlns:p14="http://schemas.microsoft.com/office/powerpoint/2010/main" val="2595641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800767"/>
          </a:xfrm>
        </p:spPr>
        <p:txBody>
          <a:bodyPr>
            <a:spAutoFit/>
          </a:bodyPr>
          <a:lstStyle/>
          <a:p>
            <a:pPr algn="l"/>
            <a:r>
              <a:rPr lang="de-CH" altLang="de-DE" sz="4400" dirty="0"/>
              <a:t>„Maria erschrak zutiefst, als sie so angesprochen wurde, und fragte sich, was dieser Gruss zu bedeuten habe.“</a:t>
            </a:r>
            <a:endParaRPr lang="de-DE" altLang="de-DE" sz="4400" dirty="0"/>
          </a:p>
        </p:txBody>
      </p:sp>
      <p:sp>
        <p:nvSpPr>
          <p:cNvPr id="6" name="Rectangle 3"/>
          <p:cNvSpPr txBox="1">
            <a:spLocks noChangeArrowheads="1"/>
          </p:cNvSpPr>
          <p:nvPr/>
        </p:nvSpPr>
        <p:spPr bwMode="auto">
          <a:xfrm>
            <a:off x="2123728" y="314096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1,29</a:t>
            </a:r>
            <a:endParaRPr lang="de-DE" altLang="de-DE" sz="2000" kern="0" dirty="0"/>
          </a:p>
        </p:txBody>
      </p:sp>
    </p:spTree>
    <p:extLst>
      <p:ext uri="{BB962C8B-B14F-4D97-AF65-F5344CB8AC3E}">
        <p14:creationId xmlns:p14="http://schemas.microsoft.com/office/powerpoint/2010/main" val="2372680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8784976" cy="3416320"/>
          </a:xfrm>
        </p:spPr>
        <p:txBody>
          <a:bodyPr>
            <a:spAutoFit/>
          </a:bodyPr>
          <a:lstStyle/>
          <a:p>
            <a:pPr algn="l"/>
            <a:r>
              <a:rPr lang="de-CH" altLang="de-DE" dirty="0"/>
              <a:t>„Du brauchst dich nicht zu fürchten, Maria, denn du hast Gnade bei Gott gefunden.“</a:t>
            </a:r>
            <a:endParaRPr lang="de-DE" altLang="de-DE" dirty="0"/>
          </a:p>
        </p:txBody>
      </p:sp>
      <p:sp>
        <p:nvSpPr>
          <p:cNvPr id="6" name="Rectangle 3"/>
          <p:cNvSpPr txBox="1">
            <a:spLocks noChangeArrowheads="1"/>
          </p:cNvSpPr>
          <p:nvPr/>
        </p:nvSpPr>
        <p:spPr bwMode="auto">
          <a:xfrm>
            <a:off x="2267744" y="350100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1,30</a:t>
            </a:r>
            <a:endParaRPr lang="de-DE" altLang="de-DE" sz="2000" kern="0" dirty="0"/>
          </a:p>
        </p:txBody>
      </p:sp>
    </p:spTree>
    <p:extLst>
      <p:ext uri="{BB962C8B-B14F-4D97-AF65-F5344CB8AC3E}">
        <p14:creationId xmlns:p14="http://schemas.microsoft.com/office/powerpoint/2010/main" val="1345836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t>„Was in dieser Welt unbedeutend und verachtet ist und was bei den Menschen nichts gilt, das hat Gott erwählt, damit ans Licht kommt, wie nichtig das ist, was bei ihnen etwas gilt.“</a:t>
            </a:r>
            <a:endParaRPr lang="de-DE" altLang="de-DE" sz="3600" dirty="0"/>
          </a:p>
        </p:txBody>
      </p:sp>
      <p:sp>
        <p:nvSpPr>
          <p:cNvPr id="6" name="Rectangle 3"/>
          <p:cNvSpPr txBox="1">
            <a:spLocks noChangeArrowheads="1"/>
          </p:cNvSpPr>
          <p:nvPr/>
        </p:nvSpPr>
        <p:spPr bwMode="auto">
          <a:xfrm>
            <a:off x="2267744" y="30689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1.Korinther-Brief 1,28</a:t>
            </a:r>
            <a:endParaRPr lang="de-DE" altLang="de-DE" sz="2000" kern="0" dirty="0"/>
          </a:p>
        </p:txBody>
      </p:sp>
    </p:spTree>
    <p:extLst>
      <p:ext uri="{BB962C8B-B14F-4D97-AF65-F5344CB8AC3E}">
        <p14:creationId xmlns:p14="http://schemas.microsoft.com/office/powerpoint/2010/main" val="376992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7848872" cy="4524315"/>
          </a:xfrm>
        </p:spPr>
        <p:txBody>
          <a:bodyPr wrap="square">
            <a:spAutoFit/>
          </a:bodyPr>
          <a:lstStyle/>
          <a:p>
            <a:pPr algn="l"/>
            <a:r>
              <a:rPr lang="de-CH" altLang="de-DE" sz="3600" dirty="0"/>
              <a:t>Als Elisabeth im sechsten Monat schwanger war, sandte Gott den Engel Gabriel zu einer unverheirateten jungen Frau, die in </a:t>
            </a:r>
            <a:r>
              <a:rPr lang="de-CH" altLang="de-DE" sz="3600" dirty="0" err="1"/>
              <a:t>Nazaret</a:t>
            </a:r>
            <a:r>
              <a:rPr lang="de-CH" altLang="de-DE" sz="3600" dirty="0"/>
              <a:t>, einer Stadt in Galiläa, wohnte. Sie hiess Maria, war noch unberührt und war mit Josef, einem Mann aus dem Haus Davids, verlobt.</a:t>
            </a:r>
            <a:endParaRPr lang="de-DE" altLang="de-DE" sz="3600" dirty="0"/>
          </a:p>
        </p:txBody>
      </p:sp>
      <p:sp>
        <p:nvSpPr>
          <p:cNvPr id="6" name="Rectangle 3"/>
          <p:cNvSpPr txBox="1">
            <a:spLocks noChangeArrowheads="1"/>
          </p:cNvSpPr>
          <p:nvPr/>
        </p:nvSpPr>
        <p:spPr bwMode="auto">
          <a:xfrm>
            <a:off x="2339752"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1,26-27</a:t>
            </a:r>
            <a:endParaRPr lang="de-DE" altLang="de-DE" sz="2000" kern="0" dirty="0"/>
          </a:p>
        </p:txBody>
      </p:sp>
    </p:spTree>
    <p:extLst>
      <p:ext uri="{BB962C8B-B14F-4D97-AF65-F5344CB8AC3E}">
        <p14:creationId xmlns:p14="http://schemas.microsoft.com/office/powerpoint/2010/main" val="87126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II. Eine einzigartige Ankündigung</a:t>
            </a:r>
            <a:endParaRPr lang="de-DE" altLang="de-DE" sz="4600" dirty="0"/>
          </a:p>
        </p:txBody>
      </p:sp>
    </p:spTree>
    <p:extLst>
      <p:ext uri="{BB962C8B-B14F-4D97-AF65-F5344CB8AC3E}">
        <p14:creationId xmlns:p14="http://schemas.microsoft.com/office/powerpoint/2010/main" val="184345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800767"/>
          </a:xfrm>
        </p:spPr>
        <p:txBody>
          <a:bodyPr>
            <a:spAutoFit/>
          </a:bodyPr>
          <a:lstStyle/>
          <a:p>
            <a:pPr algn="l"/>
            <a:r>
              <a:rPr lang="de-CH" altLang="de-DE" sz="4400" dirty="0"/>
              <a:t>„Du wirst schwanger werden und einen Sohn zur Welt </a:t>
            </a:r>
            <a:r>
              <a:rPr lang="de-CH" altLang="de-DE" sz="4400" dirty="0" smtClean="0"/>
              <a:t>bringen;</a:t>
            </a:r>
            <a:br>
              <a:rPr lang="de-CH" altLang="de-DE" sz="4400" dirty="0" smtClean="0"/>
            </a:br>
            <a:r>
              <a:rPr lang="de-CH" altLang="de-DE" sz="4400" dirty="0" smtClean="0"/>
              <a:t>dem </a:t>
            </a:r>
            <a:r>
              <a:rPr lang="de-CH" altLang="de-DE" sz="4400" dirty="0"/>
              <a:t>sollst du den </a:t>
            </a:r>
            <a:r>
              <a:rPr lang="de-CH" altLang="de-DE" sz="4400" dirty="0" smtClean="0"/>
              <a:t>Namen</a:t>
            </a:r>
            <a:br>
              <a:rPr lang="de-CH" altLang="de-DE" sz="4400" dirty="0" smtClean="0"/>
            </a:br>
            <a:r>
              <a:rPr lang="de-CH" altLang="de-DE" sz="4400" dirty="0" smtClean="0"/>
              <a:t>Jesus </a:t>
            </a:r>
            <a:r>
              <a:rPr lang="de-CH" altLang="de-DE" sz="4400" dirty="0"/>
              <a:t>geben.“</a:t>
            </a:r>
            <a:endParaRPr lang="de-DE" altLang="de-DE" sz="4400" dirty="0"/>
          </a:p>
        </p:txBody>
      </p:sp>
      <p:sp>
        <p:nvSpPr>
          <p:cNvPr id="6" name="Rectangle 3"/>
          <p:cNvSpPr txBox="1">
            <a:spLocks noChangeArrowheads="1"/>
          </p:cNvSpPr>
          <p:nvPr/>
        </p:nvSpPr>
        <p:spPr bwMode="auto">
          <a:xfrm>
            <a:off x="2339752" y="30689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1,31</a:t>
            </a:r>
            <a:endParaRPr lang="de-DE" altLang="de-DE" sz="2000" kern="0" dirty="0"/>
          </a:p>
        </p:txBody>
      </p:sp>
    </p:spTree>
    <p:extLst>
      <p:ext uri="{BB962C8B-B14F-4D97-AF65-F5344CB8AC3E}">
        <p14:creationId xmlns:p14="http://schemas.microsoft.com/office/powerpoint/2010/main" val="936061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554545"/>
          </a:xfrm>
        </p:spPr>
        <p:txBody>
          <a:bodyPr>
            <a:spAutoFit/>
          </a:bodyPr>
          <a:lstStyle/>
          <a:p>
            <a:pPr algn="l"/>
            <a:r>
              <a:rPr lang="de-CH" altLang="de-DE" sz="4000" dirty="0"/>
              <a:t>„Er wird gross sein und wird ‚Sohn des Höchsten‘ genannt werden. Gott, der Herr, wird ihm den Thron seines Stammvaters David geben.“</a:t>
            </a:r>
            <a:endParaRPr lang="de-DE" altLang="de-DE" sz="4000" dirty="0"/>
          </a:p>
        </p:txBody>
      </p:sp>
      <p:sp>
        <p:nvSpPr>
          <p:cNvPr id="6" name="Rectangle 3"/>
          <p:cNvSpPr txBox="1">
            <a:spLocks noChangeArrowheads="1"/>
          </p:cNvSpPr>
          <p:nvPr/>
        </p:nvSpPr>
        <p:spPr bwMode="auto">
          <a:xfrm>
            <a:off x="2411760" y="292494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1,32</a:t>
            </a:r>
            <a:endParaRPr lang="de-DE" altLang="de-DE" sz="2000" kern="0" dirty="0"/>
          </a:p>
        </p:txBody>
      </p:sp>
    </p:spTree>
    <p:extLst>
      <p:ext uri="{BB962C8B-B14F-4D97-AF65-F5344CB8AC3E}">
        <p14:creationId xmlns:p14="http://schemas.microsoft.com/office/powerpoint/2010/main" val="547137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784976" cy="2554545"/>
          </a:xfrm>
        </p:spPr>
        <p:txBody>
          <a:bodyPr>
            <a:spAutoFit/>
          </a:bodyPr>
          <a:lstStyle/>
          <a:p>
            <a:pPr algn="l"/>
            <a:r>
              <a:rPr lang="de-CH" altLang="de-DE" sz="4000" dirty="0"/>
              <a:t>„Die Jungfrau wird schwanger werden und einen Sohn zur Welt bringen, den wird sie </a:t>
            </a:r>
            <a:r>
              <a:rPr lang="de-CH" altLang="de-DE" sz="4000" dirty="0" err="1"/>
              <a:t>Immanuël</a:t>
            </a:r>
            <a:r>
              <a:rPr lang="de-CH" altLang="de-DE" sz="4000" dirty="0"/>
              <a:t> (Gott mit uns) nennen.“</a:t>
            </a:r>
            <a:endParaRPr lang="de-DE" altLang="de-DE" sz="4000" dirty="0"/>
          </a:p>
        </p:txBody>
      </p:sp>
      <p:sp>
        <p:nvSpPr>
          <p:cNvPr id="6" name="Rectangle 3"/>
          <p:cNvSpPr txBox="1">
            <a:spLocks noChangeArrowheads="1"/>
          </p:cNvSpPr>
          <p:nvPr/>
        </p:nvSpPr>
        <p:spPr bwMode="auto">
          <a:xfrm>
            <a:off x="2051720" y="277290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Jesaja 7,14</a:t>
            </a:r>
            <a:endParaRPr lang="de-DE" altLang="de-DE" sz="2000" kern="0" dirty="0"/>
          </a:p>
        </p:txBody>
      </p:sp>
    </p:spTree>
    <p:extLst>
      <p:ext uri="{BB962C8B-B14F-4D97-AF65-F5344CB8AC3E}">
        <p14:creationId xmlns:p14="http://schemas.microsoft.com/office/powerpoint/2010/main" val="3351212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548680"/>
            <a:ext cx="8784976" cy="830997"/>
          </a:xfrm>
        </p:spPr>
        <p:txBody>
          <a:bodyPr>
            <a:spAutoFit/>
          </a:bodyPr>
          <a:lstStyle/>
          <a:p>
            <a:pPr algn="l"/>
            <a:r>
              <a:rPr lang="de-CH" altLang="de-DE" sz="4800" dirty="0"/>
              <a:t>„Bist du der König der Juden?“</a:t>
            </a:r>
            <a:endParaRPr lang="de-DE" altLang="de-DE" sz="4800" dirty="0"/>
          </a:p>
        </p:txBody>
      </p:sp>
      <p:sp>
        <p:nvSpPr>
          <p:cNvPr id="6" name="Rectangle 3"/>
          <p:cNvSpPr txBox="1">
            <a:spLocks noChangeArrowheads="1"/>
          </p:cNvSpPr>
          <p:nvPr/>
        </p:nvSpPr>
        <p:spPr bwMode="auto">
          <a:xfrm>
            <a:off x="2267744" y="191683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18,33</a:t>
            </a:r>
            <a:endParaRPr lang="de-DE" altLang="de-DE" sz="2000" kern="0" dirty="0"/>
          </a:p>
        </p:txBody>
      </p:sp>
    </p:spTree>
    <p:extLst>
      <p:ext uri="{BB962C8B-B14F-4D97-AF65-F5344CB8AC3E}">
        <p14:creationId xmlns:p14="http://schemas.microsoft.com/office/powerpoint/2010/main" val="4146229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3416320"/>
          </a:xfrm>
        </p:spPr>
        <p:txBody>
          <a:bodyPr>
            <a:spAutoFit/>
          </a:bodyPr>
          <a:lstStyle/>
          <a:p>
            <a:pPr algn="l"/>
            <a:r>
              <a:rPr lang="de-CH" altLang="de-DE" sz="3600" dirty="0"/>
              <a:t>„Das Reich, dessen König ich bin, ist nicht von dieser Welt. Wäre mein Reich von dieser Welt, dann hätten meine </a:t>
            </a:r>
            <a:r>
              <a:rPr lang="de-CH" altLang="de-DE" sz="3600" dirty="0" smtClean="0"/>
              <a:t>Diener </a:t>
            </a:r>
            <a:br>
              <a:rPr lang="de-CH" altLang="de-DE" sz="3600" dirty="0" smtClean="0"/>
            </a:br>
            <a:r>
              <a:rPr lang="de-CH" altLang="de-DE" sz="3600" dirty="0" smtClean="0"/>
              <a:t>für </a:t>
            </a:r>
            <a:r>
              <a:rPr lang="de-CH" altLang="de-DE" sz="3600" dirty="0"/>
              <a:t>mich gekämpft, damit ich nicht den Juden in die Hände falle. Nun ist aber mein Reich nicht von dieser Erde.“</a:t>
            </a:r>
            <a:endParaRPr lang="de-DE" altLang="de-DE" sz="3600" dirty="0"/>
          </a:p>
        </p:txBody>
      </p:sp>
      <p:sp>
        <p:nvSpPr>
          <p:cNvPr id="6" name="Rectangle 3"/>
          <p:cNvSpPr txBox="1">
            <a:spLocks noChangeArrowheads="1"/>
          </p:cNvSpPr>
          <p:nvPr/>
        </p:nvSpPr>
        <p:spPr bwMode="auto">
          <a:xfrm>
            <a:off x="2339752" y="371703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18,36</a:t>
            </a:r>
            <a:endParaRPr lang="de-DE" altLang="de-DE" sz="2000" kern="0" dirty="0"/>
          </a:p>
        </p:txBody>
      </p:sp>
    </p:spTree>
    <p:extLst>
      <p:ext uri="{BB962C8B-B14F-4D97-AF65-F5344CB8AC3E}">
        <p14:creationId xmlns:p14="http://schemas.microsoft.com/office/powerpoint/2010/main" val="2641794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648"/>
            <a:ext cx="8784976" cy="1754326"/>
          </a:xfrm>
        </p:spPr>
        <p:txBody>
          <a:bodyPr>
            <a:spAutoFit/>
          </a:bodyPr>
          <a:lstStyle/>
          <a:p>
            <a:pPr algn="l"/>
            <a:r>
              <a:rPr lang="de-CH" altLang="de-DE" dirty="0"/>
              <a:t>„Dann bist du also tatsächlich ein König?“</a:t>
            </a:r>
            <a:endParaRPr lang="de-DE" altLang="de-DE" dirty="0"/>
          </a:p>
        </p:txBody>
      </p:sp>
      <p:sp>
        <p:nvSpPr>
          <p:cNvPr id="6" name="Rectangle 3"/>
          <p:cNvSpPr txBox="1">
            <a:spLocks noChangeArrowheads="1"/>
          </p:cNvSpPr>
          <p:nvPr/>
        </p:nvSpPr>
        <p:spPr bwMode="auto">
          <a:xfrm>
            <a:off x="2483768" y="227687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18,37</a:t>
            </a:r>
            <a:endParaRPr lang="de-DE" altLang="de-DE" sz="2000" kern="0" dirty="0"/>
          </a:p>
        </p:txBody>
      </p:sp>
    </p:spTree>
    <p:extLst>
      <p:ext uri="{BB962C8B-B14F-4D97-AF65-F5344CB8AC3E}">
        <p14:creationId xmlns:p14="http://schemas.microsoft.com/office/powerpoint/2010/main" val="2992542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352928" cy="2862322"/>
          </a:xfrm>
        </p:spPr>
        <p:txBody>
          <a:bodyPr wrap="square">
            <a:spAutoFit/>
          </a:bodyPr>
          <a:lstStyle/>
          <a:p>
            <a:pPr algn="l"/>
            <a:r>
              <a:rPr lang="de-CH" altLang="de-DE" sz="3600" dirty="0"/>
              <a:t>„Du hast Recht - ich bin ein König. Ich bin in die Welt gekommen, um für die Wahrheit Zeuge zu sein; dazu bin ich geboren. Jeder, der auf der Seite der Wahrheit steht, hört auf meine Stimme.“</a:t>
            </a:r>
            <a:endParaRPr lang="de-DE" altLang="de-DE" sz="3600" dirty="0"/>
          </a:p>
        </p:txBody>
      </p:sp>
      <p:sp>
        <p:nvSpPr>
          <p:cNvPr id="6" name="Rectangle 3"/>
          <p:cNvSpPr txBox="1">
            <a:spLocks noChangeArrowheads="1"/>
          </p:cNvSpPr>
          <p:nvPr/>
        </p:nvSpPr>
        <p:spPr bwMode="auto">
          <a:xfrm>
            <a:off x="2411760" y="328498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18,37</a:t>
            </a:r>
            <a:endParaRPr lang="de-DE" altLang="de-DE" sz="2000" kern="0" dirty="0"/>
          </a:p>
        </p:txBody>
      </p:sp>
    </p:spTree>
    <p:extLst>
      <p:ext uri="{BB962C8B-B14F-4D97-AF65-F5344CB8AC3E}">
        <p14:creationId xmlns:p14="http://schemas.microsoft.com/office/powerpoint/2010/main" val="2912435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54375"/>
            <a:ext cx="8784976" cy="2554545"/>
          </a:xfrm>
        </p:spPr>
        <p:txBody>
          <a:bodyPr>
            <a:spAutoFit/>
          </a:bodyPr>
          <a:lstStyle/>
          <a:p>
            <a:pPr algn="l"/>
            <a:r>
              <a:rPr lang="de-CH" altLang="de-DE" sz="4000" dirty="0"/>
              <a:t>„Das Lamm (Jesus) wird siegen, denn es ist Herr über alle Herren und König über alle Könige; und mit ihm siegen werden alle, die bei ihm sind.“</a:t>
            </a:r>
            <a:endParaRPr lang="de-DE" altLang="de-DE" sz="4000" dirty="0"/>
          </a:p>
        </p:txBody>
      </p:sp>
      <p:sp>
        <p:nvSpPr>
          <p:cNvPr id="6" name="Rectangle 3"/>
          <p:cNvSpPr txBox="1">
            <a:spLocks noChangeArrowheads="1"/>
          </p:cNvSpPr>
          <p:nvPr/>
        </p:nvSpPr>
        <p:spPr bwMode="auto">
          <a:xfrm>
            <a:off x="2339752" y="2852936"/>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Offenbarung 17,14</a:t>
            </a:r>
            <a:endParaRPr lang="de-DE" altLang="de-DE" sz="2000" kern="0" dirty="0"/>
          </a:p>
        </p:txBody>
      </p:sp>
    </p:spTree>
    <p:extLst>
      <p:ext uri="{BB962C8B-B14F-4D97-AF65-F5344CB8AC3E}">
        <p14:creationId xmlns:p14="http://schemas.microsoft.com/office/powerpoint/2010/main" val="1093933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III. Eine einzigartige Empfängnis</a:t>
            </a:r>
            <a:endParaRPr lang="de-DE" altLang="de-DE" sz="4600" dirty="0"/>
          </a:p>
        </p:txBody>
      </p:sp>
    </p:spTree>
    <p:extLst>
      <p:ext uri="{BB962C8B-B14F-4D97-AF65-F5344CB8AC3E}">
        <p14:creationId xmlns:p14="http://schemas.microsoft.com/office/powerpoint/2010/main" val="8801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424936" cy="1754326"/>
          </a:xfrm>
        </p:spPr>
        <p:txBody>
          <a:bodyPr wrap="square">
            <a:spAutoFit/>
          </a:bodyPr>
          <a:lstStyle/>
          <a:p>
            <a:pPr algn="l"/>
            <a:r>
              <a:rPr lang="de-CH" altLang="de-DE" sz="3600" dirty="0"/>
              <a:t>„Sei gegrüsst, dir ist eine hohe Gnade zuteil geworden!“, sagte Gabriel zu ihr, als er hereinkam. „Der Herr ist mit dir.“</a:t>
            </a:r>
            <a:endParaRPr lang="de-DE" altLang="de-DE" sz="3600" dirty="0"/>
          </a:p>
        </p:txBody>
      </p:sp>
      <p:sp>
        <p:nvSpPr>
          <p:cNvPr id="6" name="Rectangle 3"/>
          <p:cNvSpPr txBox="1">
            <a:spLocks noChangeArrowheads="1"/>
          </p:cNvSpPr>
          <p:nvPr/>
        </p:nvSpPr>
        <p:spPr bwMode="auto">
          <a:xfrm>
            <a:off x="2267744" y="227687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1,28</a:t>
            </a:r>
            <a:endParaRPr lang="de-DE" altLang="de-DE" sz="2000" kern="0" dirty="0"/>
          </a:p>
        </p:txBody>
      </p:sp>
    </p:spTree>
    <p:extLst>
      <p:ext uri="{BB962C8B-B14F-4D97-AF65-F5344CB8AC3E}">
        <p14:creationId xmlns:p14="http://schemas.microsoft.com/office/powerpoint/2010/main" val="3968552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1446550"/>
          </a:xfrm>
        </p:spPr>
        <p:txBody>
          <a:bodyPr>
            <a:spAutoFit/>
          </a:bodyPr>
          <a:lstStyle/>
          <a:p>
            <a:pPr algn="l"/>
            <a:r>
              <a:rPr lang="de-CH" altLang="de-DE" sz="4400" dirty="0"/>
              <a:t>„Wie soll das zugehen? Ich bin doch noch gar nicht verheiratet.“</a:t>
            </a:r>
            <a:endParaRPr lang="de-DE" altLang="de-DE" sz="4400" dirty="0"/>
          </a:p>
        </p:txBody>
      </p:sp>
      <p:sp>
        <p:nvSpPr>
          <p:cNvPr id="6" name="Rectangle 3"/>
          <p:cNvSpPr txBox="1">
            <a:spLocks noChangeArrowheads="1"/>
          </p:cNvSpPr>
          <p:nvPr/>
        </p:nvSpPr>
        <p:spPr bwMode="auto">
          <a:xfrm>
            <a:off x="2339752" y="198884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1,34</a:t>
            </a:r>
            <a:endParaRPr lang="de-DE" altLang="de-DE" sz="2000" kern="0" dirty="0"/>
          </a:p>
        </p:txBody>
      </p:sp>
    </p:spTree>
    <p:extLst>
      <p:ext uri="{BB962C8B-B14F-4D97-AF65-F5344CB8AC3E}">
        <p14:creationId xmlns:p14="http://schemas.microsoft.com/office/powerpoint/2010/main" val="3602029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9986" y="589910"/>
            <a:ext cx="8784976" cy="707886"/>
          </a:xfrm>
        </p:spPr>
        <p:txBody>
          <a:bodyPr>
            <a:spAutoFit/>
          </a:bodyPr>
          <a:lstStyle/>
          <a:p>
            <a:pPr algn="l"/>
            <a:r>
              <a:rPr lang="de-CH" altLang="de-DE" sz="4000" dirty="0"/>
              <a:t>„Ich weiss von keinem </a:t>
            </a:r>
            <a:r>
              <a:rPr lang="de-CH" altLang="de-DE" sz="4000" dirty="0" smtClean="0"/>
              <a:t>Mann.“</a:t>
            </a:r>
            <a:endParaRPr lang="de-DE" altLang="de-DE" sz="4000" dirty="0"/>
          </a:p>
        </p:txBody>
      </p:sp>
      <p:sp>
        <p:nvSpPr>
          <p:cNvPr id="6" name="Rectangle 3"/>
          <p:cNvSpPr txBox="1">
            <a:spLocks noChangeArrowheads="1"/>
          </p:cNvSpPr>
          <p:nvPr/>
        </p:nvSpPr>
        <p:spPr bwMode="auto">
          <a:xfrm>
            <a:off x="2563688" y="2852936"/>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1,34</a:t>
            </a:r>
            <a:endParaRPr lang="de-DE" altLang="de-DE" sz="2000" kern="0" dirty="0"/>
          </a:p>
        </p:txBody>
      </p:sp>
      <p:sp>
        <p:nvSpPr>
          <p:cNvPr id="4" name="Rectangle 2"/>
          <p:cNvSpPr txBox="1">
            <a:spLocks noChangeArrowheads="1"/>
          </p:cNvSpPr>
          <p:nvPr/>
        </p:nvSpPr>
        <p:spPr bwMode="auto">
          <a:xfrm>
            <a:off x="179512" y="1742039"/>
            <a:ext cx="87849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t>„Ich habe noch keinen Mann erkannt.“</a:t>
            </a:r>
            <a:endParaRPr lang="de-DE" altLang="de-DE" sz="4000" kern="0" dirty="0"/>
          </a:p>
        </p:txBody>
      </p:sp>
    </p:spTree>
    <p:extLst>
      <p:ext uri="{BB962C8B-B14F-4D97-AF65-F5344CB8AC3E}">
        <p14:creationId xmlns:p14="http://schemas.microsoft.com/office/powerpoint/2010/main" val="2297500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2123658"/>
          </a:xfrm>
        </p:spPr>
        <p:txBody>
          <a:bodyPr>
            <a:spAutoFit/>
          </a:bodyPr>
          <a:lstStyle/>
          <a:p>
            <a:pPr algn="l"/>
            <a:r>
              <a:rPr lang="de-CH" altLang="de-DE" sz="4400" dirty="0"/>
              <a:t>„Adam </a:t>
            </a:r>
            <a:r>
              <a:rPr lang="de-CH" altLang="de-DE" sz="4400" u="sng" dirty="0"/>
              <a:t>erkannte</a:t>
            </a:r>
            <a:r>
              <a:rPr lang="de-CH" altLang="de-DE" sz="4400" dirty="0"/>
              <a:t> seine Frau Eva, und sie ward schwanger und gebar den </a:t>
            </a:r>
            <a:r>
              <a:rPr lang="de-CH" altLang="de-DE" sz="4400" dirty="0" err="1"/>
              <a:t>Kain</a:t>
            </a:r>
            <a:r>
              <a:rPr lang="de-CH" altLang="de-DE" sz="4400" dirty="0"/>
              <a:t>.“</a:t>
            </a:r>
            <a:endParaRPr lang="de-DE" altLang="de-DE" sz="4400" dirty="0"/>
          </a:p>
        </p:txBody>
      </p:sp>
      <p:sp>
        <p:nvSpPr>
          <p:cNvPr id="6" name="Rectangle 3"/>
          <p:cNvSpPr txBox="1">
            <a:spLocks noChangeArrowheads="1"/>
          </p:cNvSpPr>
          <p:nvPr/>
        </p:nvSpPr>
        <p:spPr bwMode="auto">
          <a:xfrm>
            <a:off x="1979712" y="256490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1.Mose 4,1</a:t>
            </a:r>
            <a:endParaRPr lang="de-DE" altLang="de-DE" sz="2000" kern="0" dirty="0"/>
          </a:p>
        </p:txBody>
      </p:sp>
    </p:spTree>
    <p:extLst>
      <p:ext uri="{BB962C8B-B14F-4D97-AF65-F5344CB8AC3E}">
        <p14:creationId xmlns:p14="http://schemas.microsoft.com/office/powerpoint/2010/main" val="1945322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7704856" cy="2554545"/>
          </a:xfrm>
        </p:spPr>
        <p:txBody>
          <a:bodyPr wrap="square">
            <a:spAutoFit/>
          </a:bodyPr>
          <a:lstStyle/>
          <a:p>
            <a:pPr algn="l"/>
            <a:r>
              <a:rPr lang="de-CH" altLang="de-DE" sz="4000" dirty="0"/>
              <a:t>„Der Heilige Geist wird über dich kommen, und die Kraft des Höchsten wird dich überschatten.“</a:t>
            </a:r>
            <a:endParaRPr lang="de-DE" altLang="de-DE" sz="4000" dirty="0"/>
          </a:p>
        </p:txBody>
      </p:sp>
      <p:sp>
        <p:nvSpPr>
          <p:cNvPr id="6" name="Rectangle 3"/>
          <p:cNvSpPr txBox="1">
            <a:spLocks noChangeArrowheads="1"/>
          </p:cNvSpPr>
          <p:nvPr/>
        </p:nvSpPr>
        <p:spPr bwMode="auto">
          <a:xfrm>
            <a:off x="2123728" y="292494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1,35</a:t>
            </a:r>
            <a:endParaRPr lang="de-DE" altLang="de-DE" sz="2000" kern="0" dirty="0"/>
          </a:p>
        </p:txBody>
      </p:sp>
    </p:spTree>
    <p:extLst>
      <p:ext uri="{BB962C8B-B14F-4D97-AF65-F5344CB8AC3E}">
        <p14:creationId xmlns:p14="http://schemas.microsoft.com/office/powerpoint/2010/main" val="315605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123658"/>
          </a:xfrm>
        </p:spPr>
        <p:txBody>
          <a:bodyPr>
            <a:spAutoFit/>
          </a:bodyPr>
          <a:lstStyle/>
          <a:p>
            <a:pPr algn="l"/>
            <a:r>
              <a:rPr lang="de-CH" altLang="de-DE" sz="4400" dirty="0"/>
              <a:t>„Gott spricht und es </a:t>
            </a:r>
            <a:r>
              <a:rPr lang="de-CH" altLang="de-DE" sz="4400" dirty="0" smtClean="0"/>
              <a:t>geschieht; </a:t>
            </a:r>
            <a:br>
              <a:rPr lang="de-CH" altLang="de-DE" sz="4400" dirty="0" smtClean="0"/>
            </a:br>
            <a:r>
              <a:rPr lang="de-CH" altLang="de-DE" sz="4400" dirty="0" smtClean="0"/>
              <a:t>er </a:t>
            </a:r>
            <a:r>
              <a:rPr lang="de-CH" altLang="de-DE" sz="4400" dirty="0"/>
              <a:t>gibt einen Befehl, schon </a:t>
            </a:r>
            <a:r>
              <a:rPr lang="de-CH" altLang="de-DE" sz="4400" dirty="0" smtClean="0"/>
              <a:t>ist </a:t>
            </a:r>
            <a:br>
              <a:rPr lang="de-CH" altLang="de-DE" sz="4400" dirty="0" smtClean="0"/>
            </a:br>
            <a:r>
              <a:rPr lang="de-CH" altLang="de-DE" sz="4400" dirty="0" smtClean="0"/>
              <a:t>er </a:t>
            </a:r>
            <a:r>
              <a:rPr lang="de-CH" altLang="de-DE" sz="4400" dirty="0"/>
              <a:t>ausgeführt.“</a:t>
            </a:r>
            <a:endParaRPr lang="de-DE" altLang="de-DE" sz="4400" dirty="0"/>
          </a:p>
        </p:txBody>
      </p:sp>
      <p:sp>
        <p:nvSpPr>
          <p:cNvPr id="6" name="Rectangle 3"/>
          <p:cNvSpPr txBox="1">
            <a:spLocks noChangeArrowheads="1"/>
          </p:cNvSpPr>
          <p:nvPr/>
        </p:nvSpPr>
        <p:spPr bwMode="auto">
          <a:xfrm>
            <a:off x="1907704" y="234888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Psalm 22,9</a:t>
            </a:r>
            <a:endParaRPr lang="de-DE" altLang="de-DE" sz="2000" kern="0" dirty="0"/>
          </a:p>
        </p:txBody>
      </p:sp>
    </p:spTree>
    <p:extLst>
      <p:ext uri="{BB962C8B-B14F-4D97-AF65-F5344CB8AC3E}">
        <p14:creationId xmlns:p14="http://schemas.microsoft.com/office/powerpoint/2010/main" val="199068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84976" cy="1569660"/>
          </a:xfrm>
        </p:spPr>
        <p:txBody>
          <a:bodyPr>
            <a:spAutoFit/>
          </a:bodyPr>
          <a:lstStyle/>
          <a:p>
            <a:pPr algn="l"/>
            <a:r>
              <a:rPr lang="de-CH" altLang="de-DE" sz="4800" dirty="0"/>
              <a:t>„Sprich nur ein Wort, und mein Diener wird gesund.“</a:t>
            </a:r>
            <a:endParaRPr lang="de-DE" altLang="de-DE" sz="4800" dirty="0"/>
          </a:p>
        </p:txBody>
      </p:sp>
      <p:sp>
        <p:nvSpPr>
          <p:cNvPr id="6" name="Rectangle 3"/>
          <p:cNvSpPr txBox="1">
            <a:spLocks noChangeArrowheads="1"/>
          </p:cNvSpPr>
          <p:nvPr/>
        </p:nvSpPr>
        <p:spPr bwMode="auto">
          <a:xfrm>
            <a:off x="2123728" y="191683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Matthäus-Evangelium 8,8</a:t>
            </a:r>
            <a:endParaRPr lang="de-DE" altLang="de-DE" sz="2000" kern="0" dirty="0"/>
          </a:p>
        </p:txBody>
      </p:sp>
    </p:spTree>
    <p:extLst>
      <p:ext uri="{BB962C8B-B14F-4D97-AF65-F5344CB8AC3E}">
        <p14:creationId xmlns:p14="http://schemas.microsoft.com/office/powerpoint/2010/main" val="3988869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1938992"/>
          </a:xfrm>
        </p:spPr>
        <p:txBody>
          <a:bodyPr>
            <a:spAutoFit/>
          </a:bodyPr>
          <a:lstStyle/>
          <a:p>
            <a:pPr algn="l"/>
            <a:r>
              <a:rPr lang="de-CH" altLang="de-DE" sz="4000" dirty="0"/>
              <a:t>„Deshalb wird auch das Kind, das du zur Welt bringst, heilig sein und Gottes Sohn genannt werden.“</a:t>
            </a:r>
            <a:endParaRPr lang="de-DE" altLang="de-DE" sz="4000" dirty="0"/>
          </a:p>
        </p:txBody>
      </p:sp>
      <p:sp>
        <p:nvSpPr>
          <p:cNvPr id="6" name="Rectangle 3"/>
          <p:cNvSpPr txBox="1">
            <a:spLocks noChangeArrowheads="1"/>
          </p:cNvSpPr>
          <p:nvPr/>
        </p:nvSpPr>
        <p:spPr bwMode="auto">
          <a:xfrm>
            <a:off x="2267744" y="227687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1,35</a:t>
            </a:r>
            <a:endParaRPr lang="de-DE" altLang="de-DE" sz="2000" kern="0" dirty="0"/>
          </a:p>
        </p:txBody>
      </p:sp>
    </p:spTree>
    <p:extLst>
      <p:ext uri="{BB962C8B-B14F-4D97-AF65-F5344CB8AC3E}">
        <p14:creationId xmlns:p14="http://schemas.microsoft.com/office/powerpoint/2010/main" val="594455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6307"/>
            <a:ext cx="8784976" cy="1938992"/>
          </a:xfrm>
        </p:spPr>
        <p:txBody>
          <a:bodyPr>
            <a:spAutoFit/>
          </a:bodyPr>
          <a:lstStyle/>
          <a:p>
            <a:pPr algn="l"/>
            <a:r>
              <a:rPr lang="de-CH" altLang="de-DE" sz="4000" dirty="0"/>
              <a:t>„Er ist das vollkommene Abbild von Gottes Herrlichkeit, der unverfälschte Ausdruck seines Wesens.“</a:t>
            </a:r>
            <a:endParaRPr lang="de-DE" altLang="de-DE" sz="4000" dirty="0"/>
          </a:p>
        </p:txBody>
      </p:sp>
      <p:sp>
        <p:nvSpPr>
          <p:cNvPr id="6" name="Rectangle 3"/>
          <p:cNvSpPr txBox="1">
            <a:spLocks noChangeArrowheads="1"/>
          </p:cNvSpPr>
          <p:nvPr/>
        </p:nvSpPr>
        <p:spPr bwMode="auto">
          <a:xfrm>
            <a:off x="2051720" y="220486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Hebräer 1,3</a:t>
            </a:r>
            <a:endParaRPr lang="de-DE" altLang="de-DE" sz="2000" kern="0" dirty="0"/>
          </a:p>
        </p:txBody>
      </p:sp>
    </p:spTree>
    <p:extLst>
      <p:ext uri="{BB962C8B-B14F-4D97-AF65-F5344CB8AC3E}">
        <p14:creationId xmlns:p14="http://schemas.microsoft.com/office/powerpoint/2010/main" val="1415019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554545"/>
          </a:xfrm>
        </p:spPr>
        <p:txBody>
          <a:bodyPr>
            <a:spAutoFit/>
          </a:bodyPr>
          <a:lstStyle/>
          <a:p>
            <a:pPr algn="l"/>
            <a:r>
              <a:rPr lang="de-CH" altLang="de-DE" sz="8000" dirty="0"/>
              <a:t>„Für Gott ist nichts unmöglich.“</a:t>
            </a:r>
            <a:endParaRPr lang="de-DE" altLang="de-DE" sz="8000" dirty="0"/>
          </a:p>
        </p:txBody>
      </p:sp>
      <p:sp>
        <p:nvSpPr>
          <p:cNvPr id="6" name="Rectangle 3"/>
          <p:cNvSpPr txBox="1">
            <a:spLocks noChangeArrowheads="1"/>
          </p:cNvSpPr>
          <p:nvPr/>
        </p:nvSpPr>
        <p:spPr bwMode="auto">
          <a:xfrm>
            <a:off x="2195736" y="278092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1,37</a:t>
            </a:r>
            <a:endParaRPr lang="de-DE" altLang="de-DE" sz="2000" kern="0" dirty="0"/>
          </a:p>
        </p:txBody>
      </p:sp>
    </p:spTree>
    <p:extLst>
      <p:ext uri="{BB962C8B-B14F-4D97-AF65-F5344CB8AC3E}">
        <p14:creationId xmlns:p14="http://schemas.microsoft.com/office/powerpoint/2010/main" val="246515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IV. Eine einzigartige Bereitschaft</a:t>
            </a:r>
            <a:endParaRPr lang="de-DE" altLang="de-DE" sz="4600" dirty="0"/>
          </a:p>
        </p:txBody>
      </p:sp>
    </p:spTree>
    <p:extLst>
      <p:ext uri="{BB962C8B-B14F-4D97-AF65-F5344CB8AC3E}">
        <p14:creationId xmlns:p14="http://schemas.microsoft.com/office/powerpoint/2010/main" val="190487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7848872" cy="1754326"/>
          </a:xfrm>
        </p:spPr>
        <p:txBody>
          <a:bodyPr wrap="square">
            <a:spAutoFit/>
          </a:bodyPr>
          <a:lstStyle/>
          <a:p>
            <a:pPr algn="l"/>
            <a:r>
              <a:rPr lang="de-CH" altLang="de-DE" sz="3600" dirty="0"/>
              <a:t>Maria erschrak zutiefst, als sie so angesprochen wurde, und fragte sich, was dieser Gruss zu bedeuten habe.</a:t>
            </a:r>
            <a:endParaRPr lang="de-DE" altLang="de-DE" sz="3600" dirty="0"/>
          </a:p>
        </p:txBody>
      </p:sp>
      <p:sp>
        <p:nvSpPr>
          <p:cNvPr id="6" name="Rectangle 3"/>
          <p:cNvSpPr txBox="1">
            <a:spLocks noChangeArrowheads="1"/>
          </p:cNvSpPr>
          <p:nvPr/>
        </p:nvSpPr>
        <p:spPr bwMode="auto">
          <a:xfrm>
            <a:off x="2411760" y="220486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1,29</a:t>
            </a:r>
            <a:endParaRPr lang="de-DE" altLang="de-DE" sz="2000" kern="0" dirty="0"/>
          </a:p>
        </p:txBody>
      </p:sp>
    </p:spTree>
    <p:extLst>
      <p:ext uri="{BB962C8B-B14F-4D97-AF65-F5344CB8AC3E}">
        <p14:creationId xmlns:p14="http://schemas.microsoft.com/office/powerpoint/2010/main" val="2391842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84976" cy="2123658"/>
          </a:xfrm>
        </p:spPr>
        <p:txBody>
          <a:bodyPr>
            <a:spAutoFit/>
          </a:bodyPr>
          <a:lstStyle/>
          <a:p>
            <a:pPr algn="l"/>
            <a:r>
              <a:rPr lang="de-CH" altLang="de-DE" sz="4400" dirty="0"/>
              <a:t>„Ich bin die Dienerin des Herrn. Was du gesagt hast, soll mit mir geschehen.“</a:t>
            </a:r>
            <a:endParaRPr lang="de-DE" altLang="de-DE" sz="4400" dirty="0"/>
          </a:p>
        </p:txBody>
      </p:sp>
      <p:sp>
        <p:nvSpPr>
          <p:cNvPr id="6" name="Rectangle 3"/>
          <p:cNvSpPr txBox="1">
            <a:spLocks noChangeArrowheads="1"/>
          </p:cNvSpPr>
          <p:nvPr/>
        </p:nvSpPr>
        <p:spPr bwMode="auto">
          <a:xfrm>
            <a:off x="2051720" y="242088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1,38</a:t>
            </a:r>
            <a:endParaRPr lang="de-DE" altLang="de-DE" sz="2000" kern="0" dirty="0"/>
          </a:p>
        </p:txBody>
      </p:sp>
    </p:spTree>
    <p:extLst>
      <p:ext uri="{BB962C8B-B14F-4D97-AF65-F5344CB8AC3E}">
        <p14:creationId xmlns:p14="http://schemas.microsoft.com/office/powerpoint/2010/main" val="857098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648"/>
            <a:ext cx="8784976" cy="1754326"/>
          </a:xfrm>
        </p:spPr>
        <p:txBody>
          <a:bodyPr>
            <a:spAutoFit/>
          </a:bodyPr>
          <a:lstStyle/>
          <a:p>
            <a:pPr algn="l"/>
            <a:r>
              <a:rPr lang="de-CH" altLang="de-DE" dirty="0"/>
              <a:t>„Hier bin ich, was du sagst soll mit mir geschehen?“</a:t>
            </a:r>
            <a:endParaRPr lang="de-DE" altLang="de-DE" dirty="0"/>
          </a:p>
        </p:txBody>
      </p:sp>
      <p:sp>
        <p:nvSpPr>
          <p:cNvPr id="6" name="Rectangle 3"/>
          <p:cNvSpPr txBox="1">
            <a:spLocks noChangeArrowheads="1"/>
          </p:cNvSpPr>
          <p:nvPr/>
        </p:nvSpPr>
        <p:spPr bwMode="auto">
          <a:xfrm>
            <a:off x="2051720" y="30689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ICH ?</a:t>
            </a:r>
            <a:endParaRPr lang="de-DE" altLang="de-DE" sz="2000" kern="0" dirty="0"/>
          </a:p>
        </p:txBody>
      </p:sp>
    </p:spTree>
    <p:extLst>
      <p:ext uri="{BB962C8B-B14F-4D97-AF65-F5344CB8AC3E}">
        <p14:creationId xmlns:p14="http://schemas.microsoft.com/office/powerpoint/2010/main" val="1687603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Schlussgedanke</a:t>
            </a:r>
            <a:endParaRPr lang="de-DE" altLang="de-DE" sz="4600" dirty="0"/>
          </a:p>
        </p:txBody>
      </p:sp>
    </p:spTree>
    <p:extLst>
      <p:ext uri="{BB962C8B-B14F-4D97-AF65-F5344CB8AC3E}">
        <p14:creationId xmlns:p14="http://schemas.microsoft.com/office/powerpoint/2010/main" val="599374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12968" cy="4524315"/>
          </a:xfrm>
        </p:spPr>
        <p:txBody>
          <a:bodyPr wrap="square">
            <a:spAutoFit/>
          </a:bodyPr>
          <a:lstStyle/>
          <a:p>
            <a:pPr algn="l"/>
            <a:r>
              <a:rPr lang="de-CH" altLang="de-DE" sz="3600" dirty="0"/>
              <a:t>„Der Herr selbst wird vom Himmel herabkommen, ein lauter Befehl wird ertönen, und auch die Stimme eines Engelfürsten und der Schall der Posaune Gottes werden zu hören sein. Daraufhin werden zuerst die Menschen auferstehen, die im Glauben an Christus gestorben sind.“</a:t>
            </a:r>
            <a:endParaRPr lang="de-DE" altLang="de-DE" sz="3600" dirty="0"/>
          </a:p>
        </p:txBody>
      </p:sp>
      <p:sp>
        <p:nvSpPr>
          <p:cNvPr id="6" name="Rectangle 3"/>
          <p:cNvSpPr txBox="1">
            <a:spLocks noChangeArrowheads="1"/>
          </p:cNvSpPr>
          <p:nvPr/>
        </p:nvSpPr>
        <p:spPr bwMode="auto">
          <a:xfrm>
            <a:off x="2339752" y="4882161"/>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1.Thessalonicher-Brief 4,16</a:t>
            </a:r>
            <a:endParaRPr lang="de-DE" altLang="de-DE" sz="2000" kern="0" dirty="0"/>
          </a:p>
        </p:txBody>
      </p:sp>
    </p:spTree>
    <p:extLst>
      <p:ext uri="{BB962C8B-B14F-4D97-AF65-F5344CB8AC3E}">
        <p14:creationId xmlns:p14="http://schemas.microsoft.com/office/powerpoint/2010/main" val="4167215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8568952" cy="3416320"/>
          </a:xfrm>
        </p:spPr>
        <p:txBody>
          <a:bodyPr wrap="square">
            <a:spAutoFit/>
          </a:bodyPr>
          <a:lstStyle/>
          <a:p>
            <a:pPr algn="l"/>
            <a:r>
              <a:rPr lang="de-CH" altLang="de-DE" sz="3600" dirty="0"/>
              <a:t>„Danach werden wir - die Gläubigen, die zu diesem Zeitpunkt noch am Leben sind - mit ihnen zusammen in den Wolken emporgehoben, dem Herrn entgegen, und dann werden wir alle für immer bei ihm sein.“</a:t>
            </a:r>
            <a:endParaRPr lang="de-DE" altLang="de-DE" sz="3600" dirty="0"/>
          </a:p>
        </p:txBody>
      </p:sp>
      <p:sp>
        <p:nvSpPr>
          <p:cNvPr id="6" name="Rectangle 3"/>
          <p:cNvSpPr txBox="1">
            <a:spLocks noChangeArrowheads="1"/>
          </p:cNvSpPr>
          <p:nvPr/>
        </p:nvSpPr>
        <p:spPr bwMode="auto">
          <a:xfrm>
            <a:off x="2051720" y="378904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1.Thessalonicher-Brief 4,17</a:t>
            </a:r>
            <a:endParaRPr lang="de-DE" altLang="de-DE" sz="2000" kern="0" dirty="0"/>
          </a:p>
        </p:txBody>
      </p:sp>
    </p:spTree>
    <p:extLst>
      <p:ext uri="{BB962C8B-B14F-4D97-AF65-F5344CB8AC3E}">
        <p14:creationId xmlns:p14="http://schemas.microsoft.com/office/powerpoint/2010/main" val="75863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3416320"/>
          </a:xfrm>
        </p:spPr>
        <p:txBody>
          <a:bodyPr>
            <a:spAutoFit/>
          </a:bodyPr>
          <a:lstStyle/>
          <a:p>
            <a:pPr algn="l"/>
            <a:r>
              <a:rPr lang="de-CH" altLang="de-DE" sz="3600" dirty="0"/>
              <a:t>Da sagte der Engel zu ihr: „Du brauchst dich nicht zu fürchten, Maria, denn du hast Gnade bei Gott gefunden. Du wirst schwanger werden und einen Sohn zur Welt bringen; dem sollst du den Namen Jesus geben.“</a:t>
            </a:r>
            <a:endParaRPr lang="de-DE" altLang="de-DE" sz="3600" dirty="0"/>
          </a:p>
        </p:txBody>
      </p:sp>
      <p:sp>
        <p:nvSpPr>
          <p:cNvPr id="6" name="Rectangle 3"/>
          <p:cNvSpPr txBox="1">
            <a:spLocks noChangeArrowheads="1"/>
          </p:cNvSpPr>
          <p:nvPr/>
        </p:nvSpPr>
        <p:spPr bwMode="auto">
          <a:xfrm>
            <a:off x="2411760" y="350100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1,30-31</a:t>
            </a:r>
            <a:endParaRPr lang="de-DE" altLang="de-DE" sz="2000" kern="0" dirty="0"/>
          </a:p>
        </p:txBody>
      </p:sp>
    </p:spTree>
    <p:extLst>
      <p:ext uri="{BB962C8B-B14F-4D97-AF65-F5344CB8AC3E}">
        <p14:creationId xmlns:p14="http://schemas.microsoft.com/office/powerpoint/2010/main" val="243367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849072" cy="3416320"/>
          </a:xfrm>
        </p:spPr>
        <p:txBody>
          <a:bodyPr wrap="square">
            <a:spAutoFit/>
          </a:bodyPr>
          <a:lstStyle/>
          <a:p>
            <a:pPr algn="l"/>
            <a:r>
              <a:rPr lang="de-CH" altLang="de-DE" sz="3600" dirty="0"/>
              <a:t>„Er wird gross sein und wird ‚Sohn des Höchsten‘ genannt werden. Gott, der Herr, wird ihm den Thron seines Stammvaters David geben. Er wird für immer über die Nachkommen Jakobs herrschen, und seine Herrschaft wird niemals aufhören.“</a:t>
            </a:r>
            <a:endParaRPr lang="de-DE" altLang="de-DE" sz="3600" dirty="0"/>
          </a:p>
        </p:txBody>
      </p:sp>
      <p:sp>
        <p:nvSpPr>
          <p:cNvPr id="6" name="Rectangle 3"/>
          <p:cNvSpPr txBox="1">
            <a:spLocks noChangeArrowheads="1"/>
          </p:cNvSpPr>
          <p:nvPr/>
        </p:nvSpPr>
        <p:spPr bwMode="auto">
          <a:xfrm>
            <a:off x="2411760" y="371703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1,32-33</a:t>
            </a:r>
            <a:endParaRPr lang="de-DE" altLang="de-DE" sz="2000" kern="0" dirty="0"/>
          </a:p>
        </p:txBody>
      </p:sp>
    </p:spTree>
    <p:extLst>
      <p:ext uri="{BB962C8B-B14F-4D97-AF65-F5344CB8AC3E}">
        <p14:creationId xmlns:p14="http://schemas.microsoft.com/office/powerpoint/2010/main" val="65648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064896" cy="1754326"/>
          </a:xfrm>
        </p:spPr>
        <p:txBody>
          <a:bodyPr wrap="square">
            <a:spAutoFit/>
          </a:bodyPr>
          <a:lstStyle/>
          <a:p>
            <a:pPr algn="l"/>
            <a:r>
              <a:rPr lang="de-CH" altLang="de-DE" sz="3600" dirty="0"/>
              <a:t>„Wie soll das zugehen?“, fragte Maria den Engel. „Ich bin doch noch gar nicht verheiratet!“</a:t>
            </a:r>
            <a:endParaRPr lang="de-DE" altLang="de-DE" sz="3600" dirty="0"/>
          </a:p>
        </p:txBody>
      </p:sp>
      <p:sp>
        <p:nvSpPr>
          <p:cNvPr id="6" name="Rectangle 3"/>
          <p:cNvSpPr txBox="1">
            <a:spLocks noChangeArrowheads="1"/>
          </p:cNvSpPr>
          <p:nvPr/>
        </p:nvSpPr>
        <p:spPr bwMode="auto">
          <a:xfrm>
            <a:off x="2123728" y="206084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1,34</a:t>
            </a:r>
            <a:endParaRPr lang="de-DE" altLang="de-DE" sz="2000" kern="0" dirty="0"/>
          </a:p>
        </p:txBody>
      </p:sp>
    </p:spTree>
    <p:extLst>
      <p:ext uri="{BB962C8B-B14F-4D97-AF65-F5344CB8AC3E}">
        <p14:creationId xmlns:p14="http://schemas.microsoft.com/office/powerpoint/2010/main" val="288509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3416320"/>
          </a:xfrm>
        </p:spPr>
        <p:txBody>
          <a:bodyPr>
            <a:spAutoFit/>
          </a:bodyPr>
          <a:lstStyle/>
          <a:p>
            <a:pPr algn="l"/>
            <a:r>
              <a:rPr lang="de-CH" altLang="de-DE" sz="3600" dirty="0"/>
              <a:t>Er gab ihr zur Antwort: „Der Heilige Geist wird über dich kommen, und die Kraft des Höchsten wird dich überschatten. Deshalb wird auch das Kind, das du zur Welt bringst, heilig sein und Gottes Sohn genannt werden.“</a:t>
            </a:r>
            <a:endParaRPr lang="de-DE" altLang="de-DE" sz="3600" dirty="0"/>
          </a:p>
        </p:txBody>
      </p:sp>
      <p:sp>
        <p:nvSpPr>
          <p:cNvPr id="6" name="Rectangle 3"/>
          <p:cNvSpPr txBox="1">
            <a:spLocks noChangeArrowheads="1"/>
          </p:cNvSpPr>
          <p:nvPr/>
        </p:nvSpPr>
        <p:spPr bwMode="auto">
          <a:xfrm>
            <a:off x="2411760" y="364502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1,35</a:t>
            </a:r>
            <a:endParaRPr lang="de-DE" altLang="de-DE" sz="2000" kern="0" dirty="0"/>
          </a:p>
        </p:txBody>
      </p:sp>
    </p:spTree>
    <p:extLst>
      <p:ext uri="{BB962C8B-B14F-4D97-AF65-F5344CB8AC3E}">
        <p14:creationId xmlns:p14="http://schemas.microsoft.com/office/powerpoint/2010/main" val="1807042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862322"/>
          </a:xfrm>
        </p:spPr>
        <p:txBody>
          <a:bodyPr>
            <a:spAutoFit/>
          </a:bodyPr>
          <a:lstStyle/>
          <a:p>
            <a:pPr algn="l"/>
            <a:r>
              <a:rPr lang="de-CH" altLang="de-DE" sz="3600" dirty="0"/>
              <a:t>Und er fügte hinzu: „Auch Elisabeth, deine Verwandte, ist schwanger und wird noch in ihrem Alter einen Sohn </a:t>
            </a:r>
            <a:r>
              <a:rPr lang="de-CH" altLang="de-DE" sz="3600" dirty="0" smtClean="0"/>
              <a:t>bekommen.</a:t>
            </a:r>
            <a:br>
              <a:rPr lang="de-CH" altLang="de-DE" sz="3600" dirty="0" smtClean="0"/>
            </a:br>
            <a:r>
              <a:rPr lang="de-CH" altLang="de-DE" sz="3600" dirty="0" smtClean="0"/>
              <a:t>Von </a:t>
            </a:r>
            <a:r>
              <a:rPr lang="de-CH" altLang="de-DE" sz="3600" dirty="0"/>
              <a:t>ihr hiess es, sie sei </a:t>
            </a:r>
            <a:r>
              <a:rPr lang="de-CH" altLang="de-DE" sz="3600" dirty="0" smtClean="0"/>
              <a:t>unfruchtbar,</a:t>
            </a:r>
            <a:br>
              <a:rPr lang="de-CH" altLang="de-DE" sz="3600" dirty="0" smtClean="0"/>
            </a:br>
            <a:r>
              <a:rPr lang="de-CH" altLang="de-DE" sz="3600" dirty="0" smtClean="0"/>
              <a:t>und </a:t>
            </a:r>
            <a:r>
              <a:rPr lang="de-CH" altLang="de-DE" sz="3600" dirty="0"/>
              <a:t>jetzt ist sie im sechsten Monat.“</a:t>
            </a:r>
            <a:endParaRPr lang="de-DE" altLang="de-DE" sz="3600" dirty="0"/>
          </a:p>
        </p:txBody>
      </p:sp>
      <p:sp>
        <p:nvSpPr>
          <p:cNvPr id="6" name="Rectangle 3"/>
          <p:cNvSpPr txBox="1">
            <a:spLocks noChangeArrowheads="1"/>
          </p:cNvSpPr>
          <p:nvPr/>
        </p:nvSpPr>
        <p:spPr bwMode="auto">
          <a:xfrm>
            <a:off x="2267744" y="314096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1,36</a:t>
            </a:r>
            <a:endParaRPr lang="de-DE" altLang="de-DE" sz="2000" kern="0" dirty="0"/>
          </a:p>
        </p:txBody>
      </p:sp>
    </p:spTree>
    <p:extLst>
      <p:ext uri="{BB962C8B-B14F-4D97-AF65-F5344CB8AC3E}">
        <p14:creationId xmlns:p14="http://schemas.microsoft.com/office/powerpoint/2010/main" val="376787680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1004</Words>
  <Application>Microsoft Office PowerPoint</Application>
  <PresentationFormat>Bildschirmpräsentation (4:3)</PresentationFormat>
  <Paragraphs>127</Paragraphs>
  <Slides>44</Slides>
  <Notes>44</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Designvorlage 'Berggipfel'</vt:lpstr>
      <vt:lpstr>Gott wird Mensch, durch eine einzigartige Zeugung</vt:lpstr>
      <vt:lpstr>Als Elisabeth im sechsten Monat schwanger war, sandte Gott den Engel Gabriel zu einer unverheirateten jungen Frau, die in Nazaret, einer Stadt in Galiläa, wohnte. Sie hiess Maria, war noch unberührt und war mit Josef, einem Mann aus dem Haus Davids, verlobt.</vt:lpstr>
      <vt:lpstr>„Sei gegrüsst, dir ist eine hohe Gnade zuteil geworden!“, sagte Gabriel zu ihr, als er hereinkam. „Der Herr ist mit dir.“</vt:lpstr>
      <vt:lpstr>Maria erschrak zutiefst, als sie so angesprochen wurde, und fragte sich, was dieser Gruss zu bedeuten habe.</vt:lpstr>
      <vt:lpstr>Da sagte der Engel zu ihr: „Du brauchst dich nicht zu fürchten, Maria, denn du hast Gnade bei Gott gefunden. Du wirst schwanger werden und einen Sohn zur Welt bringen; dem sollst du den Namen Jesus geben.“</vt:lpstr>
      <vt:lpstr>„Er wird gross sein und wird ‚Sohn des Höchsten‘ genannt werden. Gott, der Herr, wird ihm den Thron seines Stammvaters David geben. Er wird für immer über die Nachkommen Jakobs herrschen, und seine Herrschaft wird niemals aufhören.“</vt:lpstr>
      <vt:lpstr>„Wie soll das zugehen?“, fragte Maria den Engel. „Ich bin doch noch gar nicht verheiratet!“</vt:lpstr>
      <vt:lpstr>Er gab ihr zur Antwort: „Der Heilige Geist wird über dich kommen, und die Kraft des Höchsten wird dich überschatten. Deshalb wird auch das Kind, das du zur Welt bringst, heilig sein und Gottes Sohn genannt werden.“</vt:lpstr>
      <vt:lpstr>Und er fügte hinzu: „Auch Elisabeth, deine Verwandte, ist schwanger und wird noch in ihrem Alter einen Sohn bekommen. Von ihr hiess es, sie sei unfruchtbar, und jetzt ist sie im sechsten Monat.“</vt:lpstr>
      <vt:lpstr>„Denn für Gott ist nichts unmöglich.“</vt:lpstr>
      <vt:lpstr>Da sagte Maria: „Ich bin die Dienerin des Herrn. Was du gesagt hast, soll mit mir geschehen.“ Hierauf verliess sie der Engel.</vt:lpstr>
      <vt:lpstr>I. Eine einzigartige Situation</vt:lpstr>
      <vt:lpstr>PowerPoint-Präsentation</vt:lpstr>
      <vt:lpstr>„Was kann aus Nazaret Gutes kommen?“</vt:lpstr>
      <vt:lpstr>„Aus Galiläa kommt kein Prophet.“</vt:lpstr>
      <vt:lpstr>„Sei gegrüsst, dir ist eine hohe Gnade zuteil geworden! Der Herr ist mit dir.“</vt:lpstr>
      <vt:lpstr>„Maria erschrak zutiefst, als sie so angesprochen wurde, und fragte sich, was dieser Gruss zu bedeuten habe.“</vt:lpstr>
      <vt:lpstr>„Du brauchst dich nicht zu fürchten, Maria, denn du hast Gnade bei Gott gefunden.“</vt:lpstr>
      <vt:lpstr>„Was in dieser Welt unbedeutend und verachtet ist und was bei den Menschen nichts gilt, das hat Gott erwählt, damit ans Licht kommt, wie nichtig das ist, was bei ihnen etwas gilt.“</vt:lpstr>
      <vt:lpstr>II. Eine einzigartige Ankündigung</vt:lpstr>
      <vt:lpstr>„Du wirst schwanger werden und einen Sohn zur Welt bringen; dem sollst du den Namen Jesus geben.“</vt:lpstr>
      <vt:lpstr>„Er wird gross sein und wird ‚Sohn des Höchsten‘ genannt werden. Gott, der Herr, wird ihm den Thron seines Stammvaters David geben.“</vt:lpstr>
      <vt:lpstr>„Die Jungfrau wird schwanger werden und einen Sohn zur Welt bringen, den wird sie Immanuël (Gott mit uns) nennen.“</vt:lpstr>
      <vt:lpstr>„Bist du der König der Juden?“</vt:lpstr>
      <vt:lpstr>„Das Reich, dessen König ich bin, ist nicht von dieser Welt. Wäre mein Reich von dieser Welt, dann hätten meine Diener  für mich gekämpft, damit ich nicht den Juden in die Hände falle. Nun ist aber mein Reich nicht von dieser Erde.“</vt:lpstr>
      <vt:lpstr>„Dann bist du also tatsächlich ein König?“</vt:lpstr>
      <vt:lpstr>„Du hast Recht - ich bin ein König. Ich bin in die Welt gekommen, um für die Wahrheit Zeuge zu sein; dazu bin ich geboren. Jeder, der auf der Seite der Wahrheit steht, hört auf meine Stimme.“</vt:lpstr>
      <vt:lpstr>„Das Lamm (Jesus) wird siegen, denn es ist Herr über alle Herren und König über alle Könige; und mit ihm siegen werden alle, die bei ihm sind.“</vt:lpstr>
      <vt:lpstr>III. Eine einzigartige Empfängnis</vt:lpstr>
      <vt:lpstr>„Wie soll das zugehen? Ich bin doch noch gar nicht verheiratet.“</vt:lpstr>
      <vt:lpstr>„Ich weiss von keinem Mann.“</vt:lpstr>
      <vt:lpstr>„Adam erkannte seine Frau Eva, und sie ward schwanger und gebar den Kain.“</vt:lpstr>
      <vt:lpstr>„Der Heilige Geist wird über dich kommen, und die Kraft des Höchsten wird dich überschatten.“</vt:lpstr>
      <vt:lpstr>„Gott spricht und es geschieht;  er gibt einen Befehl, schon ist  er ausgeführt.“</vt:lpstr>
      <vt:lpstr>„Sprich nur ein Wort, und mein Diener wird gesund.“</vt:lpstr>
      <vt:lpstr>„Deshalb wird auch das Kind, das du zur Welt bringst, heilig sein und Gottes Sohn genannt werden.“</vt:lpstr>
      <vt:lpstr>„Er ist das vollkommene Abbild von Gottes Herrlichkeit, der unverfälschte Ausdruck seines Wesens.“</vt:lpstr>
      <vt:lpstr>„Für Gott ist nichts unmöglich.“</vt:lpstr>
      <vt:lpstr>IV. Eine einzigartige Bereitschaft</vt:lpstr>
      <vt:lpstr>„Ich bin die Dienerin des Herrn. Was du gesagt hast, soll mit mir geschehen.“</vt:lpstr>
      <vt:lpstr>„Hier bin ich, was du sagst soll mit mir geschehen?“</vt:lpstr>
      <vt:lpstr>Schlussgedanke</vt:lpstr>
      <vt:lpstr>„Der Herr selbst wird vom Himmel herabkommen, ein lauter Befehl wird ertönen, und auch die Stimme eines Engelfürsten und der Schall der Posaune Gottes werden zu hören sein. Daraufhin werden zuerst die Menschen auferstehen, die im Glauben an Christus gestorben sind.“</vt:lpstr>
      <vt:lpstr>„Danach werden wir - die Gläubigen, die zu diesem Zeitpunkt noch am Leben sind - mit ihnen zusammen in den Wolken emporgehoben, dem Herrn entgegen, und dann werden wir alle für immer bei ihm sein.“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wird Mensch... - Teil 1/3 - Gott wird Mensch durch eine einzigartige Zeugung - Folien</dc:title>
  <dc:creator>Jürg Birnstiel</dc:creator>
  <cp:lastModifiedBy>Me</cp:lastModifiedBy>
  <cp:revision>16</cp:revision>
  <dcterms:created xsi:type="dcterms:W3CDTF">2013-11-12T15:20:47Z</dcterms:created>
  <dcterms:modified xsi:type="dcterms:W3CDTF">2013-12-11T21:37:07Z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