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601" r:id="rId2"/>
    <p:sldId id="258" r:id="rId3"/>
    <p:sldId id="730" r:id="rId4"/>
    <p:sldId id="734" r:id="rId5"/>
    <p:sldId id="735" r:id="rId6"/>
    <p:sldId id="736" r:id="rId7"/>
    <p:sldId id="737" r:id="rId8"/>
    <p:sldId id="738" r:id="rId9"/>
    <p:sldId id="739" r:id="rId10"/>
    <p:sldId id="740" r:id="rId11"/>
    <p:sldId id="741" r:id="rId12"/>
    <p:sldId id="742" r:id="rId13"/>
    <p:sldId id="743" r:id="rId14"/>
    <p:sldId id="744" r:id="rId15"/>
    <p:sldId id="314" r:id="rId16"/>
    <p:sldId id="745" r:id="rId17"/>
    <p:sldId id="746" r:id="rId18"/>
    <p:sldId id="747" r:id="rId19"/>
    <p:sldId id="749" r:id="rId20"/>
    <p:sldId id="750" r:id="rId21"/>
    <p:sldId id="751" r:id="rId22"/>
    <p:sldId id="752" r:id="rId23"/>
    <p:sldId id="753" r:id="rId24"/>
    <p:sldId id="754" r:id="rId25"/>
    <p:sldId id="755" r:id="rId26"/>
    <p:sldId id="756" r:id="rId27"/>
    <p:sldId id="259" r:id="rId28"/>
    <p:sldId id="757" r:id="rId29"/>
    <p:sldId id="758"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machen Fehler</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(6/6)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dirty="0" smtClean="0">
                <a:solidFill>
                  <a:schemeClr val="bg2">
                    <a:lumMod val="90000"/>
                    <a:lumOff val="10000"/>
                  </a:schemeClr>
                </a:solidFill>
                <a:effectLst/>
                <a:latin typeface="Univers LT Std 47 Cn Lt" pitchFamily="34" charset="0"/>
              </a:rPr>
              <a:t>Richter 8,22-27</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Römer-Brief 10,10</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799288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„Denn man wird für gerecht erklärt, wenn man mit dem Herzen glaubt; man wird gerettet, wenn man den Glauben mit dem Mund bekennt.“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36146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Römer-Brief 10,11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748883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Darum heisst es in der Schrift: „</a:t>
            </a:r>
            <a:r>
              <a:rPr lang="de-CH" altLang="de-DE" sz="4400" u="sng" dirty="0">
                <a:solidFill>
                  <a:schemeClr val="bg2">
                    <a:lumMod val="90000"/>
                    <a:lumOff val="10000"/>
                  </a:schemeClr>
                </a:solidFill>
                <a:effectLst/>
                <a:latin typeface="Univers LT Std 47 Cn Lt" pitchFamily="34" charset="0"/>
              </a:rPr>
              <a:t>Jeder</a:t>
            </a:r>
            <a:r>
              <a:rPr lang="de-CH" altLang="de-DE" sz="4400" dirty="0">
                <a:solidFill>
                  <a:schemeClr val="bg2">
                    <a:lumMod val="90000"/>
                    <a:lumOff val="10000"/>
                  </a:schemeClr>
                </a:solidFill>
                <a:effectLst/>
                <a:latin typeface="Univers LT Std 47 Cn Lt" pitchFamily="34" charset="0"/>
              </a:rPr>
              <a:t>, der ihm vertraut, wird vor dem Verderben bewahrt werden.“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93095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Römer-Brief 10,12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„Ob jemand Jude oder Nichtjude ist, macht dabei keinen Unterschied: </a:t>
            </a:r>
            <a:r>
              <a:rPr lang="de-CH" altLang="de-DE" sz="4400" u="sng" dirty="0">
                <a:solidFill>
                  <a:schemeClr val="bg2">
                    <a:lumMod val="90000"/>
                    <a:lumOff val="10000"/>
                  </a:schemeClr>
                </a:solidFill>
                <a:effectLst/>
                <a:latin typeface="Univers LT Std 47 Cn Lt" pitchFamily="34" charset="0"/>
              </a:rPr>
              <a:t>Alle</a:t>
            </a:r>
            <a:r>
              <a:rPr lang="de-CH" altLang="de-DE" sz="4400" dirty="0">
                <a:solidFill>
                  <a:schemeClr val="bg2">
                    <a:lumMod val="90000"/>
                    <a:lumOff val="10000"/>
                  </a:schemeClr>
                </a:solidFill>
                <a:effectLst/>
                <a:latin typeface="Univers LT Std 47 Cn Lt" pitchFamily="34" charset="0"/>
              </a:rPr>
              <a:t> haben denselben Herrn, und er lässt </a:t>
            </a:r>
            <a:r>
              <a:rPr lang="de-CH" altLang="de-DE" sz="4400" u="sng" dirty="0">
                <a:solidFill>
                  <a:schemeClr val="bg2">
                    <a:lumMod val="90000"/>
                    <a:lumOff val="10000"/>
                  </a:schemeClr>
                </a:solidFill>
                <a:effectLst/>
                <a:latin typeface="Univers LT Std 47 Cn Lt" pitchFamily="34" charset="0"/>
              </a:rPr>
              <a:t>alle</a:t>
            </a:r>
            <a:r>
              <a:rPr lang="de-CH" altLang="de-DE" sz="4400" dirty="0">
                <a:solidFill>
                  <a:schemeClr val="bg2">
                    <a:lumMod val="90000"/>
                    <a:lumOff val="10000"/>
                  </a:schemeClr>
                </a:solidFill>
                <a:effectLst/>
                <a:latin typeface="Univers LT Std 47 Cn Lt" pitchFamily="34" charset="0"/>
              </a:rPr>
              <a:t> an seinem Reichtum teilhaben, die ihn im Gebet anrufen.“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82859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Römer-Brief 10,13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Denn „</a:t>
            </a:r>
            <a:r>
              <a:rPr lang="de-CH" altLang="de-DE" sz="4400" u="sng" dirty="0">
                <a:solidFill>
                  <a:schemeClr val="bg2">
                    <a:lumMod val="90000"/>
                    <a:lumOff val="10000"/>
                  </a:schemeClr>
                </a:solidFill>
                <a:effectLst/>
                <a:latin typeface="Univers LT Std 47 Cn Lt" pitchFamily="34" charset="0"/>
              </a:rPr>
              <a:t>jeder</a:t>
            </a:r>
            <a:r>
              <a:rPr lang="de-CH" altLang="de-DE" sz="4400" dirty="0">
                <a:solidFill>
                  <a:schemeClr val="bg2">
                    <a:lumMod val="90000"/>
                    <a:lumOff val="10000"/>
                  </a:schemeClr>
                </a:solidFill>
                <a:effectLst/>
                <a:latin typeface="Univers LT Std 47 Cn Lt" pitchFamily="34" charset="0"/>
              </a:rPr>
              <a:t>, der den Namen des Herrn anruft, wird gerettet werden“.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1651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123658"/>
          </a:xfrm>
        </p:spPr>
        <p:txBody>
          <a:bodyPr wrap="square">
            <a:spAutoFit/>
          </a:bodyPr>
          <a:lstStyle/>
          <a:p>
            <a:pPr algn="l"/>
            <a:r>
              <a:rPr lang="de-CH" altLang="de-DE" sz="6600" dirty="0">
                <a:solidFill>
                  <a:schemeClr val="bg2">
                    <a:lumMod val="90000"/>
                    <a:lumOff val="10000"/>
                  </a:schemeClr>
                </a:solidFill>
                <a:effectLst/>
                <a:latin typeface="Univers LT Std 47 Cn Lt" pitchFamily="34" charset="0"/>
              </a:rPr>
              <a:t>„Der HERR soll über euch herrschen!“</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79299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2">
                    <a:lumMod val="90000"/>
                    <a:lumOff val="10000"/>
                  </a:schemeClr>
                </a:solidFill>
                <a:effectLst/>
                <a:latin typeface="Univers LT Std 47 Cn Lt" pitchFamily="34" charset="0"/>
              </a:rPr>
              <a:t>II. Die gutgemeinte Schenkung</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561662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„Nur eine Bitte habe </a:t>
            </a:r>
            <a:r>
              <a:rPr lang="de-CH" altLang="de-DE" sz="4400" dirty="0" smtClean="0">
                <a:solidFill>
                  <a:schemeClr val="bg2">
                    <a:lumMod val="90000"/>
                    <a:lumOff val="10000"/>
                  </a:schemeClr>
                </a:solidFill>
                <a:effectLst/>
                <a:latin typeface="Univers LT Std 47 Cn Lt" pitchFamily="34" charset="0"/>
              </a:rPr>
              <a:t>ich:</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Gebt </a:t>
            </a:r>
            <a:r>
              <a:rPr lang="de-CH" altLang="de-DE" sz="4400" dirty="0">
                <a:solidFill>
                  <a:schemeClr val="bg2">
                    <a:lumMod val="90000"/>
                    <a:lumOff val="10000"/>
                  </a:schemeClr>
                </a:solidFill>
                <a:effectLst/>
                <a:latin typeface="Univers LT Std 47 Cn Lt" pitchFamily="34" charset="0"/>
              </a:rPr>
              <a:t>mir die Ohrringe, die ihr erbeutet habt!“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79952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8,25-26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856984"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„Man breitete ein Obergewand aus und jeder warf seine erbeuteten Ringe darauf. Das Gold, das auf diese Weise zusammenkam, wog fast 20 Kilo, und dazu kamen noch die Amulette, Ohrgehänge und Purpurkleider, die die </a:t>
            </a:r>
            <a:r>
              <a:rPr lang="de-CH" altLang="de-DE" sz="3600" dirty="0" err="1">
                <a:solidFill>
                  <a:schemeClr val="bg2">
                    <a:lumMod val="90000"/>
                    <a:lumOff val="10000"/>
                  </a:schemeClr>
                </a:solidFill>
                <a:effectLst/>
                <a:latin typeface="Univers LT Std 47 Cn Lt" pitchFamily="34" charset="0"/>
              </a:rPr>
              <a:t>Midianiterkönige</a:t>
            </a:r>
            <a:r>
              <a:rPr lang="de-CH" altLang="de-DE" sz="3600" dirty="0">
                <a:solidFill>
                  <a:schemeClr val="bg2">
                    <a:lumMod val="90000"/>
                    <a:lumOff val="10000"/>
                  </a:schemeClr>
                </a:solidFill>
                <a:effectLst/>
                <a:latin typeface="Univers LT Std 47 Cn Lt" pitchFamily="34" charset="0"/>
              </a:rPr>
              <a:t> getragen hatten, sowie der Schmuck an den Hälsen ihrer Kamele.“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91108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„Gideon machte einen </a:t>
            </a:r>
            <a:r>
              <a:rPr lang="de-CH" altLang="de-DE" sz="4400" dirty="0" err="1">
                <a:solidFill>
                  <a:schemeClr val="bg2">
                    <a:lumMod val="90000"/>
                    <a:lumOff val="10000"/>
                  </a:schemeClr>
                </a:solidFill>
                <a:effectLst/>
                <a:latin typeface="Univers LT Std 47 Cn Lt" pitchFamily="34" charset="0"/>
              </a:rPr>
              <a:t>Efod</a:t>
            </a:r>
            <a:r>
              <a:rPr lang="de-CH" altLang="de-DE" sz="4400" dirty="0">
                <a:solidFill>
                  <a:schemeClr val="bg2">
                    <a:lumMod val="90000"/>
                    <a:lumOff val="10000"/>
                  </a:schemeClr>
                </a:solidFill>
                <a:effectLst/>
                <a:latin typeface="Univers LT Std 47 Cn Lt" pitchFamily="34" charset="0"/>
              </a:rPr>
              <a:t> daraus und brachte ihn in seine Stadt </a:t>
            </a:r>
            <a:r>
              <a:rPr lang="de-CH" altLang="de-DE" sz="4400" dirty="0" err="1">
                <a:solidFill>
                  <a:schemeClr val="bg2">
                    <a:lumMod val="90000"/>
                    <a:lumOff val="10000"/>
                  </a:schemeClr>
                </a:solidFill>
                <a:effectLst/>
                <a:latin typeface="Univers LT Std 47 Cn Lt" pitchFamily="34" charset="0"/>
              </a:rPr>
              <a:t>Ofra</a:t>
            </a:r>
            <a:r>
              <a:rPr lang="de-CH" altLang="de-DE" sz="4400" dirty="0">
                <a:solidFill>
                  <a:schemeClr val="bg2">
                    <a:lumMod val="90000"/>
                    <a:lumOff val="10000"/>
                  </a:schemeClr>
                </a:solidFill>
                <a:effectLst/>
                <a:latin typeface="Univers LT Std 47 Cn Lt" pitchFamily="34" charset="0"/>
              </a:rPr>
              <a: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0874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1.Samuel 30,7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705678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„Befahl er dem Priester </a:t>
            </a:r>
            <a:r>
              <a:rPr lang="de-CH" altLang="de-DE" sz="4400" dirty="0" err="1">
                <a:solidFill>
                  <a:schemeClr val="bg2">
                    <a:lumMod val="90000"/>
                    <a:lumOff val="10000"/>
                  </a:schemeClr>
                </a:solidFill>
                <a:effectLst/>
                <a:latin typeface="Univers LT Std 47 Cn Lt" pitchFamily="34" charset="0"/>
              </a:rPr>
              <a:t>Abjatar</a:t>
            </a:r>
            <a:r>
              <a:rPr lang="de-CH" altLang="de-DE" sz="4400" dirty="0">
                <a:solidFill>
                  <a:schemeClr val="bg2">
                    <a:lumMod val="90000"/>
                    <a:lumOff val="10000"/>
                  </a:schemeClr>
                </a:solidFill>
                <a:effectLst/>
                <a:latin typeface="Univers LT Std 47 Cn Lt" pitchFamily="34" charset="0"/>
              </a:rPr>
              <a:t>, dem Sohn </a:t>
            </a:r>
            <a:r>
              <a:rPr lang="de-CH" altLang="de-DE" sz="4400" dirty="0" err="1">
                <a:solidFill>
                  <a:schemeClr val="bg2">
                    <a:lumMod val="90000"/>
                    <a:lumOff val="10000"/>
                  </a:schemeClr>
                </a:solidFill>
                <a:effectLst/>
                <a:latin typeface="Univers LT Std 47 Cn Lt" pitchFamily="34" charset="0"/>
              </a:rPr>
              <a:t>Ahimelechs</a:t>
            </a:r>
            <a:r>
              <a:rPr lang="de-CH" altLang="de-DE" sz="4400" dirty="0">
                <a:solidFill>
                  <a:schemeClr val="bg2">
                    <a:lumMod val="90000"/>
                    <a:lumOff val="10000"/>
                  </a:schemeClr>
                </a:solidFill>
                <a:effectLst/>
                <a:latin typeface="Univers LT Std 47 Cn Lt" pitchFamily="34" charset="0"/>
              </a:rPr>
              <a:t>, das </a:t>
            </a:r>
            <a:r>
              <a:rPr lang="de-CH" altLang="de-DE" sz="4400" dirty="0" err="1">
                <a:solidFill>
                  <a:schemeClr val="bg2">
                    <a:lumMod val="90000"/>
                    <a:lumOff val="10000"/>
                  </a:schemeClr>
                </a:solidFill>
                <a:effectLst/>
                <a:latin typeface="Univers LT Std 47 Cn Lt" pitchFamily="34" charset="0"/>
              </a:rPr>
              <a:t>Efod</a:t>
            </a:r>
            <a:r>
              <a:rPr lang="de-CH" altLang="de-DE" sz="4400" dirty="0">
                <a:solidFill>
                  <a:schemeClr val="bg2">
                    <a:lumMod val="90000"/>
                    <a:lumOff val="10000"/>
                  </a:schemeClr>
                </a:solidFill>
                <a:effectLst/>
                <a:latin typeface="Univers LT Std 47 Cn Lt" pitchFamily="34" charset="0"/>
              </a:rPr>
              <a:t> zu bringen.“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96327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12838"/>
            <a:ext cx="8928992" cy="861774"/>
          </a:xfrm>
        </p:spPr>
        <p:txBody>
          <a:bodyPr wrap="square">
            <a:spAutoFit/>
          </a:bodyPr>
          <a:lstStyle/>
          <a:p>
            <a:pPr algn="l"/>
            <a:r>
              <a:rPr lang="de-DE" altLang="de-DE" sz="5000" dirty="0" smtClean="0">
                <a:solidFill>
                  <a:schemeClr val="bg2">
                    <a:lumMod val="90000"/>
                    <a:lumOff val="10000"/>
                  </a:schemeClr>
                </a:solidFill>
                <a:effectLst/>
                <a:latin typeface="Univers LT Std 47 Cn Lt" pitchFamily="34" charset="0"/>
              </a:rPr>
              <a:t>I. Die beeindruckende Bescheidenheit</a:t>
            </a:r>
            <a:endParaRPr lang="de-DE" altLang="de-DE" sz="5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„Ganz Israel trieb dort mit dem </a:t>
            </a:r>
            <a:r>
              <a:rPr lang="de-CH" altLang="de-DE" sz="6000" dirty="0" err="1">
                <a:solidFill>
                  <a:schemeClr val="bg2">
                    <a:lumMod val="90000"/>
                    <a:lumOff val="10000"/>
                  </a:schemeClr>
                </a:solidFill>
                <a:effectLst/>
                <a:latin typeface="Univers LT Std 47 Cn Lt" pitchFamily="34" charset="0"/>
              </a:rPr>
              <a:t>Efod</a:t>
            </a:r>
            <a:r>
              <a:rPr lang="de-CH" altLang="de-DE" sz="6000" dirty="0">
                <a:solidFill>
                  <a:schemeClr val="bg2">
                    <a:lumMod val="90000"/>
                    <a:lumOff val="10000"/>
                  </a:schemeClr>
                </a:solidFill>
                <a:effectLst/>
                <a:latin typeface="Univers LT Std 47 Cn Lt" pitchFamily="34" charset="0"/>
              </a:rPr>
              <a:t> Abgötterei.“</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4224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Hesekiel 23,30</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124177"/>
            <a:ext cx="885698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„Das soll dir angetan werden um deiner Hurerei willen, die du mit den Heiden getrieben, weil du dich mit </a:t>
            </a:r>
            <a:r>
              <a:rPr lang="de-CH" altLang="de-DE" sz="4400" dirty="0" smtClean="0">
                <a:solidFill>
                  <a:schemeClr val="bg2">
                    <a:lumMod val="90000"/>
                    <a:lumOff val="10000"/>
                  </a:schemeClr>
                </a:solidFill>
                <a:effectLst/>
                <a:latin typeface="Univers LT Std 47 Cn Lt" pitchFamily="34" charset="0"/>
              </a:rPr>
              <a:t>ihren</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Götzen </a:t>
            </a:r>
            <a:r>
              <a:rPr lang="de-CH" altLang="de-DE" sz="4400" dirty="0">
                <a:solidFill>
                  <a:schemeClr val="bg2">
                    <a:lumMod val="90000"/>
                    <a:lumOff val="10000"/>
                  </a:schemeClr>
                </a:solidFill>
                <a:effectLst/>
                <a:latin typeface="Univers LT Std 47 Cn Lt" pitchFamily="34" charset="0"/>
              </a:rPr>
              <a:t>unrein gemacht hast.“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41793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8,33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„Nachdem Gideon gestorben war, liefen die Israeliten von neuem den </a:t>
            </a:r>
            <a:r>
              <a:rPr lang="de-CH" altLang="de-DE" sz="4400" dirty="0" err="1">
                <a:solidFill>
                  <a:schemeClr val="bg2">
                    <a:lumMod val="90000"/>
                    <a:lumOff val="10000"/>
                  </a:schemeClr>
                </a:solidFill>
                <a:effectLst/>
                <a:latin typeface="Univers LT Std 47 Cn Lt" pitchFamily="34" charset="0"/>
              </a:rPr>
              <a:t>Baalen</a:t>
            </a:r>
            <a:r>
              <a:rPr lang="de-CH" altLang="de-DE" sz="4400" dirty="0">
                <a:solidFill>
                  <a:schemeClr val="bg2">
                    <a:lumMod val="90000"/>
                    <a:lumOff val="10000"/>
                  </a:schemeClr>
                </a:solidFill>
                <a:effectLst/>
                <a:latin typeface="Univers LT Std 47 Cn Lt" pitchFamily="34" charset="0"/>
              </a:rPr>
              <a:t> nach und machten den Baal-Berit zu ihrem Gott.“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82024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„Das wurde Gideon und seiner Familie zum Fallstrick.“</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55485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11,3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6754"/>
            <a:ext cx="7992888"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a:t>
            </a:r>
            <a:r>
              <a:rPr lang="de-CH" altLang="de-DE" sz="3600" dirty="0" smtClean="0">
                <a:solidFill>
                  <a:schemeClr val="bg2">
                    <a:lumMod val="90000"/>
                    <a:lumOff val="10000"/>
                  </a:schemeClr>
                </a:solidFill>
                <a:effectLst/>
                <a:latin typeface="Univers LT Std 47 Cn Lt" pitchFamily="34" charset="0"/>
              </a:rPr>
              <a:t>fürchte, </a:t>
            </a:r>
            <a:r>
              <a:rPr lang="de-CH" altLang="de-DE" sz="3600" dirty="0">
                <a:solidFill>
                  <a:schemeClr val="bg2">
                    <a:lumMod val="90000"/>
                    <a:lumOff val="10000"/>
                  </a:schemeClr>
                </a:solidFill>
                <a:effectLst/>
                <a:latin typeface="Univers LT Std 47 Cn Lt" pitchFamily="34" charset="0"/>
              </a:rPr>
              <a:t>es könnte euch gehen wie Eva. Eva wurde auf hinterlistige Weise von der Schlange verführt, und genauso könnten auch eure Gedanken unter einen verhängnisvollen Einfluss geraten, sodass die Aufrichtigkeit und Reinheit eurer Beziehung zu Christus verloren gehen.“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40749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4221088"/>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11,4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56813"/>
            <a:ext cx="8208912" cy="4524315"/>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nämlich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 </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776969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1.Timotheus 4,16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„Gib Acht auf dich selbst und auf </a:t>
            </a:r>
            <a:r>
              <a:rPr lang="de-CH" altLang="de-DE" sz="4000" dirty="0" smtClean="0">
                <a:solidFill>
                  <a:schemeClr val="bg2">
                    <a:lumMod val="90000"/>
                    <a:lumOff val="10000"/>
                  </a:schemeClr>
                </a:solidFill>
                <a:effectLst/>
                <a:latin typeface="Univers LT Std 47 Cn Lt" pitchFamily="34" charset="0"/>
              </a:rPr>
              <a:t>die Lehre! </a:t>
            </a:r>
            <a:r>
              <a:rPr lang="de-CH" altLang="de-DE" sz="4000" dirty="0">
                <a:solidFill>
                  <a:schemeClr val="bg2">
                    <a:lumMod val="90000"/>
                    <a:lumOff val="10000"/>
                  </a:schemeClr>
                </a:solidFill>
                <a:effectLst/>
                <a:latin typeface="Univers LT Std 47 Cn Lt" pitchFamily="34" charset="0"/>
              </a:rPr>
              <a:t>Halte dich treu an alle diese Anweisungen. Wenn du das tust, wirst du sowohl dich selbst retten als auch die, die auf dich hören.“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80396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Schlussgedanke</a:t>
            </a:r>
            <a:endParaRPr lang="de-DE" altLang="de-DE" sz="8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Hebräer 11,32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„Viele andere Beispiele wären noch zu nennen! Die Zeit fehlt mir, um auf Gideon einzugehen, auf Simson und </a:t>
            </a:r>
            <a:r>
              <a:rPr lang="de-CH" altLang="de-DE" sz="3600" dirty="0" err="1">
                <a:solidFill>
                  <a:schemeClr val="bg2">
                    <a:lumMod val="90000"/>
                    <a:lumOff val="10000"/>
                  </a:schemeClr>
                </a:solidFill>
                <a:effectLst/>
                <a:latin typeface="Univers LT Std 47 Cn Lt" pitchFamily="34" charset="0"/>
              </a:rPr>
              <a:t>Jiftach</a:t>
            </a:r>
            <a:r>
              <a:rPr lang="de-CH" altLang="de-DE" sz="3600" dirty="0">
                <a:solidFill>
                  <a:schemeClr val="bg2">
                    <a:lumMod val="90000"/>
                    <a:lumOff val="10000"/>
                  </a:schemeClr>
                </a:solidFill>
                <a:effectLst/>
                <a:latin typeface="Univers LT Std 47 Cn Lt" pitchFamily="34" charset="0"/>
              </a:rPr>
              <a:t>, auf David und Samuel und auf die Propheten.“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68251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1.Johannes-Brief 2,1-2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6754"/>
            <a:ext cx="8496944"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jemand doch eine Sünde begeht, haben wir einen Anwalt, der beim Vater für uns eintritt: Jesus Christus, den Gerechten. Er, der nie etwas Unrechtes getan hat, ist durch seinen Tod zum Sühneopfer für unsere Sünden geworden, und nicht nur für unsere Sünden, sondern für die der ganzen Welt.“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4396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„Sei du unser Herrscher, und dein Sohn und dein Enkel nach dir! Denn du hast uns aus der Hand der </a:t>
            </a:r>
            <a:r>
              <a:rPr lang="de-CH" altLang="de-DE" sz="4400" dirty="0" err="1">
                <a:solidFill>
                  <a:schemeClr val="bg2">
                    <a:lumMod val="90000"/>
                    <a:lumOff val="10000"/>
                  </a:schemeClr>
                </a:solidFill>
                <a:effectLst/>
                <a:latin typeface="Univers LT Std 47 Cn Lt" pitchFamily="34" charset="0"/>
              </a:rPr>
              <a:t>Midianiter</a:t>
            </a:r>
            <a:r>
              <a:rPr lang="de-CH" altLang="de-DE" sz="4400" dirty="0">
                <a:solidFill>
                  <a:schemeClr val="bg2">
                    <a:lumMod val="90000"/>
                    <a:lumOff val="10000"/>
                  </a:schemeClr>
                </a:solidFill>
                <a:effectLst/>
                <a:latin typeface="Univers LT Std 47 Cn Lt" pitchFamily="34" charset="0"/>
              </a:rPr>
              <a:t> gerettet.“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6,15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806489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„Aber mein Herr, wie soll ich Israel befreien? Meine Sippe ist die kleinste im ganzen Stamm </a:t>
            </a:r>
            <a:r>
              <a:rPr lang="de-CH" altLang="de-DE" sz="4400" dirty="0" err="1">
                <a:solidFill>
                  <a:schemeClr val="bg2">
                    <a:lumMod val="90000"/>
                    <a:lumOff val="10000"/>
                  </a:schemeClr>
                </a:solidFill>
                <a:effectLst/>
                <a:latin typeface="Univers LT Std 47 Cn Lt" pitchFamily="34" charset="0"/>
              </a:rPr>
              <a:t>Manasse</a:t>
            </a:r>
            <a:r>
              <a:rPr lang="de-CH" altLang="de-DE" sz="4400" dirty="0">
                <a:solidFill>
                  <a:schemeClr val="bg2">
                    <a:lumMod val="90000"/>
                    <a:lumOff val="10000"/>
                  </a:schemeClr>
                </a:solidFill>
                <a:effectLst/>
                <a:latin typeface="Univers LT Std 47 Cn Lt" pitchFamily="34" charset="0"/>
              </a:rPr>
              <a:t> und ich bin der Jüngste in meiner Familie.“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61525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will nicht euer Herrscher sein und auch mein Sohn soll es nicht sein; der HERR soll über euch herrschen!“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56878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8,23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123658"/>
          </a:xfrm>
        </p:spPr>
        <p:txBody>
          <a:bodyPr wrap="square">
            <a:spAutoFit/>
          </a:bodyPr>
          <a:lstStyle/>
          <a:p>
            <a:pPr algn="l"/>
            <a:r>
              <a:rPr lang="de-CH" altLang="de-DE" sz="6600" dirty="0">
                <a:solidFill>
                  <a:schemeClr val="bg2">
                    <a:lumMod val="90000"/>
                    <a:lumOff val="10000"/>
                  </a:schemeClr>
                </a:solidFill>
                <a:effectLst/>
                <a:latin typeface="Univers LT Std 47 Cn Lt" pitchFamily="34" charset="0"/>
              </a:rPr>
              <a:t>„Der HERR soll über euch herrschen!“</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26798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1.Timotheus-Brief 2,5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„Es gibt </a:t>
            </a:r>
            <a:r>
              <a:rPr lang="de-CH" altLang="de-DE" sz="4400" dirty="0" smtClean="0">
                <a:solidFill>
                  <a:schemeClr val="bg2">
                    <a:lumMod val="90000"/>
                    <a:lumOff val="10000"/>
                  </a:schemeClr>
                </a:solidFill>
                <a:effectLst/>
                <a:latin typeface="Univers LT Std 47 Cn Lt" pitchFamily="34" charset="0"/>
              </a:rPr>
              <a:t>nur </a:t>
            </a:r>
            <a:r>
              <a:rPr lang="de-CH" altLang="de-DE" sz="4400" dirty="0">
                <a:solidFill>
                  <a:schemeClr val="bg2">
                    <a:lumMod val="90000"/>
                    <a:lumOff val="10000"/>
                  </a:schemeClr>
                </a:solidFill>
                <a:effectLst/>
                <a:latin typeface="Univers LT Std 47 Cn Lt" pitchFamily="34" charset="0"/>
              </a:rPr>
              <a:t>einen Gott, und es gibt auch nur einen Vermittler zwischen Gott und den Menschen – den, der selbst ein Mensch geworden ist, Jesus Christus.“</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31311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Apostelgeschichte 14,15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5199"/>
            <a:ext cx="8352928"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„Liebe Leute, was macht ihr da? Wir sind doch auch nur Menschen – Menschen wie ihr! Und mit der guten Nachricht, die wir euch bringen, fordern wir euch ja gerade dazu auf, euch von all diesen Göttern abzuwenden, die gar keine sind. Wendet euch dem lebendigen Gott zu, dem Gott, der den Himmel, die Erde und das Meer geschaffen hat, das ganze Universum mit allem, was darin ist! </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9873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Römer-Brief 10,9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„Wenn du also mit deinem Mund bekennst, dass Jesus der Herr </a:t>
            </a:r>
            <a:r>
              <a:rPr lang="de-CH" altLang="de-DE" sz="4400" dirty="0" smtClean="0">
                <a:solidFill>
                  <a:schemeClr val="bg2">
                    <a:lumMod val="90000"/>
                    <a:lumOff val="10000"/>
                  </a:schemeClr>
                </a:solidFill>
                <a:effectLst/>
                <a:latin typeface="Univers LT Std 47 Cn Lt" pitchFamily="34" charset="0"/>
              </a:rPr>
              <a:t>ist,</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und </a:t>
            </a:r>
            <a:r>
              <a:rPr lang="de-CH" altLang="de-DE" sz="4400" dirty="0">
                <a:solidFill>
                  <a:schemeClr val="bg2">
                    <a:lumMod val="90000"/>
                    <a:lumOff val="10000"/>
                  </a:schemeClr>
                </a:solidFill>
                <a:effectLst/>
                <a:latin typeface="Univers LT Std 47 Cn Lt" pitchFamily="34" charset="0"/>
              </a:rPr>
              <a:t>mit deinem Herzen </a:t>
            </a:r>
            <a:r>
              <a:rPr lang="de-CH" altLang="de-DE" sz="4400" dirty="0" smtClean="0">
                <a:solidFill>
                  <a:schemeClr val="bg2">
                    <a:lumMod val="90000"/>
                    <a:lumOff val="10000"/>
                  </a:schemeClr>
                </a:solidFill>
                <a:effectLst/>
                <a:latin typeface="Univers LT Std 47 Cn Lt" pitchFamily="34" charset="0"/>
              </a:rPr>
              <a:t>glaubst, dass </a:t>
            </a:r>
            <a:r>
              <a:rPr lang="de-CH" altLang="de-DE" sz="4400" dirty="0">
                <a:solidFill>
                  <a:schemeClr val="bg2">
                    <a:lumMod val="90000"/>
                    <a:lumOff val="10000"/>
                  </a:schemeClr>
                </a:solidFill>
                <a:effectLst/>
                <a:latin typeface="Univers LT Std 47 Cn Lt" pitchFamily="34" charset="0"/>
              </a:rPr>
              <a:t>Gott ihn von den Toten auferweckt hat, wirst du gerettet werden.“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23082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825</Words>
  <Application>Microsoft Office PowerPoint</Application>
  <PresentationFormat>Bildschirmpräsentation (4:3)</PresentationFormat>
  <Paragraphs>85</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Echte Helden machen Fehler</vt:lpstr>
      <vt:lpstr>I. Die beeindruckende Bescheidenheit</vt:lpstr>
      <vt:lpstr>„Sei du unser Herrscher, und dein Sohn und dein Enkel nach dir! Denn du hast uns aus der Hand der Midianiter gerettet.“</vt:lpstr>
      <vt:lpstr>„Aber mein Herr, wie soll ich Israel befreien? Meine Sippe ist die kleinste im ganzen Stamm Manasse und ich bin der Jüngste in meiner Familie.“</vt:lpstr>
      <vt:lpstr>„Ich will nicht euer Herrscher sein und auch mein Sohn soll es nicht sein; der HERR soll über euch herrschen!“</vt:lpstr>
      <vt:lpstr>„Der HERR soll über euch herrschen!“</vt:lpstr>
      <vt:lpstr>„Es gibt nur einen Gott, und es gibt auch nur einen Vermittler zwischen Gott und den Menschen – den, der selbst ein Mensch geworden ist, Jesus Christus.“</vt:lpstr>
      <vt:lpstr>„Liebe Leute, was macht ihr da? Wir sind doch auch nur Menschen – Menschen wie ihr! Und mit der guten Nachricht, die wir euch bringen, fordern wir euch ja gerade dazu auf, euch von all diesen Göttern abzuwenden, die gar keine sind. Wendet euch dem lebendigen Gott zu, dem Gott, der den Himmel, die Erde und das Meer geschaffen hat, das ganze Universum mit allem, was darin ist! </vt:lpstr>
      <vt:lpstr>„Wenn du also mit deinem Mund bekennst, dass Jesus der Herr ist, und mit deinem Herzen glaubst, dass Gott ihn von den Toten auferweckt hat, wirst du gerettet werden.“</vt:lpstr>
      <vt:lpstr>„Denn man wird für gerecht erklärt, wenn man mit dem Herzen glaubt; man wird gerettet, wenn man den Glauben mit dem Mund bekennt.“</vt:lpstr>
      <vt:lpstr>Darum heisst es in der Schrift: „Jeder, der ihm vertraut, wird vor dem Verderben bewahrt werden.“</vt:lpstr>
      <vt:lpstr>„Ob jemand Jude oder Nichtjude ist, macht dabei keinen Unterschied: Alle haben denselben Herrn, und er lässt alle an seinem Reichtum teilhaben, die ihn im Gebet anrufen.“</vt:lpstr>
      <vt:lpstr>Denn „jeder, der den Namen des Herrn anruft, wird gerettet werden“.</vt:lpstr>
      <vt:lpstr>„Der HERR soll über euch herrschen!“</vt:lpstr>
      <vt:lpstr>II. Die gutgemeinte Schenkung</vt:lpstr>
      <vt:lpstr>„Nur eine Bitte habe ich: Gebt mir die Ohrringe, die ihr erbeutet habt!“</vt:lpstr>
      <vt:lpstr>„Man breitete ein Obergewand aus und jeder warf seine erbeuteten Ringe darauf. Das Gold, das auf diese Weise zusammenkam, wog fast 20 Kilo, und dazu kamen noch die Amulette, Ohrgehänge und Purpurkleider, die die Midianiterkönige getragen hatten, sowie der Schmuck an den Hälsen ihrer Kamele.“</vt:lpstr>
      <vt:lpstr>„Gideon machte einen Efod daraus und brachte ihn in seine Stadt Ofra.“</vt:lpstr>
      <vt:lpstr>„Befahl er dem Priester Abjatar, dem Sohn Ahimelechs, das Efod zu bringen.“</vt:lpstr>
      <vt:lpstr>„Ganz Israel trieb dort mit dem Efod Abgötterei.“</vt:lpstr>
      <vt:lpstr>„Das soll dir angetan werden um deiner Hurerei willen, die du mit den Heiden getrieben, weil du dich mit ihren Götzen unrein gemacht hast.“</vt:lpstr>
      <vt:lpstr>„Nachdem Gideon gestorben war, liefen die Israeliten von neuem den Baalen nach und machten den Baal-Berit zu ihrem Gott.“</vt:lpstr>
      <vt:lpstr>„Das wurde Gideon und seiner Familie zum Fallstrick.“</vt:lpstr>
      <vt:lpstr>„Ich fürchte, es könnte euch gehen wie Eva. Eva wurde auf hinterlistige Weise von der Schlange verführt, und genauso könnten auch eure Gedanken unter einen verhängnisvollen Einfluss geraten, sodass die Aufrichtigkeit und Reinheit eurer Beziehung zu Christus verloren gehen.“</vt:lpstr>
      <vt:lpstr>„Wenn nämlich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 </vt:lpstr>
      <vt:lpstr>„Gib Acht auf dich selbst und auf die Lehre! Halte dich treu an alle diese Anweisungen. Wenn du das tust, wirst du sowohl dich selbst retten als auch die, die auf dich hören.“</vt:lpstr>
      <vt:lpstr>Schlussgedanke</vt:lpstr>
      <vt:lpstr>„Viele andere Beispiele wären noch zu nennen! Die Zeit fehlt mir, um auf Gideon einzugehen, auf Simson und Jiftach, auf David und Samuel und auf die Propheten.“</vt:lpstr>
      <vt:lpstr>„Wenn jemand doch eine Sünde begeht, haben wir einen Anwalt, der beim Vater für uns eintritt: Jesus Christus, den Gerechten. Er, der nie etwas Unrechtes getan hat, ist durch seinen Tod zum Sühneopfer für unsere Sünden geworden, und nicht nur für unsere Sünden, sondern für die der ganzen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sucht echte Helden! - Teil 6/6 - Echte Helden machen Fehler - Folien</dc:title>
  <dc:creator>Jürg Birnstiel</dc:creator>
  <cp:lastModifiedBy>Me</cp:lastModifiedBy>
  <cp:revision>308</cp:revision>
  <dcterms:created xsi:type="dcterms:W3CDTF">2013-11-12T15:20:47Z</dcterms:created>
  <dcterms:modified xsi:type="dcterms:W3CDTF">2014-11-10T18:17:41Z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