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4"/>
  </p:notesMasterIdLst>
  <p:handoutMasterIdLst>
    <p:handoutMasterId r:id="rId35"/>
  </p:handoutMasterIdLst>
  <p:sldIdLst>
    <p:sldId id="735" r:id="rId2"/>
    <p:sldId id="837" r:id="rId3"/>
    <p:sldId id="258" r:id="rId4"/>
    <p:sldId id="860" r:id="rId5"/>
    <p:sldId id="861" r:id="rId6"/>
    <p:sldId id="804" r:id="rId7"/>
    <p:sldId id="862" r:id="rId8"/>
    <p:sldId id="863" r:id="rId9"/>
    <p:sldId id="864" r:id="rId10"/>
    <p:sldId id="865" r:id="rId11"/>
    <p:sldId id="866" r:id="rId12"/>
    <p:sldId id="867" r:id="rId13"/>
    <p:sldId id="868" r:id="rId14"/>
    <p:sldId id="869" r:id="rId15"/>
    <p:sldId id="870" r:id="rId16"/>
    <p:sldId id="871" r:id="rId17"/>
    <p:sldId id="314" r:id="rId18"/>
    <p:sldId id="858" r:id="rId19"/>
    <p:sldId id="872" r:id="rId20"/>
    <p:sldId id="873" r:id="rId21"/>
    <p:sldId id="874" r:id="rId22"/>
    <p:sldId id="875" r:id="rId23"/>
    <p:sldId id="876" r:id="rId24"/>
    <p:sldId id="877" r:id="rId25"/>
    <p:sldId id="878" r:id="rId26"/>
    <p:sldId id="879" r:id="rId27"/>
    <p:sldId id="259" r:id="rId28"/>
    <p:sldId id="859" r:id="rId29"/>
    <p:sldId id="880" r:id="rId30"/>
    <p:sldId id="881" r:id="rId31"/>
    <p:sldId id="882" r:id="rId32"/>
    <p:sldId id="883" r:id="rId33"/>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98" autoAdjust="0"/>
  </p:normalViewPr>
  <p:slideViewPr>
    <p:cSldViewPr>
      <p:cViewPr>
        <p:scale>
          <a:sx n="90" d="100"/>
          <a:sy n="90" d="100"/>
        </p:scale>
        <p:origin x="-2250" y="-8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4000" b="-4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762962"/>
            <a:ext cx="8849072" cy="1015663"/>
          </a:xfrm>
        </p:spPr>
        <p:txBody>
          <a:bodyPr wrap="square">
            <a:spAutoFit/>
          </a:bodyPr>
          <a:lstStyle/>
          <a:p>
            <a:pPr algn="r"/>
            <a:r>
              <a:rPr lang="de-DE" altLang="de-DE" sz="6000" dirty="0" smtClean="0">
                <a:solidFill>
                  <a:schemeClr val="tx1"/>
                </a:solidFill>
                <a:effectLst/>
                <a:latin typeface="Univers LT Std 47 Cn Lt" pitchFamily="34" charset="0"/>
              </a:rPr>
              <a:t>Bewährt und trotzdem bestraft</a:t>
            </a:r>
            <a:endParaRPr lang="de-DE" altLang="de-DE" sz="60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2627784" y="5445224"/>
            <a:ext cx="6336704" cy="904863"/>
          </a:xfrm>
        </p:spPr>
        <p:txBody>
          <a:bodyPr wrap="square">
            <a:spAutoFit/>
          </a:bodyPr>
          <a:lstStyle/>
          <a:p>
            <a:pPr algn="r"/>
            <a:r>
              <a:rPr lang="de-DE" altLang="de-DE" sz="2400" dirty="0" smtClean="0">
                <a:effectLst/>
                <a:latin typeface="Univers LT Std 47 Cn Lt" pitchFamily="34" charset="0"/>
              </a:rPr>
              <a:t>Reihe: Gott hat den Überblick (2/7)</a:t>
            </a:r>
          </a:p>
          <a:p>
            <a:pPr algn="r"/>
            <a:r>
              <a:rPr lang="de-DE" altLang="de-DE" sz="2400" dirty="0">
                <a:effectLst/>
                <a:latin typeface="Univers LT Std 47 Cn Lt" pitchFamily="34" charset="0"/>
              </a:rPr>
              <a:t>a</a:t>
            </a:r>
            <a:r>
              <a:rPr lang="de-DE" altLang="de-DE" sz="2400" dirty="0" smtClean="0">
                <a:effectLst/>
                <a:latin typeface="Univers LT Std 47 Cn Lt" pitchFamily="34" charset="0"/>
              </a:rPr>
              <a:t>m Beispiel von Josefs Leben</a:t>
            </a:r>
            <a:endParaRPr lang="de-DE" altLang="de-DE" sz="2400" dirty="0">
              <a:effectLst/>
              <a:latin typeface="Univers LT Std 47 Cn Lt" pitchFamily="34" charset="0"/>
            </a:endParaRPr>
          </a:p>
        </p:txBody>
      </p:sp>
      <p:sp>
        <p:nvSpPr>
          <p:cNvPr id="4" name="Rectangle 3"/>
          <p:cNvSpPr txBox="1">
            <a:spLocks noChangeArrowheads="1"/>
          </p:cNvSpPr>
          <p:nvPr/>
        </p:nvSpPr>
        <p:spPr bwMode="auto">
          <a:xfrm>
            <a:off x="2627784" y="4005064"/>
            <a:ext cx="633670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kern="0" dirty="0" smtClean="0">
                <a:effectLst/>
                <a:latin typeface="Univers LT Std 47 Cn Lt" pitchFamily="34" charset="0"/>
              </a:rPr>
              <a:t>1. Mose 39,1-20</a:t>
            </a:r>
            <a:endParaRPr lang="de-DE" altLang="de-DE" sz="2400" kern="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39,6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65872"/>
            <a:ext cx="7200800" cy="193899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CH" altLang="de-DE" sz="4000" dirty="0">
                <a:solidFill>
                  <a:schemeClr val="tx1"/>
                </a:solidFill>
                <a:effectLst/>
                <a:latin typeface="Univers LT Std 47 Cn Lt" pitchFamily="34" charset="0"/>
              </a:rPr>
              <a:t>„</a:t>
            </a:r>
            <a:r>
              <a:rPr lang="de-CH" altLang="de-DE" sz="4000" dirty="0" err="1">
                <a:solidFill>
                  <a:schemeClr val="tx1"/>
                </a:solidFill>
                <a:effectLst/>
                <a:latin typeface="Univers LT Std 47 Cn Lt" pitchFamily="34" charset="0"/>
              </a:rPr>
              <a:t>Potifar</a:t>
            </a:r>
            <a:r>
              <a:rPr lang="de-CH" altLang="de-DE" sz="4000" dirty="0">
                <a:solidFill>
                  <a:schemeClr val="tx1"/>
                </a:solidFill>
                <a:effectLst/>
                <a:latin typeface="Univers LT Std 47 Cn Lt" pitchFamily="34" charset="0"/>
              </a:rPr>
              <a:t> überliess Josef alles und kümmerte sich zu Hause um nichts mehr ausser um sein eigenes Essen.“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526022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39,6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450538"/>
            <a:ext cx="7200800" cy="156966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CH" altLang="de-DE" sz="4800" dirty="0">
                <a:solidFill>
                  <a:schemeClr val="tx1"/>
                </a:solidFill>
                <a:effectLst/>
                <a:latin typeface="Univers LT Std 47 Cn Lt" pitchFamily="34" charset="0"/>
              </a:rPr>
              <a:t>„Josef war ein ausnehmend schöner Mann.“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064540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39,7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819869"/>
            <a:ext cx="7200800" cy="83099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CH" altLang="de-DE" sz="4800" dirty="0">
                <a:solidFill>
                  <a:schemeClr val="tx1"/>
                </a:solidFill>
                <a:effectLst/>
                <a:latin typeface="Univers LT Std 47 Cn Lt" pitchFamily="34" charset="0"/>
              </a:rPr>
              <a:t>„Komm mit mir ins Bett!“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622612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39,8-9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064896" cy="378565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CH" altLang="de-DE" sz="4000" dirty="0">
                <a:solidFill>
                  <a:schemeClr val="tx1"/>
                </a:solidFill>
                <a:effectLst/>
                <a:latin typeface="Univers LT Std 47 Cn Lt" pitchFamily="34" charset="0"/>
              </a:rPr>
              <a:t>„Mein Herr hat mir seinen ganzen Besitz anvertraut und kümmert sich selbst um nichts mehr in seinem Haus. Er gilt hier nicht mehr als ich. Nichts hat er mir vorenthalten ausser </a:t>
            </a:r>
            <a:r>
              <a:rPr lang="de-CH" altLang="de-DE" sz="4000" dirty="0" smtClean="0">
                <a:solidFill>
                  <a:schemeClr val="tx1"/>
                </a:solidFill>
                <a:effectLst/>
                <a:latin typeface="Univers LT Std 47 Cn Lt" pitchFamily="34" charset="0"/>
              </a:rPr>
              <a:t>dich,</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seine </a:t>
            </a:r>
            <a:r>
              <a:rPr lang="de-CH" altLang="de-DE" sz="4000" dirty="0">
                <a:solidFill>
                  <a:schemeClr val="tx1"/>
                </a:solidFill>
                <a:effectLst/>
                <a:latin typeface="Univers LT Std 47 Cn Lt" pitchFamily="34" charset="0"/>
              </a:rPr>
              <a:t>Frau!“</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873584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39,9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328588"/>
            <a:ext cx="7776864" cy="230832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CH" altLang="de-DE" sz="4800" dirty="0">
                <a:solidFill>
                  <a:schemeClr val="tx1"/>
                </a:solidFill>
                <a:effectLst/>
                <a:latin typeface="Univers LT Std 47 Cn Lt" pitchFamily="34" charset="0"/>
              </a:rPr>
              <a:t>„Wie könnte ich da ein so grosses Unrecht begehen und mich gegen Gott versündigen?“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105678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39,9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51520" y="404664"/>
            <a:ext cx="7776864" cy="156966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CH" altLang="de-DE" sz="4800" dirty="0">
                <a:solidFill>
                  <a:schemeClr val="tx1"/>
                </a:solidFill>
                <a:effectLst/>
                <a:latin typeface="Univers LT Std 47 Cn Lt" pitchFamily="34" charset="0"/>
              </a:rPr>
              <a:t>„Tag für Tag redete sie auf Josef ein, aber er gab ihr nicht nach.“</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257164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1.Petrus-Brief 5,8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86893"/>
            <a:ext cx="8064896" cy="31700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CH" altLang="de-DE" sz="4000" dirty="0">
                <a:solidFill>
                  <a:schemeClr val="tx1"/>
                </a:solidFill>
                <a:effectLst/>
                <a:latin typeface="Univers LT Std 47 Cn Lt" pitchFamily="34" charset="0"/>
              </a:rPr>
              <a:t>„Seid besonnen, seid wachsam! Euer Feind, der Teufel, streift umher wie ein brüllender Löwe, immer auf der Suche nach einem Opfer, das </a:t>
            </a:r>
            <a:r>
              <a:rPr lang="de-CH" altLang="de-DE" sz="4000" dirty="0" smtClean="0">
                <a:solidFill>
                  <a:schemeClr val="tx1"/>
                </a:solidFill>
                <a:effectLst/>
                <a:latin typeface="Univers LT Std 47 Cn Lt" pitchFamily="34" charset="0"/>
              </a:rPr>
              <a:t>er</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verschlingen </a:t>
            </a:r>
            <a:r>
              <a:rPr lang="de-CH" altLang="de-DE" sz="4000" dirty="0">
                <a:solidFill>
                  <a:schemeClr val="tx1"/>
                </a:solidFill>
                <a:effectLst/>
                <a:latin typeface="Univers LT Std 47 Cn Lt" pitchFamily="34" charset="0"/>
              </a:rPr>
              <a:t>kann.“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648167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16632"/>
            <a:ext cx="8964488" cy="1569660"/>
          </a:xfrm>
        </p:spPr>
        <p:txBody>
          <a:bodyPr wrap="square">
            <a:spAutoFit/>
          </a:bodyPr>
          <a:lstStyle/>
          <a:p>
            <a:pPr algn="l"/>
            <a:r>
              <a:rPr lang="de-DE" altLang="de-DE" sz="4800" dirty="0" smtClean="0">
                <a:solidFill>
                  <a:schemeClr val="tx1"/>
                </a:solidFill>
                <a:effectLst/>
                <a:latin typeface="Univers LT Std 47 Cn Lt" pitchFamily="34" charset="0"/>
              </a:rPr>
              <a:t>II. Ein von Gott gesegneter</a:t>
            </a:r>
            <a:br>
              <a:rPr lang="de-DE" altLang="de-DE" sz="4800" dirty="0" smtClean="0">
                <a:solidFill>
                  <a:schemeClr val="tx1"/>
                </a:solidFill>
                <a:effectLst/>
                <a:latin typeface="Univers LT Std 47 Cn Lt" pitchFamily="34" charset="0"/>
              </a:rPr>
            </a:br>
            <a:r>
              <a:rPr lang="de-DE" altLang="de-DE" sz="4800" dirty="0" smtClean="0">
                <a:solidFill>
                  <a:schemeClr val="tx1"/>
                </a:solidFill>
                <a:effectLst/>
                <a:latin typeface="Univers LT Std 47 Cn Lt" pitchFamily="34" charset="0"/>
              </a:rPr>
              <a:t>    abrupter Tiefschlag</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39,11-12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54375"/>
            <a:ext cx="8784976" cy="2554545"/>
          </a:xfrm>
        </p:spPr>
        <p:txBody>
          <a:bodyPr wrap="square">
            <a:spAutoFit/>
          </a:bodyPr>
          <a:lstStyle/>
          <a:p>
            <a:pPr algn="l"/>
            <a:r>
              <a:rPr lang="de-CH" altLang="de-DE" sz="4000" smtClean="0">
                <a:solidFill>
                  <a:schemeClr val="tx1"/>
                </a:solidFill>
                <a:effectLst/>
                <a:latin typeface="Univers LT Std 47 Cn Lt" pitchFamily="34" charset="0"/>
              </a:rPr>
              <a:t>Josef </a:t>
            </a:r>
            <a:r>
              <a:rPr lang="de-CH" altLang="de-DE" sz="4000" dirty="0">
                <a:solidFill>
                  <a:schemeClr val="tx1"/>
                </a:solidFill>
                <a:effectLst/>
                <a:latin typeface="Univers LT Std 47 Cn Lt" pitchFamily="34" charset="0"/>
              </a:rPr>
              <a:t>hatte im Haus zu tun; niemand von der Dienerschaft war gerade in der Nähe. Da hielt sie ihn an seinem Gewand fest und sagte: „Komm jetzt mit ins Bett!“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211713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39,12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491188"/>
            <a:ext cx="8784976" cy="1569660"/>
          </a:xfrm>
        </p:spPr>
        <p:txBody>
          <a:bodyPr wrap="square">
            <a:spAutoFit/>
          </a:bodyPr>
          <a:lstStyle/>
          <a:p>
            <a:pPr algn="l"/>
            <a:r>
              <a:rPr lang="de-CH" altLang="de-DE" sz="4800" dirty="0">
                <a:solidFill>
                  <a:schemeClr val="tx1"/>
                </a:solidFill>
                <a:effectLst/>
                <a:latin typeface="Univers LT Std 47 Cn Lt" pitchFamily="34" charset="0"/>
              </a:rPr>
              <a:t>„Er riss sich los und lief hinaus; das Gewand blieb in ihrer Hand zurück.“</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275530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Untertitel 2"/>
          <p:cNvSpPr>
            <a:spLocks noGrp="1"/>
          </p:cNvSpPr>
          <p:nvPr>
            <p:ph type="subTitle" sz="quarter" idx="1"/>
          </p:nvPr>
        </p:nvSpPr>
        <p:spPr/>
        <p:txBody>
          <a:bodyPr/>
          <a:lstStyle/>
          <a:p>
            <a:endParaRPr lang="de-CH"/>
          </a:p>
        </p:txBody>
      </p:sp>
      <p:pic>
        <p:nvPicPr>
          <p:cNvPr id="4" name="Grafi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48" y="29829"/>
            <a:ext cx="9100040" cy="5112568"/>
          </a:xfrm>
          <a:prstGeom prst="rect">
            <a:avLst/>
          </a:prstGeom>
        </p:spPr>
      </p:pic>
    </p:spTree>
    <p:extLst>
      <p:ext uri="{BB962C8B-B14F-4D97-AF65-F5344CB8AC3E}">
        <p14:creationId xmlns:p14="http://schemas.microsoft.com/office/powerpoint/2010/main" val="35814207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39,14-15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136904" cy="3970318"/>
          </a:xfrm>
        </p:spPr>
        <p:txBody>
          <a:bodyPr wrap="square">
            <a:spAutoFit/>
          </a:bodyPr>
          <a:lstStyle/>
          <a:p>
            <a:pPr algn="l"/>
            <a:r>
              <a:rPr lang="de-CH" altLang="de-DE" sz="3600" dirty="0">
                <a:solidFill>
                  <a:schemeClr val="tx1"/>
                </a:solidFill>
                <a:effectLst/>
                <a:latin typeface="Univers LT Std 47 Cn Lt" pitchFamily="34" charset="0"/>
              </a:rPr>
              <a:t>„Seht euch das an! Mein Mann hat uns diesen Hebräer ins Haus gebracht, der nun seinen Mutwillen mit uns treibt. Er drang bei mir ein und wollte mit mir ins Bett. Da habe ich laut geschrien. Und als er mich </a:t>
            </a:r>
            <a:r>
              <a:rPr lang="de-CH" altLang="de-DE" sz="3600" dirty="0" smtClean="0">
                <a:solidFill>
                  <a:schemeClr val="tx1"/>
                </a:solidFill>
                <a:effectLst/>
                <a:latin typeface="Univers LT Std 47 Cn Lt" pitchFamily="34" charset="0"/>
              </a:rPr>
              <a:t>schreien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hörte</a:t>
            </a:r>
            <a:r>
              <a:rPr lang="de-CH" altLang="de-DE" sz="3600" dirty="0">
                <a:solidFill>
                  <a:schemeClr val="tx1"/>
                </a:solidFill>
                <a:effectLst/>
                <a:latin typeface="Univers LT Std 47 Cn Lt" pitchFamily="34" charset="0"/>
              </a:rPr>
              <a:t>, liess er sein Gewand </a:t>
            </a:r>
            <a:r>
              <a:rPr lang="de-CH" altLang="de-DE" sz="3600" dirty="0" smtClean="0">
                <a:solidFill>
                  <a:schemeClr val="tx1"/>
                </a:solidFill>
                <a:effectLst/>
                <a:latin typeface="Univers LT Std 47 Cn Lt" pitchFamily="34" charset="0"/>
              </a:rPr>
              <a:t>neben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mir </a:t>
            </a:r>
            <a:r>
              <a:rPr lang="de-CH" altLang="de-DE" sz="3600" dirty="0">
                <a:solidFill>
                  <a:schemeClr val="tx1"/>
                </a:solidFill>
                <a:effectLst/>
                <a:latin typeface="Univers LT Std 47 Cn Lt" pitchFamily="34" charset="0"/>
              </a:rPr>
              <a:t>liegen und rannte davon.“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323514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39,20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491188"/>
            <a:ext cx="8280920" cy="1569660"/>
          </a:xfrm>
        </p:spPr>
        <p:txBody>
          <a:bodyPr wrap="square">
            <a:spAutoFit/>
          </a:bodyPr>
          <a:lstStyle/>
          <a:p>
            <a:pPr algn="l"/>
            <a:r>
              <a:rPr lang="de-CH" altLang="de-DE" sz="4800" dirty="0">
                <a:solidFill>
                  <a:schemeClr val="tx1"/>
                </a:solidFill>
                <a:effectLst/>
                <a:latin typeface="Univers LT Std 47 Cn Lt" pitchFamily="34" charset="0"/>
              </a:rPr>
              <a:t>„Er liess Josef festnehmen und in das königliche Gefängnis bringen.“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142923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Matthäus-Evangelium 5,11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60648"/>
            <a:ext cx="7776864" cy="2554545"/>
          </a:xfrm>
        </p:spPr>
        <p:txBody>
          <a:bodyPr wrap="square">
            <a:spAutoFit/>
          </a:bodyPr>
          <a:lstStyle/>
          <a:p>
            <a:pPr algn="l"/>
            <a:r>
              <a:rPr lang="de-CH" altLang="de-DE" sz="4000" dirty="0">
                <a:solidFill>
                  <a:schemeClr val="tx1"/>
                </a:solidFill>
                <a:effectLst/>
                <a:latin typeface="Univers LT Std 47 Cn Lt" pitchFamily="34" charset="0"/>
              </a:rPr>
              <a:t>„Glücklich zu preisen seid ihr, wenn man euch um meinetwillen beschimpft und verfolgt und euch zu Unrecht die schlimmsten Dinge nachsagt.“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436644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1.Petrus-Brief 5,9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51520" y="258901"/>
            <a:ext cx="8496944" cy="3170099"/>
          </a:xfrm>
        </p:spPr>
        <p:txBody>
          <a:bodyPr wrap="square">
            <a:spAutoFit/>
          </a:bodyPr>
          <a:lstStyle/>
          <a:p>
            <a:pPr algn="l"/>
            <a:r>
              <a:rPr lang="de-CH" altLang="de-DE" sz="4000" dirty="0">
                <a:solidFill>
                  <a:schemeClr val="tx1"/>
                </a:solidFill>
                <a:effectLst/>
                <a:latin typeface="Univers LT Std 47 Cn Lt" pitchFamily="34" charset="0"/>
              </a:rPr>
              <a:t>„Widersteht dem Teufel, indem ihr unbeirrt am Glauben festhaltet; ihr wisst ja, dass die Leiden, die ihr durchmacht, genauso auch euren Geschwistern in </a:t>
            </a:r>
            <a:r>
              <a:rPr lang="de-CH" altLang="de-DE" sz="4000" dirty="0" smtClean="0">
                <a:solidFill>
                  <a:schemeClr val="tx1"/>
                </a:solidFill>
                <a:effectLst/>
                <a:latin typeface="Univers LT Std 47 Cn Lt" pitchFamily="34" charset="0"/>
              </a:rPr>
              <a:t>der</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ganzen </a:t>
            </a:r>
            <a:r>
              <a:rPr lang="de-CH" altLang="de-DE" sz="4000" dirty="0">
                <a:solidFill>
                  <a:schemeClr val="tx1"/>
                </a:solidFill>
                <a:effectLst/>
                <a:latin typeface="Univers LT Std 47 Cn Lt" pitchFamily="34" charset="0"/>
              </a:rPr>
              <a:t>Welt auferlegt sind.“</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597001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Matthäus-Evangelium 27,23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51520" y="404664"/>
            <a:ext cx="6912768" cy="1569660"/>
          </a:xfrm>
        </p:spPr>
        <p:txBody>
          <a:bodyPr wrap="square">
            <a:spAutoFit/>
          </a:bodyPr>
          <a:lstStyle/>
          <a:p>
            <a:pPr algn="l"/>
            <a:r>
              <a:rPr lang="de-CH" altLang="de-DE" sz="4800" dirty="0">
                <a:solidFill>
                  <a:schemeClr val="tx1"/>
                </a:solidFill>
                <a:effectLst/>
                <a:latin typeface="Univers LT Std 47 Cn Lt" pitchFamily="34" charset="0"/>
              </a:rPr>
              <a:t>„Was für ein Verbrechen hat er denn begangen?“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821999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Matthäus-Evangelium 27,24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51520" y="186893"/>
            <a:ext cx="8712968" cy="3170099"/>
          </a:xfrm>
        </p:spPr>
        <p:txBody>
          <a:bodyPr wrap="square">
            <a:spAutoFit/>
          </a:bodyPr>
          <a:lstStyle/>
          <a:p>
            <a:pPr algn="l"/>
            <a:r>
              <a:rPr lang="de-CH" altLang="de-DE" sz="4000" dirty="0">
                <a:solidFill>
                  <a:schemeClr val="tx1"/>
                </a:solidFill>
                <a:effectLst/>
                <a:latin typeface="Univers LT Std 47 Cn Lt" pitchFamily="34" charset="0"/>
              </a:rPr>
              <a:t>Pilatus liess sich Wasser bringen, </a:t>
            </a:r>
            <a:r>
              <a:rPr lang="de-CH" altLang="de-DE" sz="4000" dirty="0" smtClean="0">
                <a:solidFill>
                  <a:schemeClr val="tx1"/>
                </a:solidFill>
                <a:effectLst/>
                <a:latin typeface="Univers LT Std 47 Cn Lt" pitchFamily="34" charset="0"/>
              </a:rPr>
              <a:t>wusch</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sich </a:t>
            </a:r>
            <a:r>
              <a:rPr lang="de-CH" altLang="de-DE" sz="4000" dirty="0">
                <a:solidFill>
                  <a:schemeClr val="tx1"/>
                </a:solidFill>
                <a:effectLst/>
                <a:latin typeface="Univers LT Std 47 Cn Lt" pitchFamily="34" charset="0"/>
              </a:rPr>
              <a:t>vor den Augen der Menge die </a:t>
            </a:r>
            <a:r>
              <a:rPr lang="de-CH" altLang="de-DE" sz="4000" dirty="0" smtClean="0">
                <a:solidFill>
                  <a:schemeClr val="tx1"/>
                </a:solidFill>
                <a:effectLst/>
                <a:latin typeface="Univers LT Std 47 Cn Lt" pitchFamily="34" charset="0"/>
              </a:rPr>
              <a:t>Hände</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und </a:t>
            </a:r>
            <a:r>
              <a:rPr lang="de-CH" altLang="de-DE" sz="4000" dirty="0">
                <a:solidFill>
                  <a:schemeClr val="tx1"/>
                </a:solidFill>
                <a:effectLst/>
                <a:latin typeface="Univers LT Std 47 Cn Lt" pitchFamily="34" charset="0"/>
              </a:rPr>
              <a:t>sagte: „Ich bin unschuldig am </a:t>
            </a:r>
            <a:r>
              <a:rPr lang="de-CH" altLang="de-DE" sz="4000" dirty="0" smtClean="0">
                <a:solidFill>
                  <a:schemeClr val="tx1"/>
                </a:solidFill>
                <a:effectLst/>
                <a:latin typeface="Univers LT Std 47 Cn Lt" pitchFamily="34" charset="0"/>
              </a:rPr>
              <a:t>Tod</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dieses </a:t>
            </a:r>
            <a:r>
              <a:rPr lang="de-CH" altLang="de-DE" sz="4000" dirty="0">
                <a:solidFill>
                  <a:schemeClr val="tx1"/>
                </a:solidFill>
                <a:effectLst/>
                <a:latin typeface="Univers LT Std 47 Cn Lt" pitchFamily="34" charset="0"/>
              </a:rPr>
              <a:t>Mannes. Was </a:t>
            </a:r>
            <a:r>
              <a:rPr lang="de-CH" altLang="de-DE" sz="4000" dirty="0" smtClean="0">
                <a:solidFill>
                  <a:schemeClr val="tx1"/>
                </a:solidFill>
                <a:effectLst/>
                <a:latin typeface="Univers LT Std 47 Cn Lt" pitchFamily="34" charset="0"/>
              </a:rPr>
              <a:t>jetzt</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geschieht</a:t>
            </a:r>
            <a:r>
              <a:rPr lang="de-CH" altLang="de-DE" sz="4000" dirty="0">
                <a:solidFill>
                  <a:schemeClr val="tx1"/>
                </a:solidFill>
                <a:effectLst/>
                <a:latin typeface="Univers LT Std 47 Cn Lt" pitchFamily="34" charset="0"/>
              </a:rPr>
              <a:t>, ist eure Sache.“</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97196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1.Johannes-Brief 3,5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51520" y="188640"/>
            <a:ext cx="7056784" cy="2554545"/>
          </a:xfrm>
        </p:spPr>
        <p:txBody>
          <a:bodyPr wrap="square">
            <a:spAutoFit/>
          </a:bodyPr>
          <a:lstStyle/>
          <a:p>
            <a:pPr algn="l"/>
            <a:r>
              <a:rPr lang="de-CH" altLang="de-DE" sz="4000" dirty="0">
                <a:solidFill>
                  <a:schemeClr val="tx1"/>
                </a:solidFill>
                <a:effectLst/>
                <a:latin typeface="Univers LT Std 47 Cn Lt" pitchFamily="34" charset="0"/>
              </a:rPr>
              <a:t>„Ihr wisst, dass Jesus in dieser Welt erschienen ist, um die Sünden der Menschen wegzunehmen, und dass er selbst ohne jede Sünde ist.“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556055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95536" y="398274"/>
            <a:ext cx="8568952" cy="1446550"/>
          </a:xfrm>
        </p:spPr>
        <p:txBody>
          <a:bodyPr wrap="square">
            <a:spAutoFit/>
          </a:bodyPr>
          <a:lstStyle/>
          <a:p>
            <a:pPr algn="l"/>
            <a:r>
              <a:rPr lang="de-DE" altLang="de-DE" sz="8800" dirty="0" smtClean="0">
                <a:solidFill>
                  <a:schemeClr val="tx1"/>
                </a:solidFill>
                <a:effectLst/>
                <a:latin typeface="Univers LT Std 47 Cn Lt" pitchFamily="34" charset="0"/>
              </a:rPr>
              <a:t>Schlussgedanke</a:t>
            </a:r>
            <a:endParaRPr lang="de-DE" altLang="de-DE" sz="8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Hebräer 11,36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7992888" cy="1938992"/>
          </a:xfrm>
        </p:spPr>
        <p:txBody>
          <a:bodyPr wrap="square">
            <a:spAutoFit/>
          </a:bodyPr>
          <a:lstStyle/>
          <a:p>
            <a:pPr algn="l"/>
            <a:r>
              <a:rPr lang="de-CH" altLang="de-DE" sz="4000" dirty="0">
                <a:solidFill>
                  <a:schemeClr val="tx1"/>
                </a:solidFill>
                <a:effectLst/>
                <a:latin typeface="Univers LT Std 47 Cn Lt" pitchFamily="34" charset="0"/>
              </a:rPr>
              <a:t>„Manche mussten sich verspotten und auspeitschen lassen, manche wurden gefesselt und ins Gefängnis geworfen.“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678696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Hebräer 11,37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2877"/>
            <a:ext cx="8784976" cy="3170099"/>
          </a:xfrm>
        </p:spPr>
        <p:txBody>
          <a:bodyPr wrap="square">
            <a:spAutoFit/>
          </a:bodyPr>
          <a:lstStyle/>
          <a:p>
            <a:pPr algn="l"/>
            <a:r>
              <a:rPr lang="de-CH" altLang="de-DE" sz="4000" dirty="0">
                <a:solidFill>
                  <a:schemeClr val="tx1"/>
                </a:solidFill>
                <a:effectLst/>
                <a:latin typeface="Univers LT Std 47 Cn Lt" pitchFamily="34" charset="0"/>
              </a:rPr>
              <a:t>„Sie wurden gesteinigt, sie wurden zersägt, sie wurden mit dem Schwert hingerichtet. Heimatlos zogen sie umher, in Schaf- und Ziegenfelle gehüllt, Not leidend, </a:t>
            </a:r>
            <a:r>
              <a:rPr lang="de-CH" altLang="de-DE" sz="4000" dirty="0" smtClean="0">
                <a:solidFill>
                  <a:schemeClr val="tx1"/>
                </a:solidFill>
                <a:effectLst/>
                <a:latin typeface="Univers LT Std 47 Cn Lt" pitchFamily="34" charset="0"/>
              </a:rPr>
              <a:t>verfolgt</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und </a:t>
            </a:r>
            <a:r>
              <a:rPr lang="de-CH" altLang="de-DE" sz="4000" dirty="0">
                <a:solidFill>
                  <a:schemeClr val="tx1"/>
                </a:solidFill>
                <a:effectLst/>
                <a:latin typeface="Univers LT Std 47 Cn Lt" pitchFamily="34" charset="0"/>
              </a:rPr>
              <a:t>misshandelt.“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584657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21287"/>
            <a:ext cx="8568952" cy="1631216"/>
          </a:xfrm>
        </p:spPr>
        <p:txBody>
          <a:bodyPr wrap="square">
            <a:spAutoFit/>
          </a:bodyPr>
          <a:lstStyle/>
          <a:p>
            <a:pPr algn="l"/>
            <a:r>
              <a:rPr lang="de-DE" altLang="de-DE" sz="5000" dirty="0" smtClean="0">
                <a:solidFill>
                  <a:schemeClr val="tx1"/>
                </a:solidFill>
                <a:effectLst/>
                <a:latin typeface="Univers LT Std 47 Cn Lt" pitchFamily="34" charset="0"/>
              </a:rPr>
              <a:t>I. Eine von Gott gesegnete</a:t>
            </a:r>
            <a:br>
              <a:rPr lang="de-DE" altLang="de-DE" sz="5000" dirty="0" smtClean="0">
                <a:solidFill>
                  <a:schemeClr val="tx1"/>
                </a:solidFill>
                <a:effectLst/>
                <a:latin typeface="Univers LT Std 47 Cn Lt" pitchFamily="34" charset="0"/>
              </a:rPr>
            </a:br>
            <a:r>
              <a:rPr lang="de-DE" altLang="de-DE" sz="5000" dirty="0" smtClean="0">
                <a:solidFill>
                  <a:schemeClr val="tx1"/>
                </a:solidFill>
                <a:effectLst/>
                <a:latin typeface="Univers LT Std 47 Cn Lt" pitchFamily="34" charset="0"/>
              </a:rPr>
              <a:t>   steile Karriere</a:t>
            </a:r>
            <a:endParaRPr lang="de-DE" altLang="de-DE" sz="5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147821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Hebräer 11,38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54375"/>
            <a:ext cx="8784976" cy="2554545"/>
          </a:xfrm>
        </p:spPr>
        <p:txBody>
          <a:bodyPr wrap="square">
            <a:spAutoFit/>
          </a:bodyPr>
          <a:lstStyle/>
          <a:p>
            <a:pPr algn="l"/>
            <a:r>
              <a:rPr lang="de-CH" altLang="de-DE" sz="4000" dirty="0">
                <a:solidFill>
                  <a:schemeClr val="tx1"/>
                </a:solidFill>
                <a:effectLst/>
                <a:latin typeface="Univers LT Std 47 Cn Lt" pitchFamily="34" charset="0"/>
              </a:rPr>
              <a:t>„Die Welt war es nicht wert, sie in ihrer Mitte zu haben. Sie mussten in der Wüste und in den Bergen, in Höhlen und in Erdlöchern Zuflucht suchen.“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302187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Hebräer 11,39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2367"/>
            <a:ext cx="8784976" cy="2554545"/>
          </a:xfrm>
        </p:spPr>
        <p:txBody>
          <a:bodyPr wrap="square">
            <a:spAutoFit/>
          </a:bodyPr>
          <a:lstStyle/>
          <a:p>
            <a:pPr algn="l"/>
            <a:r>
              <a:rPr lang="de-CH" altLang="de-DE" sz="4000" dirty="0">
                <a:solidFill>
                  <a:schemeClr val="tx1"/>
                </a:solidFill>
                <a:effectLst/>
                <a:latin typeface="Univers LT Std 47 Cn Lt" pitchFamily="34" charset="0"/>
              </a:rPr>
              <a:t>„Ihnen allen stellte Gott aufgrund ihres Glaubens ein gutes Zeugnis aus, und doch haben sie die endgültige Erfüllung dessen, was er ihnen zugesagt hatte, nicht erlebt.“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770662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Jakobus-Brief 1,12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784976" cy="3416320"/>
          </a:xfrm>
        </p:spPr>
        <p:txBody>
          <a:bodyPr wrap="square">
            <a:spAutoFit/>
          </a:bodyPr>
          <a:lstStyle/>
          <a:p>
            <a:pPr algn="l"/>
            <a:r>
              <a:rPr lang="de-CH" altLang="de-DE" sz="3600" dirty="0">
                <a:solidFill>
                  <a:schemeClr val="tx1"/>
                </a:solidFill>
                <a:effectLst/>
                <a:latin typeface="Univers LT Std 47 Cn Lt" pitchFamily="34" charset="0"/>
              </a:rPr>
              <a:t>„Glücklich zu preisen ist der, der standhaft bleibt, wenn sein Glaube auf die Probe gestellt </a:t>
            </a:r>
            <a:r>
              <a:rPr lang="de-CH" altLang="de-DE" sz="3600" dirty="0" smtClean="0">
                <a:solidFill>
                  <a:schemeClr val="tx1"/>
                </a:solidFill>
                <a:effectLst/>
                <a:latin typeface="Univers LT Std 47 Cn Lt" pitchFamily="34" charset="0"/>
              </a:rPr>
              <a:t>wird.</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Denn </a:t>
            </a:r>
            <a:r>
              <a:rPr lang="de-CH" altLang="de-DE" sz="3600" dirty="0">
                <a:solidFill>
                  <a:schemeClr val="tx1"/>
                </a:solidFill>
                <a:effectLst/>
                <a:latin typeface="Univers LT Std 47 Cn Lt" pitchFamily="34" charset="0"/>
              </a:rPr>
              <a:t>nachdem er sich bewährt hat, wird er als Siegeskranz das ewige Leben </a:t>
            </a:r>
            <a:r>
              <a:rPr lang="de-CH" altLang="de-DE" sz="3600" dirty="0" smtClean="0">
                <a:solidFill>
                  <a:schemeClr val="tx1"/>
                </a:solidFill>
                <a:effectLst/>
                <a:latin typeface="Univers LT Std 47 Cn Lt" pitchFamily="34" charset="0"/>
              </a:rPr>
              <a:t>erhalten,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wie </a:t>
            </a:r>
            <a:r>
              <a:rPr lang="de-CH" altLang="de-DE" sz="3600" dirty="0">
                <a:solidFill>
                  <a:schemeClr val="tx1"/>
                </a:solidFill>
                <a:effectLst/>
                <a:latin typeface="Univers LT Std 47 Cn Lt" pitchFamily="34" charset="0"/>
              </a:rPr>
              <a:t>der Herr es denen zugesagt </a:t>
            </a:r>
            <a:r>
              <a:rPr lang="de-CH" altLang="de-DE" sz="3600" dirty="0" smtClean="0">
                <a:solidFill>
                  <a:schemeClr val="tx1"/>
                </a:solidFill>
                <a:effectLst/>
                <a:latin typeface="Univers LT Std 47 Cn Lt" pitchFamily="34" charset="0"/>
              </a:rPr>
              <a:t>hat,</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die </a:t>
            </a:r>
            <a:r>
              <a:rPr lang="de-CH" altLang="de-DE" sz="3600" dirty="0">
                <a:solidFill>
                  <a:schemeClr val="tx1"/>
                </a:solidFill>
                <a:effectLst/>
                <a:latin typeface="Univers LT Std 47 Cn Lt" pitchFamily="34" charset="0"/>
              </a:rPr>
              <a:t>ihn lieben</a:t>
            </a:r>
            <a:r>
              <a:rPr lang="de-CH" altLang="de-DE" sz="3600" dirty="0" smtClean="0">
                <a:solidFill>
                  <a:schemeClr val="tx1"/>
                </a:solidFill>
                <a:effectLst/>
                <a:latin typeface="Univers LT Std 47 Cn Lt" pitchFamily="34" charset="0"/>
              </a:rPr>
              <a: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785208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496" y="0"/>
            <a:ext cx="9108504" cy="5454612"/>
          </a:xfrm>
          <a:prstGeom prst="rect">
            <a:avLst/>
          </a:prstGeom>
        </p:spPr>
      </p:pic>
    </p:spTree>
    <p:extLst>
      <p:ext uri="{BB962C8B-B14F-4D97-AF65-F5344CB8AC3E}">
        <p14:creationId xmlns:p14="http://schemas.microsoft.com/office/powerpoint/2010/main" val="82574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39,1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784976" cy="31700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CH" altLang="de-DE" sz="4000" dirty="0">
                <a:solidFill>
                  <a:schemeClr val="tx1"/>
                </a:solidFill>
                <a:effectLst/>
                <a:latin typeface="Univers LT Std 47 Cn Lt" pitchFamily="34" charset="0"/>
              </a:rPr>
              <a:t>„Josef war von den </a:t>
            </a:r>
            <a:r>
              <a:rPr lang="de-CH" altLang="de-DE" sz="4000" dirty="0" err="1">
                <a:solidFill>
                  <a:schemeClr val="tx1"/>
                </a:solidFill>
                <a:effectLst/>
                <a:latin typeface="Univers LT Std 47 Cn Lt" pitchFamily="34" charset="0"/>
              </a:rPr>
              <a:t>ismaëlitischen</a:t>
            </a:r>
            <a:r>
              <a:rPr lang="de-CH" altLang="de-DE" sz="4000" dirty="0">
                <a:solidFill>
                  <a:schemeClr val="tx1"/>
                </a:solidFill>
                <a:effectLst/>
                <a:latin typeface="Univers LT Std 47 Cn Lt" pitchFamily="34" charset="0"/>
              </a:rPr>
              <a:t> Kaufleuten nach Ägypten gebracht worden. Ein Mann namens </a:t>
            </a:r>
            <a:r>
              <a:rPr lang="de-CH" altLang="de-DE" sz="4000" dirty="0" err="1">
                <a:solidFill>
                  <a:schemeClr val="tx1"/>
                </a:solidFill>
                <a:effectLst/>
                <a:latin typeface="Univers LT Std 47 Cn Lt" pitchFamily="34" charset="0"/>
              </a:rPr>
              <a:t>Potifar</a:t>
            </a:r>
            <a:r>
              <a:rPr lang="de-CH" altLang="de-DE" sz="4000" dirty="0">
                <a:solidFill>
                  <a:schemeClr val="tx1"/>
                </a:solidFill>
                <a:effectLst/>
                <a:latin typeface="Univers LT Std 47 Cn Lt" pitchFamily="34" charset="0"/>
              </a:rPr>
              <a:t>, ein Hofbeamter des Pharaos, der Befehlshaber der königlichen Leibwache, kaufte ihn den </a:t>
            </a:r>
            <a:r>
              <a:rPr lang="de-CH" altLang="de-DE" sz="4000" dirty="0" err="1">
                <a:solidFill>
                  <a:schemeClr val="tx1"/>
                </a:solidFill>
                <a:effectLst/>
                <a:latin typeface="Univers LT Std 47 Cn Lt" pitchFamily="34" charset="0"/>
              </a:rPr>
              <a:t>Ismaëlitern</a:t>
            </a:r>
            <a:r>
              <a:rPr lang="de-CH" altLang="de-DE" sz="4000" dirty="0">
                <a:solidFill>
                  <a:schemeClr val="tx1"/>
                </a:solidFill>
                <a:effectLst/>
                <a:latin typeface="Univers LT Std 47 Cn Lt" pitchFamily="34" charset="0"/>
              </a:rPr>
              <a:t> ab.“</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75914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39,2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23528" y="548680"/>
            <a:ext cx="6552728" cy="1569660"/>
          </a:xfrm>
        </p:spPr>
        <p:txBody>
          <a:bodyPr wrap="square">
            <a:spAutoFit/>
          </a:bodyPr>
          <a:lstStyle/>
          <a:p>
            <a:pPr algn="l"/>
            <a:r>
              <a:rPr lang="de-CH" altLang="de-DE" sz="4800" dirty="0" smtClean="0">
                <a:solidFill>
                  <a:schemeClr val="tx1"/>
                </a:solidFill>
                <a:effectLst/>
                <a:latin typeface="Univers LT Std 47 Cn Lt" pitchFamily="34" charset="0"/>
              </a:rPr>
              <a:t>„</a:t>
            </a:r>
            <a:r>
              <a:rPr lang="de-CH" altLang="de-DE" sz="4800" dirty="0">
                <a:solidFill>
                  <a:schemeClr val="tx1"/>
                </a:solidFill>
                <a:effectLst/>
                <a:latin typeface="Univers LT Std 47 Cn Lt" pitchFamily="34" charset="0"/>
              </a:rPr>
              <a:t>Gott half ihm, sodass ihm alles glückte, was er tat.“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868194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39,2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23528" y="179348"/>
            <a:ext cx="6552728" cy="2308324"/>
          </a:xfrm>
        </p:spPr>
        <p:txBody>
          <a:bodyPr wrap="square">
            <a:spAutoFit/>
          </a:bodyPr>
          <a:lstStyle/>
          <a:p>
            <a:pPr algn="l"/>
            <a:r>
              <a:rPr lang="de-CH" altLang="de-DE" sz="4800" dirty="0">
                <a:solidFill>
                  <a:schemeClr val="tx1"/>
                </a:solidFill>
                <a:effectLst/>
                <a:latin typeface="Univers LT Std 47 Cn Lt" pitchFamily="34" charset="0"/>
              </a:rPr>
              <a:t>„Der Ägypter sah, dass Gott Josef beistand und ihm alles gelingen liess.“</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499971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39,4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2367"/>
            <a:ext cx="8784976" cy="255454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CH" altLang="de-DE" sz="4000" dirty="0">
                <a:solidFill>
                  <a:schemeClr val="tx1"/>
                </a:solidFill>
                <a:effectLst/>
                <a:latin typeface="Univers LT Std 47 Cn Lt" pitchFamily="34" charset="0"/>
              </a:rPr>
              <a:t>„</a:t>
            </a:r>
            <a:r>
              <a:rPr lang="de-CH" altLang="de-DE" sz="4000" dirty="0" err="1">
                <a:solidFill>
                  <a:schemeClr val="tx1"/>
                </a:solidFill>
                <a:effectLst/>
                <a:latin typeface="Univers LT Std 47 Cn Lt" pitchFamily="34" charset="0"/>
              </a:rPr>
              <a:t>Potifar</a:t>
            </a:r>
            <a:r>
              <a:rPr lang="de-CH" altLang="de-DE" sz="4000" dirty="0">
                <a:solidFill>
                  <a:schemeClr val="tx1"/>
                </a:solidFill>
                <a:effectLst/>
                <a:latin typeface="Univers LT Std 47 Cn Lt" pitchFamily="34" charset="0"/>
              </a:rPr>
              <a:t> machte Josef zu seinem persönlichen Diener, übergab ihm sogar die Aufsicht über sein Hauswesen und vertraute ihm die Verwaltung seines ganzen Besitzes an.“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20216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39,5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776864" cy="255454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CH" altLang="de-DE" sz="4000" dirty="0">
                <a:solidFill>
                  <a:schemeClr val="tx1"/>
                </a:solidFill>
                <a:effectLst/>
                <a:latin typeface="Univers LT Std 47 Cn Lt" pitchFamily="34" charset="0"/>
              </a:rPr>
              <a:t>„Von diesem Zeitpunkt an lag der Segen Gottes auf </a:t>
            </a:r>
            <a:r>
              <a:rPr lang="de-CH" altLang="de-DE" sz="4000" dirty="0" err="1">
                <a:solidFill>
                  <a:schemeClr val="tx1"/>
                </a:solidFill>
                <a:effectLst/>
                <a:latin typeface="Univers LT Std 47 Cn Lt" pitchFamily="34" charset="0"/>
              </a:rPr>
              <a:t>Potifar</a:t>
            </a:r>
            <a:r>
              <a:rPr lang="de-CH" altLang="de-DE" sz="4000" dirty="0">
                <a:solidFill>
                  <a:schemeClr val="tx1"/>
                </a:solidFill>
                <a:effectLst/>
                <a:latin typeface="Univers LT Std 47 Cn Lt" pitchFamily="34" charset="0"/>
              </a:rPr>
              <a:t>; Josef zuliebe liess Gott im Haus und auf den </a:t>
            </a:r>
            <a:r>
              <a:rPr lang="de-CH" altLang="de-DE" sz="4000" dirty="0" smtClean="0">
                <a:solidFill>
                  <a:schemeClr val="tx1"/>
                </a:solidFill>
                <a:effectLst/>
                <a:latin typeface="Univers LT Std 47 Cn Lt" pitchFamily="34" charset="0"/>
              </a:rPr>
              <a:t>Feldern</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alles </a:t>
            </a:r>
            <a:r>
              <a:rPr lang="de-CH" altLang="de-DE" sz="4000" dirty="0">
                <a:solidFill>
                  <a:schemeClr val="tx1"/>
                </a:solidFill>
                <a:effectLst/>
                <a:latin typeface="Univers LT Std 47 Cn Lt" pitchFamily="34" charset="0"/>
              </a:rPr>
              <a:t>gedeihen.“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4945435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706</Words>
  <Application>Microsoft Office PowerPoint</Application>
  <PresentationFormat>Bildschirmpräsentation (4:3)</PresentationFormat>
  <Paragraphs>91</Paragraphs>
  <Slides>32</Slides>
  <Notes>32</Notes>
  <HiddenSlides>0</HiddenSlides>
  <MMClips>0</MMClips>
  <ScaleCrop>false</ScaleCrop>
  <HeadingPairs>
    <vt:vector size="4" baseType="variant">
      <vt:variant>
        <vt:lpstr>Design</vt:lpstr>
      </vt:variant>
      <vt:variant>
        <vt:i4>1</vt:i4>
      </vt:variant>
      <vt:variant>
        <vt:lpstr>Folientitel</vt:lpstr>
      </vt:variant>
      <vt:variant>
        <vt:i4>32</vt:i4>
      </vt:variant>
    </vt:vector>
  </HeadingPairs>
  <TitlesOfParts>
    <vt:vector size="33" baseType="lpstr">
      <vt:lpstr>Designvorlage 'Berggipfel'</vt:lpstr>
      <vt:lpstr>Bewährt und trotzdem bestraft</vt:lpstr>
      <vt:lpstr>PowerPoint-Präsentation</vt:lpstr>
      <vt:lpstr>I. Eine von Gott gesegnete    steile Karriere</vt:lpstr>
      <vt:lpstr>PowerPoint-Präsentation</vt:lpstr>
      <vt:lpstr>„Josef war von den ismaëlitischen Kaufleuten nach Ägypten gebracht worden. Ein Mann namens Potifar, ein Hofbeamter des Pharaos, der Befehlshaber der königlichen Leibwache, kaufte ihn den Ismaëlitern ab.“</vt:lpstr>
      <vt:lpstr>„Gott half ihm, sodass ihm alles glückte, was er tat.“</vt:lpstr>
      <vt:lpstr>„Der Ägypter sah, dass Gott Josef beistand und ihm alles gelingen liess.“</vt:lpstr>
      <vt:lpstr>„Potifar machte Josef zu seinem persönlichen Diener, übergab ihm sogar die Aufsicht über sein Hauswesen und vertraute ihm die Verwaltung seines ganzen Besitzes an.“</vt:lpstr>
      <vt:lpstr>„Von diesem Zeitpunkt an lag der Segen Gottes auf Potifar; Josef zuliebe liess Gott im Haus und auf den Feldern alles gedeihen.“</vt:lpstr>
      <vt:lpstr>„Potifar überliess Josef alles und kümmerte sich zu Hause um nichts mehr ausser um sein eigenes Essen.“</vt:lpstr>
      <vt:lpstr>„Josef war ein ausnehmend schöner Mann.“</vt:lpstr>
      <vt:lpstr>„Komm mit mir ins Bett!“</vt:lpstr>
      <vt:lpstr>„Mein Herr hat mir seinen ganzen Besitz anvertraut und kümmert sich selbst um nichts mehr in seinem Haus. Er gilt hier nicht mehr als ich. Nichts hat er mir vorenthalten ausser dich, seine Frau!“</vt:lpstr>
      <vt:lpstr>„Wie könnte ich da ein so grosses Unrecht begehen und mich gegen Gott versündigen?“</vt:lpstr>
      <vt:lpstr>„Tag für Tag redete sie auf Josef ein, aber er gab ihr nicht nach.“</vt:lpstr>
      <vt:lpstr>„Seid besonnen, seid wachsam! Euer Feind, der Teufel, streift umher wie ein brüllender Löwe, immer auf der Suche nach einem Opfer, das er verschlingen kann.“</vt:lpstr>
      <vt:lpstr>II. Ein von Gott gesegneter     abrupter Tiefschlag</vt:lpstr>
      <vt:lpstr>Josef hatte im Haus zu tun; niemand von der Dienerschaft war gerade in der Nähe. Da hielt sie ihn an seinem Gewand fest und sagte: „Komm jetzt mit ins Bett!“</vt:lpstr>
      <vt:lpstr>„Er riss sich los und lief hinaus; das Gewand blieb in ihrer Hand zurück.“</vt:lpstr>
      <vt:lpstr>„Seht euch das an! Mein Mann hat uns diesen Hebräer ins Haus gebracht, der nun seinen Mutwillen mit uns treibt. Er drang bei mir ein und wollte mit mir ins Bett. Da habe ich laut geschrien. Und als er mich schreien hörte, liess er sein Gewand neben mir liegen und rannte davon.“</vt:lpstr>
      <vt:lpstr>„Er liess Josef festnehmen und in das königliche Gefängnis bringen.“</vt:lpstr>
      <vt:lpstr>„Glücklich zu preisen seid ihr, wenn man euch um meinetwillen beschimpft und verfolgt und euch zu Unrecht die schlimmsten Dinge nachsagt.“</vt:lpstr>
      <vt:lpstr>„Widersteht dem Teufel, indem ihr unbeirrt am Glauben festhaltet; ihr wisst ja, dass die Leiden, die ihr durchmacht, genauso auch euren Geschwistern in der ganzen Welt auferlegt sind.“</vt:lpstr>
      <vt:lpstr>„Was für ein Verbrechen hat er denn begangen?“</vt:lpstr>
      <vt:lpstr>Pilatus liess sich Wasser bringen, wusch sich vor den Augen der Menge die Hände und sagte: „Ich bin unschuldig am Tod dieses Mannes. Was jetzt geschieht, ist eure Sache.“</vt:lpstr>
      <vt:lpstr>„Ihr wisst, dass Jesus in dieser Welt erschienen ist, um die Sünden der Menschen wegzunehmen, und dass er selbst ohne jede Sünde ist.“</vt:lpstr>
      <vt:lpstr>Schlussgedanke</vt:lpstr>
      <vt:lpstr>„Manche mussten sich verspotten und auspeitschen lassen, manche wurden gefesselt und ins Gefängnis geworfen.“</vt:lpstr>
      <vt:lpstr>„Sie wurden gesteinigt, sie wurden zersägt, sie wurden mit dem Schwert hingerichtet. Heimatlos zogen sie umher, in Schaf- und Ziegenfelle gehüllt, Not leidend, verfolgt und misshandelt.“</vt:lpstr>
      <vt:lpstr>„Die Welt war es nicht wert, sie in ihrer Mitte zu haben. Sie mussten in der Wüste und in den Bergen, in Höhlen und in Erdlöchern Zuflucht suchen.“</vt:lpstr>
      <vt:lpstr>„Ihnen allen stellte Gott aufgrund ihres Glaubens ein gutes Zeugnis aus, und doch haben sie die endgültige Erfüllung dessen, was er ihnen zugesagt hatte, nicht erlebt.“</vt:lpstr>
      <vt:lpstr>„Glücklich zu preisen ist der, der standhaft bleibt, wenn sein Glaube auf die Probe gestellt wird. Denn nachdem er sich bewährt hat, wird er als Siegeskranz das ewige Leben erhalten, wie der Herr es denen zugesagt hat, die ihn lieben.“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Gott hat den Überblick - Teil 2/7 - Bewährt und trotzdem bestraft - Folien</dc:title>
  <dc:creator>Jürg Birnstiel</dc:creator>
  <cp:lastModifiedBy>Me</cp:lastModifiedBy>
  <cp:revision>389</cp:revision>
  <dcterms:created xsi:type="dcterms:W3CDTF">2013-11-12T15:20:47Z</dcterms:created>
  <dcterms:modified xsi:type="dcterms:W3CDTF">2015-06-23T05:15:49Z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