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15" r:id="rId2"/>
  </p:sldMasterIdLst>
  <p:notesMasterIdLst>
    <p:notesMasterId r:id="rId46"/>
  </p:notesMasterIdLst>
  <p:handoutMasterIdLst>
    <p:handoutMasterId r:id="rId47"/>
  </p:handoutMasterIdLst>
  <p:sldIdLst>
    <p:sldId id="735" r:id="rId3"/>
    <p:sldId id="1105" r:id="rId4"/>
    <p:sldId id="1153" r:id="rId5"/>
    <p:sldId id="1154" r:id="rId6"/>
    <p:sldId id="1155" r:id="rId7"/>
    <p:sldId id="1156" r:id="rId8"/>
    <p:sldId id="1157" r:id="rId9"/>
    <p:sldId id="1158" r:id="rId10"/>
    <p:sldId id="1159" r:id="rId11"/>
    <p:sldId id="1160" r:id="rId12"/>
    <p:sldId id="1161" r:id="rId13"/>
    <p:sldId id="1077" r:id="rId14"/>
    <p:sldId id="269" r:id="rId15"/>
    <p:sldId id="1151" r:id="rId16"/>
    <p:sldId id="1162" r:id="rId17"/>
    <p:sldId id="1163" r:id="rId18"/>
    <p:sldId id="1164" r:id="rId19"/>
    <p:sldId id="1165" r:id="rId20"/>
    <p:sldId id="1166" r:id="rId21"/>
    <p:sldId id="962" r:id="rId22"/>
    <p:sldId id="1167" r:id="rId23"/>
    <p:sldId id="1168" r:id="rId24"/>
    <p:sldId id="1169" r:id="rId25"/>
    <p:sldId id="1170" r:id="rId26"/>
    <p:sldId id="1171" r:id="rId27"/>
    <p:sldId id="1172" r:id="rId28"/>
    <p:sldId id="1173" r:id="rId29"/>
    <p:sldId id="1174" r:id="rId30"/>
    <p:sldId id="1150" r:id="rId31"/>
    <p:sldId id="1175" r:id="rId32"/>
    <p:sldId id="1176" r:id="rId33"/>
    <p:sldId id="1177" r:id="rId34"/>
    <p:sldId id="1178" r:id="rId35"/>
    <p:sldId id="1179" r:id="rId36"/>
    <p:sldId id="1180" r:id="rId37"/>
    <p:sldId id="1181" r:id="rId38"/>
    <p:sldId id="1182" r:id="rId39"/>
    <p:sldId id="1183" r:id="rId40"/>
    <p:sldId id="1152" r:id="rId41"/>
    <p:sldId id="1184" r:id="rId42"/>
    <p:sldId id="259" r:id="rId43"/>
    <p:sldId id="1185" r:id="rId44"/>
    <p:sldId id="1186" r:id="rId4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08" d="100"/>
          <a:sy n="108" d="100"/>
        </p:scale>
        <p:origin x="-2358"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4274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6653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676F54-DAF1-46BF-B385-E927593D1C9C}" type="slidenum">
              <a:rPr kumimoji="0" lang="de-DE" altLang="de-DE"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de-DE" altLang="de-DE"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4146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3899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9087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0505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0582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3996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7183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3283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5045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62004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49849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82726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32693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4734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7435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2692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694563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54350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57722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41116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27408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56704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368100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58952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07073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94250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59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18956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87557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74518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98287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625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51475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8650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3740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318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800" b="0" i="0" u="none" strike="noStrike" kern="1200" cap="none" spc="0" normalizeH="0" baseline="0" noProof="0">
                <a:ln>
                  <a:noFill/>
                </a:ln>
                <a:solidFill>
                  <a:srgbClr val="FFFFFF"/>
                </a:solidFill>
                <a:effectLst/>
                <a:uLnTx/>
                <a:uFillTx/>
                <a:latin typeface="Arial" charset="0"/>
                <a:ea typeface="+mn-ea"/>
                <a:cs typeface="+mn-cs"/>
              </a:endParaRPr>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solidFill>
                <a:srgbClr val="FFFFFF"/>
              </a:solidFill>
            </a:endParaRPr>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smtClean="0">
                <a:solidFill>
                  <a:srgbClr val="FFFFFF"/>
                </a:solidFill>
              </a:rPr>
              <a:pPr/>
              <a:t>‹Nr.›</a:t>
            </a:fld>
            <a:endParaRPr lang="de-DE" altLang="de-DE">
              <a:solidFill>
                <a:srgbClr val="FFFFFF"/>
              </a:solidFill>
            </a:endParaRPr>
          </a:p>
        </p:txBody>
      </p:sp>
      <p:sp>
        <p:nvSpPr>
          <p:cNvPr id="388123" name="Rectangle 27"/>
          <p:cNvSpPr>
            <a:spLocks noGrp="1" noChangeArrowheads="1"/>
          </p:cNvSpPr>
          <p:nvPr>
            <p:ph type="ftr" sz="quarter" idx="3"/>
          </p:nvPr>
        </p:nvSpPr>
        <p:spPr/>
        <p:txBody>
          <a:bodyPr/>
          <a:lstStyle>
            <a:lvl1pPr>
              <a:defRPr/>
            </a:lvl1pPr>
          </a:lstStyle>
          <a:p>
            <a:endParaRPr lang="de-DE" altLang="de-DE">
              <a:solidFill>
                <a:srgbClr val="FFFFFF"/>
              </a:solidFill>
            </a:endParaRPr>
          </a:p>
        </p:txBody>
      </p:sp>
    </p:spTree>
    <p:extLst>
      <p:ext uri="{BB962C8B-B14F-4D97-AF65-F5344CB8AC3E}">
        <p14:creationId xmlns:p14="http://schemas.microsoft.com/office/powerpoint/2010/main" val="395395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5000" b="-1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extLst>
      <p:ext uri="{BB962C8B-B14F-4D97-AF65-F5344CB8AC3E}">
        <p14:creationId xmlns:p14="http://schemas.microsoft.com/office/powerpoint/2010/main" val="542613379"/>
      </p:ext>
    </p:extLst>
  </p:cSld>
  <p:clrMap bg1="dk2" tx1="lt1" bg2="dk1" tx2="lt2" accent1="accent1" accent2="accent2" accent3="accent3" accent4="accent4" accent5="accent5" accent6="accent6" hlink="hlink" folHlink="folHlink"/>
  <p:sldLayoutIdLst>
    <p:sldLayoutId id="2147483716" r:id="rId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476672"/>
            <a:ext cx="11233248" cy="1200329"/>
          </a:xfrm>
        </p:spPr>
        <p:txBody>
          <a:bodyPr wrap="square">
            <a:spAutoFit/>
          </a:bodyPr>
          <a:lstStyle/>
          <a:p>
            <a:pPr algn="l"/>
            <a:r>
              <a:rPr lang="de-CH" altLang="de-DE" sz="7200" dirty="0">
                <a:solidFill>
                  <a:schemeClr val="tx1"/>
                </a:solidFill>
                <a:effectLst/>
                <a:latin typeface="Univers LT Std 47 Cn Lt" pitchFamily="34" charset="0"/>
              </a:rPr>
              <a:t>Gott kommt zu einer jungen Frau</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3575720" y="2564904"/>
            <a:ext cx="8426019" cy="1151084"/>
          </a:xfrm>
        </p:spPr>
        <p:txBody>
          <a:bodyPr wrap="square">
            <a:spAutoFit/>
          </a:bodyPr>
          <a:lstStyle/>
          <a:p>
            <a:pPr algn="r"/>
            <a:r>
              <a:rPr lang="de-DE" altLang="de-DE" sz="4000" dirty="0">
                <a:effectLst/>
                <a:latin typeface="Univers LT Std 47 Cn Lt" pitchFamily="34" charset="0"/>
              </a:rPr>
              <a:t>Serie: </a:t>
            </a:r>
            <a:r>
              <a:rPr lang="de-CH" altLang="de-DE" sz="4000" dirty="0">
                <a:effectLst/>
                <a:latin typeface="Univers LT Std 47 Cn Lt" pitchFamily="34" charset="0"/>
              </a:rPr>
              <a:t>Gott besucht die Menschen! (1/3)</a:t>
            </a:r>
          </a:p>
          <a:p>
            <a:pPr algn="r"/>
            <a:r>
              <a:rPr lang="de-CH" altLang="de-DE" sz="2400" dirty="0">
                <a:effectLst/>
                <a:latin typeface="Univers LT Std 47 Cn Lt" pitchFamily="34" charset="0"/>
              </a:rPr>
              <a:t>Lukas-Evangelium 1,26-38</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07034"/>
            <a:ext cx="11449272" cy="1107996"/>
          </a:xfrm>
        </p:spPr>
        <p:txBody>
          <a:bodyPr wrap="square">
            <a:spAutoFit/>
          </a:bodyPr>
          <a:lstStyle/>
          <a:p>
            <a:pPr algn="l"/>
            <a:r>
              <a:rPr lang="de-CH" altLang="de-DE" sz="6600" dirty="0">
                <a:solidFill>
                  <a:schemeClr val="tx1"/>
                </a:solidFill>
                <a:effectLst/>
                <a:latin typeface="Univers LT Std 47 Cn Lt" pitchFamily="34" charset="0"/>
              </a:rPr>
              <a:t>„Denn für Gott ist nichts unmöglich.“</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875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04664"/>
            <a:ext cx="11449272" cy="2123658"/>
          </a:xfrm>
        </p:spPr>
        <p:txBody>
          <a:bodyPr wrap="square">
            <a:spAutoFit/>
          </a:bodyPr>
          <a:lstStyle/>
          <a:p>
            <a:pPr algn="l"/>
            <a:r>
              <a:rPr lang="de-CH" altLang="de-DE" sz="4400" dirty="0">
                <a:solidFill>
                  <a:schemeClr val="tx1"/>
                </a:solidFill>
                <a:effectLst/>
                <a:latin typeface="Univers LT Std 47 Cn Lt" pitchFamily="34" charset="0"/>
              </a:rPr>
              <a:t>Da sagte Maria: „Ich bin die Dienerin des Herrn.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Was du gesagt hast, soll mit mir geschehen.“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Hierauf verliess sie der Engel.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004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476672"/>
            <a:ext cx="11737304"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Eine einzigartige Situation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027" name="Picture 3" descr="C:\Users\jür\Desktop\629X_Page_2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93692" y="-1"/>
            <a:ext cx="5810821" cy="6900651"/>
          </a:xfrm>
          <a:prstGeom prst="rect">
            <a:avLst/>
          </a:prstGeom>
          <a:noFill/>
          <a:extLst>
            <a:ext uri="{909E8E84-426E-40DD-AFC4-6F175D3DCCD1}">
              <a14:hiddenFill xmlns:a14="http://schemas.microsoft.com/office/drawing/2010/main">
                <a:solidFill>
                  <a:srgbClr val="FFFFFF"/>
                </a:solidFill>
              </a14:hiddenFill>
            </a:ext>
          </a:extLst>
        </p:spPr>
      </p:pic>
      <p:sp>
        <p:nvSpPr>
          <p:cNvPr id="3" name="Abgerundetes Rechteck 2"/>
          <p:cNvSpPr/>
          <p:nvPr/>
        </p:nvSpPr>
        <p:spPr>
          <a:xfrm>
            <a:off x="7094414" y="1988840"/>
            <a:ext cx="694989" cy="216024"/>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rgbClr val="FFFFFF"/>
              </a:solidFill>
              <a:latin typeface="Arial"/>
            </a:endParaRPr>
          </a:p>
        </p:txBody>
      </p:sp>
      <p:pic>
        <p:nvPicPr>
          <p:cNvPr id="2" name="Grafik 1">
            <a:extLst>
              <a:ext uri="{FF2B5EF4-FFF2-40B4-BE49-F238E27FC236}">
                <a16:creationId xmlns:a16="http://schemas.microsoft.com/office/drawing/2014/main" xmlns="" id="{36B40791-FF5B-46B5-AEC2-9533A5EE762D}"/>
              </a:ext>
            </a:extLst>
          </p:cNvPr>
          <p:cNvPicPr>
            <a:picLocks noChangeAspect="1"/>
          </p:cNvPicPr>
          <p:nvPr/>
        </p:nvPicPr>
        <p:blipFill>
          <a:blip r:embed="rId4"/>
          <a:stretch>
            <a:fillRect/>
          </a:stretch>
        </p:blipFill>
        <p:spPr>
          <a:xfrm>
            <a:off x="6960096" y="4519013"/>
            <a:ext cx="743776" cy="268247"/>
          </a:xfrm>
          <a:prstGeom prst="rect">
            <a:avLst/>
          </a:prstGeom>
        </p:spPr>
      </p:pic>
    </p:spTree>
    <p:extLst>
      <p:ext uri="{BB962C8B-B14F-4D97-AF65-F5344CB8AC3E}">
        <p14:creationId xmlns:p14="http://schemas.microsoft.com/office/powerpoint/2010/main" val="307746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1,46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9362" y="1124744"/>
            <a:ext cx="11871293" cy="1015663"/>
          </a:xfrm>
        </p:spPr>
        <p:txBody>
          <a:bodyPr wrap="square">
            <a:spAutoFit/>
          </a:bodyPr>
          <a:lstStyle/>
          <a:p>
            <a:pPr algn="l"/>
            <a:r>
              <a:rPr lang="de-CH" altLang="de-DE" sz="6000" dirty="0">
                <a:solidFill>
                  <a:schemeClr val="tx1"/>
                </a:solidFill>
                <a:effectLst/>
                <a:latin typeface="Univers LT Std 47 Cn Lt" pitchFamily="34" charset="0"/>
              </a:rPr>
              <a:t>„Was kann aus </a:t>
            </a:r>
            <a:r>
              <a:rPr lang="de-CH" altLang="de-DE" sz="6000" dirty="0" err="1">
                <a:solidFill>
                  <a:schemeClr val="tx1"/>
                </a:solidFill>
                <a:effectLst/>
                <a:latin typeface="Univers LT Std 47 Cn Lt" pitchFamily="34" charset="0"/>
              </a:rPr>
              <a:t>Nazaret</a:t>
            </a:r>
            <a:r>
              <a:rPr lang="de-CH" altLang="de-DE" sz="6000" dirty="0">
                <a:solidFill>
                  <a:schemeClr val="tx1"/>
                </a:solidFill>
                <a:effectLst/>
                <a:latin typeface="Univers LT Std 47 Cn Lt" pitchFamily="34" charset="0"/>
              </a:rPr>
              <a:t> Gutes kommen?“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1538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7,52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9362" y="1032411"/>
            <a:ext cx="11871293" cy="1200329"/>
          </a:xfrm>
        </p:spPr>
        <p:txBody>
          <a:bodyPr wrap="square">
            <a:spAutoFit/>
          </a:bodyPr>
          <a:lstStyle/>
          <a:p>
            <a:pPr algn="l"/>
            <a:r>
              <a:rPr lang="de-CH" altLang="de-DE" sz="7200" dirty="0">
                <a:solidFill>
                  <a:schemeClr val="tx1"/>
                </a:solidFill>
                <a:effectLst/>
                <a:latin typeface="Univers LT Std 47 Cn Lt" pitchFamily="34" charset="0"/>
              </a:rPr>
              <a:t>„Aus Galiläa kommt kein Prophet.“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1008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76672"/>
            <a:ext cx="11449272" cy="1446550"/>
          </a:xfrm>
        </p:spPr>
        <p:txBody>
          <a:bodyPr wrap="square">
            <a:spAutoFit/>
          </a:bodyPr>
          <a:lstStyle/>
          <a:p>
            <a:pPr algn="l"/>
            <a:r>
              <a:rPr lang="de-CH" altLang="de-DE" sz="4400" dirty="0">
                <a:solidFill>
                  <a:schemeClr val="tx1"/>
                </a:solidFill>
                <a:effectLst/>
                <a:latin typeface="Univers LT Std 47 Cn Lt" pitchFamily="34" charset="0"/>
              </a:rPr>
              <a:t>„Sei gegrüsst, dir ist eine hohe Gnade zuteil geworden! Der Herr ist mit dir.“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1584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38118"/>
            <a:ext cx="10153128" cy="2123658"/>
          </a:xfrm>
        </p:spPr>
        <p:txBody>
          <a:bodyPr wrap="square">
            <a:spAutoFit/>
          </a:bodyPr>
          <a:lstStyle/>
          <a:p>
            <a:pPr algn="l"/>
            <a:r>
              <a:rPr lang="de-CH" altLang="de-DE" sz="4400" dirty="0">
                <a:solidFill>
                  <a:schemeClr val="tx1"/>
                </a:solidFill>
                <a:effectLst/>
                <a:latin typeface="Univers LT Std 47 Cn Lt" pitchFamily="34" charset="0"/>
              </a:rPr>
              <a:t>„Maria erschrak zutiefst, als sie so angesprochen wurde, und fragte sich, was dieser Gruss zu bedeuten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30836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76672"/>
            <a:ext cx="8856984" cy="1446550"/>
          </a:xfrm>
        </p:spPr>
        <p:txBody>
          <a:bodyPr wrap="square">
            <a:spAutoFit/>
          </a:bodyPr>
          <a:lstStyle/>
          <a:p>
            <a:pPr algn="l"/>
            <a:r>
              <a:rPr lang="de-CH" altLang="de-DE" sz="4400" dirty="0">
                <a:solidFill>
                  <a:schemeClr val="tx1"/>
                </a:solidFill>
                <a:effectLst/>
                <a:latin typeface="Univers LT Std 47 Cn Lt" pitchFamily="34" charset="0"/>
              </a:rPr>
              <a:t>„Du brauchst dich nicht zu fürchten, Maria, denn du hast Gnade bei Gott gefunden.“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0097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1. Korinther-Brief 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665296" cy="2800767"/>
          </a:xfrm>
        </p:spPr>
        <p:txBody>
          <a:bodyPr wrap="square">
            <a:spAutoFit/>
          </a:bodyPr>
          <a:lstStyle/>
          <a:p>
            <a:pPr algn="l"/>
            <a:r>
              <a:rPr lang="de-CH" altLang="de-DE" sz="4400" dirty="0">
                <a:solidFill>
                  <a:schemeClr val="tx1"/>
                </a:solidFill>
                <a:effectLst/>
                <a:latin typeface="Univers LT Std 47 Cn Lt" pitchFamily="34" charset="0"/>
              </a:rPr>
              <a:t>„Was in dieser Welt unbedeutend und verachtet ist und was bei den Menschen nichts gilt, das hat Gott erwählt, damit ans Licht kommt, wie nichtig das ist, was bei ihnen etwas gilt.“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6167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9362" y="116632"/>
            <a:ext cx="11871293" cy="3477875"/>
          </a:xfrm>
        </p:spPr>
        <p:txBody>
          <a:bodyPr wrap="square">
            <a:spAutoFit/>
          </a:bodyPr>
          <a:lstStyle/>
          <a:p>
            <a:pPr algn="l"/>
            <a:r>
              <a:rPr lang="de-CH" altLang="de-DE" sz="4400" dirty="0">
                <a:solidFill>
                  <a:schemeClr val="tx1"/>
                </a:solidFill>
                <a:effectLst/>
                <a:latin typeface="Univers LT Std 47 Cn Lt" pitchFamily="34" charset="0"/>
              </a:rPr>
              <a:t>Als Elisabeth im sechsten Monat schwanger war, sandte Gott den Engel Gabriel zu einer unverheirateten jungen Frau, die in </a:t>
            </a:r>
            <a:r>
              <a:rPr lang="de-CH" altLang="de-DE" sz="4400" dirty="0" err="1">
                <a:solidFill>
                  <a:schemeClr val="tx1"/>
                </a:solidFill>
                <a:effectLst/>
                <a:latin typeface="Univers LT Std 47 Cn Lt" pitchFamily="34" charset="0"/>
              </a:rPr>
              <a:t>Nazaret</a:t>
            </a:r>
            <a:r>
              <a:rPr lang="de-CH" altLang="de-DE" sz="4400" dirty="0">
                <a:solidFill>
                  <a:schemeClr val="tx1"/>
                </a:solidFill>
                <a:effectLst/>
                <a:latin typeface="Univers LT Std 47 Cn Lt" pitchFamily="34" charset="0"/>
              </a:rPr>
              <a:t>, einer Stadt in Galiläa, wohnte. Sie hiess Maria, war noch unberührt und war mit Josef, einem Mann aus dem Haus Davids, verlobt.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tx1"/>
                </a:solidFill>
                <a:effectLst/>
                <a:latin typeface="Univers LT Std 47 Cn Lt" pitchFamily="34" charset="0"/>
              </a:rPr>
              <a:t>II. </a:t>
            </a:r>
            <a:r>
              <a:rPr lang="de-CH" altLang="de-DE" sz="4800" dirty="0">
                <a:solidFill>
                  <a:schemeClr val="tx1"/>
                </a:solidFill>
                <a:effectLst/>
                <a:latin typeface="Univers LT Std 47 Cn Lt" pitchFamily="34" charset="0"/>
              </a:rPr>
              <a:t>Eine einzigartige Ankündigung</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76672"/>
            <a:ext cx="11377264" cy="1446550"/>
          </a:xfrm>
        </p:spPr>
        <p:txBody>
          <a:bodyPr wrap="square">
            <a:spAutoFit/>
          </a:bodyPr>
          <a:lstStyle/>
          <a:p>
            <a:pPr algn="l"/>
            <a:r>
              <a:rPr lang="de-CH" altLang="de-DE" sz="4400" dirty="0">
                <a:solidFill>
                  <a:schemeClr val="tx1"/>
                </a:solidFill>
                <a:effectLst/>
                <a:latin typeface="Univers LT Std 47 Cn Lt" pitchFamily="34" charset="0"/>
              </a:rPr>
              <a:t>„Du wirst schwanger werden und einen Sohn zur Welt bringen; dem sollst du den Namen Jesus 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7824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38118"/>
            <a:ext cx="10297144" cy="2123658"/>
          </a:xfrm>
        </p:spPr>
        <p:txBody>
          <a:bodyPr wrap="square">
            <a:spAutoFit/>
          </a:bodyPr>
          <a:lstStyle/>
          <a:p>
            <a:pPr algn="l"/>
            <a:r>
              <a:rPr lang="de-CH" altLang="de-DE" sz="4400" dirty="0">
                <a:solidFill>
                  <a:schemeClr val="tx1"/>
                </a:solidFill>
                <a:effectLst/>
                <a:latin typeface="Univers LT Std 47 Cn Lt" pitchFamily="34" charset="0"/>
              </a:rPr>
              <a:t>„Er wird gross sein und wird ‚Sohn des Höchsten‘ genannt werden. Gott, der Herr, wird ihm den Thron seines Stammvaters David 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1725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Jesaja 7,14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38118"/>
            <a:ext cx="10297144" cy="2123658"/>
          </a:xfrm>
        </p:spPr>
        <p:txBody>
          <a:bodyPr wrap="square">
            <a:spAutoFit/>
          </a:bodyPr>
          <a:lstStyle/>
          <a:p>
            <a:pPr algn="l"/>
            <a:r>
              <a:rPr lang="de-CH" altLang="de-DE" sz="4400" dirty="0">
                <a:solidFill>
                  <a:schemeClr val="tx1"/>
                </a:solidFill>
                <a:effectLst/>
                <a:latin typeface="Univers LT Std 47 Cn Lt" pitchFamily="34" charset="0"/>
              </a:rPr>
              <a:t>„Die Jungfrau wird schwanger werden und einen Sohn zur Welt bringen, den wird sie </a:t>
            </a:r>
            <a:r>
              <a:rPr lang="de-CH" altLang="de-DE" sz="4400" dirty="0" err="1">
                <a:solidFill>
                  <a:schemeClr val="tx1"/>
                </a:solidFill>
                <a:effectLst/>
                <a:latin typeface="Univers LT Std 47 Cn Lt" pitchFamily="34" charset="0"/>
              </a:rPr>
              <a:t>Immanuël</a:t>
            </a:r>
            <a:r>
              <a:rPr lang="de-CH" altLang="de-DE" sz="4400" dirty="0">
                <a:solidFill>
                  <a:schemeClr val="tx1"/>
                </a:solidFill>
                <a:effectLst/>
                <a:latin typeface="Univers LT Std 47 Cn Lt" pitchFamily="34" charset="0"/>
              </a:rPr>
              <a:t> (Gott mit uns) nennen.“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22643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18,33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645949"/>
            <a:ext cx="10297144" cy="1107996"/>
          </a:xfrm>
        </p:spPr>
        <p:txBody>
          <a:bodyPr wrap="square">
            <a:spAutoFit/>
          </a:bodyPr>
          <a:lstStyle/>
          <a:p>
            <a:pPr algn="l"/>
            <a:r>
              <a:rPr lang="de-CH" altLang="de-DE" sz="6600" dirty="0">
                <a:solidFill>
                  <a:schemeClr val="tx1"/>
                </a:solidFill>
                <a:effectLst/>
                <a:latin typeface="Univers LT Std 47 Cn Lt" pitchFamily="34" charset="0"/>
              </a:rPr>
              <a:t>„Bist du der König der Juden?“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6934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18,36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161240" cy="3477875"/>
          </a:xfrm>
        </p:spPr>
        <p:txBody>
          <a:bodyPr wrap="square">
            <a:spAutoFit/>
          </a:bodyPr>
          <a:lstStyle/>
          <a:p>
            <a:pPr algn="l"/>
            <a:r>
              <a:rPr lang="de-CH" altLang="de-DE" sz="4400" dirty="0">
                <a:solidFill>
                  <a:schemeClr val="tx1"/>
                </a:solidFill>
                <a:effectLst/>
                <a:latin typeface="Univers LT Std 47 Cn Lt" pitchFamily="34" charset="0"/>
              </a:rPr>
              <a:t>„Das Reich, dessen König ich bin, ist nicht von dieser Welt. Wäre mein Reich von dieser Welt, dann hätten meine Diener für mich gekämpft, damit ich nicht den Juden in die Hände falle. Nun ist aber mein Reich nicht von dieser Erde.“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1930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18,37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9361040" cy="2123658"/>
          </a:xfrm>
        </p:spPr>
        <p:txBody>
          <a:bodyPr wrap="square">
            <a:spAutoFit/>
          </a:bodyPr>
          <a:lstStyle/>
          <a:p>
            <a:pPr algn="l"/>
            <a:r>
              <a:rPr lang="de-CH" altLang="de-DE" sz="6600" dirty="0">
                <a:solidFill>
                  <a:schemeClr val="tx1"/>
                </a:solidFill>
                <a:effectLst/>
                <a:latin typeface="Univers LT Std 47 Cn Lt" pitchFamily="34" charset="0"/>
              </a:rPr>
              <a:t>„Dann bist du also tatsächlich ein König?“</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740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18,37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161240" cy="2800767"/>
          </a:xfrm>
        </p:spPr>
        <p:txBody>
          <a:bodyPr wrap="square">
            <a:spAutoFit/>
          </a:bodyPr>
          <a:lstStyle/>
          <a:p>
            <a:pPr algn="l"/>
            <a:r>
              <a:rPr lang="de-CH" altLang="de-DE" sz="4400" dirty="0">
                <a:solidFill>
                  <a:schemeClr val="tx1"/>
                </a:solidFill>
                <a:effectLst/>
                <a:latin typeface="Univers LT Std 47 Cn Lt" pitchFamily="34" charset="0"/>
              </a:rPr>
              <a:t>„Du hast Recht - ich bin ein König. Ich bin in die Welt gekommen, um für die Wahrheit Zeuge zu sein; dazu bin ich geboren. Jeder, der auf der Seite der Wahrheit steht, hört auf meine Stimme.“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4658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Offenbarung 17,14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161240" cy="2123658"/>
          </a:xfrm>
        </p:spPr>
        <p:txBody>
          <a:bodyPr wrap="square">
            <a:spAutoFit/>
          </a:bodyPr>
          <a:lstStyle/>
          <a:p>
            <a:pPr algn="l"/>
            <a:r>
              <a:rPr lang="de-CH" altLang="de-DE" sz="4400" dirty="0">
                <a:solidFill>
                  <a:schemeClr val="tx1"/>
                </a:solidFill>
                <a:effectLst/>
                <a:latin typeface="Univers LT Std 47 Cn Lt" pitchFamily="34" charset="0"/>
              </a:rPr>
              <a:t>„Das Lamm (Jesus) wird siegen, denn es ist Herr über alle Herren und König über alle Könige; und mit ihm siegen werden alle, die bei ihm sind.“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4212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tx1"/>
                </a:solidFill>
                <a:effectLst/>
                <a:latin typeface="Univers LT Std 47 Cn Lt" pitchFamily="34" charset="0"/>
              </a:rPr>
              <a:t>III. </a:t>
            </a:r>
            <a:r>
              <a:rPr lang="de-CH" altLang="de-DE" sz="4800" dirty="0">
                <a:solidFill>
                  <a:schemeClr val="tx1"/>
                </a:solidFill>
                <a:effectLst/>
                <a:latin typeface="Univers LT Std 47 Cn Lt" pitchFamily="34" charset="0"/>
              </a:rPr>
              <a:t>Eine einzigartige Empfängnis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609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9362" y="332656"/>
            <a:ext cx="11871293" cy="2123658"/>
          </a:xfrm>
        </p:spPr>
        <p:txBody>
          <a:bodyPr wrap="square">
            <a:spAutoFit/>
          </a:bodyPr>
          <a:lstStyle/>
          <a:p>
            <a:pPr algn="l"/>
            <a:r>
              <a:rPr lang="de-CH" altLang="de-DE" sz="4400" dirty="0">
                <a:solidFill>
                  <a:schemeClr val="tx1"/>
                </a:solidFill>
                <a:effectLst/>
                <a:latin typeface="Univers LT Std 47 Cn Lt" pitchFamily="34" charset="0"/>
              </a:rPr>
              <a:t>„Sei gegrüsst, dir ist eine hohe Gnade zuteil geworden!“, sagte Gabriel zu ihr, als er hereinkam.</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„Der Herr ist mit dir.“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4887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7632848" cy="3139321"/>
          </a:xfrm>
        </p:spPr>
        <p:txBody>
          <a:bodyPr wrap="square">
            <a:spAutoFit/>
          </a:bodyPr>
          <a:lstStyle/>
          <a:p>
            <a:pPr algn="l"/>
            <a:r>
              <a:rPr lang="de-CH" altLang="de-DE" sz="6600" dirty="0">
                <a:solidFill>
                  <a:schemeClr val="tx1"/>
                </a:solidFill>
                <a:effectLst/>
                <a:latin typeface="Univers LT Std 47 Cn Lt" pitchFamily="34" charset="0"/>
              </a:rPr>
              <a:t>„Wie soll das zugehen? Ich bin doch noch gar nicht verheiratet.“</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4956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585176" cy="1107996"/>
          </a:xfrm>
        </p:spPr>
        <p:txBody>
          <a:bodyPr wrap="square">
            <a:spAutoFit/>
          </a:bodyPr>
          <a:lstStyle/>
          <a:p>
            <a:pPr algn="l"/>
            <a:r>
              <a:rPr lang="de-CH" altLang="de-DE" sz="6600" dirty="0">
                <a:solidFill>
                  <a:schemeClr val="tx1"/>
                </a:solidFill>
                <a:effectLst/>
                <a:latin typeface="Univers LT Std 47 Cn Lt" pitchFamily="34" charset="0"/>
              </a:rPr>
              <a:t>„Ich weiss von keinem Mann.“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9846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585176" cy="1107996"/>
          </a:xfrm>
        </p:spPr>
        <p:txBody>
          <a:bodyPr wrap="square">
            <a:spAutoFit/>
          </a:bodyPr>
          <a:lstStyle/>
          <a:p>
            <a:pPr algn="l"/>
            <a:r>
              <a:rPr lang="de-CH" altLang="de-DE" sz="6600" dirty="0">
                <a:solidFill>
                  <a:schemeClr val="tx1"/>
                </a:solidFill>
                <a:effectLst/>
                <a:latin typeface="Univers LT Std 47 Cn Lt" pitchFamily="34" charset="0"/>
              </a:rPr>
              <a:t>„Ich weiss von keinem Mann.“</a:t>
            </a:r>
            <a:endParaRPr lang="de-DE" altLang="de-DE" sz="6600" dirty="0">
              <a:solidFill>
                <a:schemeClr val="tx1"/>
              </a:solidFill>
              <a:effectLst/>
              <a:latin typeface="Univers LT Std 47 Cn Lt" pitchFamily="34" charset="0"/>
            </a:endParaRPr>
          </a:p>
        </p:txBody>
      </p:sp>
      <p:sp>
        <p:nvSpPr>
          <p:cNvPr id="4" name="Rectangle 2">
            <a:extLst>
              <a:ext uri="{FF2B5EF4-FFF2-40B4-BE49-F238E27FC236}">
                <a16:creationId xmlns:a16="http://schemas.microsoft.com/office/drawing/2014/main" xmlns="" id="{6E705C52-62ED-4A55-B90E-F7713C23B1E2}"/>
              </a:ext>
            </a:extLst>
          </p:cNvPr>
          <p:cNvSpPr txBox="1">
            <a:spLocks noChangeArrowheads="1"/>
          </p:cNvSpPr>
          <p:nvPr/>
        </p:nvSpPr>
        <p:spPr bwMode="auto">
          <a:xfrm>
            <a:off x="179892" y="2132856"/>
            <a:ext cx="1189277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6600" kern="0" dirty="0">
                <a:solidFill>
                  <a:schemeClr val="tx1"/>
                </a:solidFill>
                <a:effectLst/>
                <a:latin typeface="Univers LT Std 47 Cn Lt" pitchFamily="34" charset="0"/>
              </a:rPr>
              <a:t>„Ich habe noch keinen Mann erkannt.“</a:t>
            </a:r>
            <a:endParaRPr lang="de-DE" altLang="de-DE" sz="6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0026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1. Mose 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585176" cy="3139321"/>
          </a:xfrm>
        </p:spPr>
        <p:txBody>
          <a:bodyPr wrap="square">
            <a:spAutoFit/>
          </a:bodyPr>
          <a:lstStyle/>
          <a:p>
            <a:pPr algn="l"/>
            <a:r>
              <a:rPr lang="de-CH" altLang="de-DE" sz="6600" dirty="0">
                <a:solidFill>
                  <a:schemeClr val="tx1"/>
                </a:solidFill>
                <a:effectLst/>
                <a:latin typeface="Univers LT Std 47 Cn Lt" pitchFamily="34" charset="0"/>
              </a:rPr>
              <a:t>„Adam erkannte seine Frau Eva, und sie ward schwanger und gebar den </a:t>
            </a:r>
            <a:r>
              <a:rPr lang="de-CH" altLang="de-DE" sz="6600" dirty="0" err="1">
                <a:solidFill>
                  <a:schemeClr val="tx1"/>
                </a:solidFill>
                <a:effectLst/>
                <a:latin typeface="Univers LT Std 47 Cn Lt" pitchFamily="34" charset="0"/>
              </a:rPr>
              <a:t>Kain</a:t>
            </a:r>
            <a:r>
              <a:rPr lang="de-CH" altLang="de-DE" sz="6600" dirty="0">
                <a:solidFill>
                  <a:schemeClr val="tx1"/>
                </a:solidFill>
                <a:effectLst/>
                <a:latin typeface="Univers LT Std 47 Cn Lt" pitchFamily="34" charset="0"/>
              </a:rPr>
              <a:t>.“</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9084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21019"/>
            <a:ext cx="11161240" cy="1569660"/>
          </a:xfrm>
        </p:spPr>
        <p:txBody>
          <a:bodyPr wrap="square">
            <a:spAutoFit/>
          </a:bodyPr>
          <a:lstStyle/>
          <a:p>
            <a:pPr algn="l"/>
            <a:r>
              <a:rPr lang="de-CH" altLang="de-DE" sz="4800" dirty="0">
                <a:solidFill>
                  <a:schemeClr val="tx1"/>
                </a:solidFill>
                <a:effectLst/>
                <a:latin typeface="Univers LT Std 47 Cn Lt" pitchFamily="34" charset="0"/>
              </a:rPr>
              <a:t>„Der Heilige Geist wird über dich kommen, und die Kraft des Höchsten wird dich überschatten.“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6965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Psalm 33,9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36353"/>
            <a:ext cx="11161240" cy="1938992"/>
          </a:xfrm>
        </p:spPr>
        <p:txBody>
          <a:bodyPr wrap="square">
            <a:spAutoFit/>
          </a:bodyPr>
          <a:lstStyle/>
          <a:p>
            <a:pPr algn="l"/>
            <a:r>
              <a:rPr lang="de-CH" altLang="de-DE" sz="6000" dirty="0">
                <a:solidFill>
                  <a:schemeClr val="tx1"/>
                </a:solidFill>
                <a:effectLst/>
                <a:latin typeface="Univers LT Std 47 Cn Lt" pitchFamily="34" charset="0"/>
              </a:rPr>
              <a:t>„Gott spricht und es geschieht; er gibt einen Befehl, schon ist er ausgeführt.“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956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620688"/>
            <a:ext cx="12072664" cy="1569660"/>
          </a:xfrm>
        </p:spPr>
        <p:txBody>
          <a:bodyPr wrap="square">
            <a:spAutoFit/>
          </a:bodyPr>
          <a:lstStyle/>
          <a:p>
            <a:pPr algn="l"/>
            <a:r>
              <a:rPr lang="de-CH" altLang="de-DE" sz="4800" dirty="0">
                <a:solidFill>
                  <a:schemeClr val="tx1"/>
                </a:solidFill>
                <a:effectLst/>
                <a:latin typeface="Univers LT Std 47 Cn Lt" pitchFamily="34" charset="0"/>
              </a:rPr>
              <a:t>„Deshalb wird auch das Kind, das du zur Welt bringst, heilig sein und Gottes Sohn genannt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8602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Hebräer 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51356"/>
            <a:ext cx="9649072" cy="2308324"/>
          </a:xfrm>
        </p:spPr>
        <p:txBody>
          <a:bodyPr wrap="square">
            <a:spAutoFit/>
          </a:bodyPr>
          <a:lstStyle/>
          <a:p>
            <a:pPr algn="l"/>
            <a:r>
              <a:rPr lang="de-CH" altLang="de-DE" sz="4800" dirty="0">
                <a:solidFill>
                  <a:schemeClr val="tx1"/>
                </a:solidFill>
                <a:effectLst/>
                <a:latin typeface="Univers LT Std 47 Cn Lt" pitchFamily="34" charset="0"/>
              </a:rPr>
              <a:t>„Er ist das vollkommene Abbild von Gottes Herrlichkeit, der unverfälschte Ausdruck seines Wesens.“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7146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585176" cy="1107996"/>
          </a:xfrm>
        </p:spPr>
        <p:txBody>
          <a:bodyPr wrap="square">
            <a:spAutoFit/>
          </a:bodyPr>
          <a:lstStyle/>
          <a:p>
            <a:pPr algn="l"/>
            <a:r>
              <a:rPr lang="de-CH" altLang="de-DE" sz="6600" dirty="0">
                <a:solidFill>
                  <a:schemeClr val="tx1"/>
                </a:solidFill>
                <a:effectLst/>
                <a:latin typeface="Univers LT Std 47 Cn Lt" pitchFamily="34" charset="0"/>
              </a:rPr>
              <a:t>„Für Gott ist nichts unmöglich.“</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1563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tx1"/>
                </a:solidFill>
                <a:effectLst/>
                <a:latin typeface="Univers LT Std 47 Cn Lt" pitchFamily="34" charset="0"/>
              </a:rPr>
              <a:t>IV. </a:t>
            </a:r>
            <a:r>
              <a:rPr lang="de-CH" altLang="de-DE" sz="4800" dirty="0">
                <a:solidFill>
                  <a:schemeClr val="tx1"/>
                </a:solidFill>
                <a:effectLst/>
                <a:latin typeface="Univers LT Std 47 Cn Lt" pitchFamily="34" charset="0"/>
              </a:rPr>
              <a:t>Eine einzigartige Bereitschaft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039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29362" y="548680"/>
            <a:ext cx="11871293" cy="1446550"/>
          </a:xfrm>
        </p:spPr>
        <p:txBody>
          <a:bodyPr wrap="square">
            <a:spAutoFit/>
          </a:bodyPr>
          <a:lstStyle/>
          <a:p>
            <a:pPr algn="l"/>
            <a:r>
              <a:rPr lang="de-CH" altLang="de-DE" sz="4400" dirty="0">
                <a:solidFill>
                  <a:schemeClr val="tx1"/>
                </a:solidFill>
                <a:effectLst/>
                <a:latin typeface="Univers LT Std 47 Cn Lt" pitchFamily="34" charset="0"/>
              </a:rPr>
              <a:t>Maria erschrak zutiefst, als sie so angesprochen wurde, und fragte sich, was dieser Gruss zu bedeuten habe.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3998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57569"/>
            <a:ext cx="11737304" cy="2862322"/>
          </a:xfrm>
        </p:spPr>
        <p:txBody>
          <a:bodyPr wrap="square">
            <a:spAutoFit/>
          </a:bodyPr>
          <a:lstStyle/>
          <a:p>
            <a:pPr algn="l"/>
            <a:r>
              <a:rPr lang="de-CH" altLang="de-DE" sz="6000" dirty="0">
                <a:solidFill>
                  <a:schemeClr val="tx1"/>
                </a:solidFill>
                <a:effectLst/>
                <a:latin typeface="Univers LT Std 47 Cn Lt" pitchFamily="34" charset="0"/>
              </a:rPr>
              <a:t>„Ich bin die Dienerin des Herrn.</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Was du gesagt hast,</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soll mit mir geschehen.“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3584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1. Thessalonicher-Brief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6014"/>
            <a:ext cx="10729192" cy="3785652"/>
          </a:xfrm>
        </p:spPr>
        <p:txBody>
          <a:bodyPr wrap="square">
            <a:spAutoFit/>
          </a:bodyPr>
          <a:lstStyle/>
          <a:p>
            <a:pPr algn="l"/>
            <a:r>
              <a:rPr lang="de-CH" altLang="de-DE" sz="4000" dirty="0">
                <a:solidFill>
                  <a:schemeClr val="tx1"/>
                </a:solidFill>
                <a:effectLst/>
                <a:latin typeface="Univers LT Std 47 Cn Lt" pitchFamily="34" charset="0"/>
              </a:rPr>
              <a:t>„Der Herr (Jesus) selbst wird vom Himmel herabkommen, ein lauter Befehl wird ertönen, und auch die Stimme eines Engelfürsten und der Schall der Posaune Gottes werden zu hören sein. Daraufhin werden zuerst die Menschen auferstehen, die im Glauben an Christus gestorben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1973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1. Thessalonicher-Brief 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593288" cy="2554545"/>
          </a:xfrm>
        </p:spPr>
        <p:txBody>
          <a:bodyPr wrap="square">
            <a:spAutoFit/>
          </a:bodyPr>
          <a:lstStyle/>
          <a:p>
            <a:pPr algn="l"/>
            <a:r>
              <a:rPr lang="de-CH" altLang="de-DE" sz="4000" dirty="0">
                <a:solidFill>
                  <a:schemeClr val="tx1"/>
                </a:solidFill>
                <a:effectLst/>
                <a:latin typeface="Univers LT Std 47 Cn Lt" pitchFamily="34" charset="0"/>
              </a:rPr>
              <a:t>„Danach werden wir - die Gläubigen, die zu diesem Zeitpunkt noch am Leben sind - mit ihnen zusammen in den Wolken emporgehoben, dem Herrn entgegen, und dann werden wir alle für immer bei ihm sein.“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6995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1,30-31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0353" y="188346"/>
            <a:ext cx="11871293" cy="2800767"/>
          </a:xfrm>
        </p:spPr>
        <p:txBody>
          <a:bodyPr wrap="square">
            <a:spAutoFit/>
          </a:bodyPr>
          <a:lstStyle/>
          <a:p>
            <a:pPr algn="l"/>
            <a:r>
              <a:rPr lang="de-CH" altLang="de-DE" sz="4400" dirty="0">
                <a:solidFill>
                  <a:schemeClr val="tx1"/>
                </a:solidFill>
                <a:effectLst/>
                <a:latin typeface="Univers LT Std 47 Cn Lt" pitchFamily="34" charset="0"/>
              </a:rPr>
              <a:t>Da sagte der Engel zu ihr: „Du brauchst dich nicht zu fürchten, Maria, denn du hast Gnade bei Gott gefunden. Du wirst schwanger werden und einen Sohn zur Welt bringen; dem sollst du den Namen Jesus 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74812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0353" y="116632"/>
            <a:ext cx="10832191" cy="3477875"/>
          </a:xfrm>
        </p:spPr>
        <p:txBody>
          <a:bodyPr wrap="square">
            <a:spAutoFit/>
          </a:bodyPr>
          <a:lstStyle/>
          <a:p>
            <a:pPr algn="l"/>
            <a:r>
              <a:rPr lang="de-CH" altLang="de-DE" sz="4400" dirty="0">
                <a:solidFill>
                  <a:schemeClr val="tx1"/>
                </a:solidFill>
                <a:effectLst/>
                <a:latin typeface="Univers LT Std 47 Cn Lt" pitchFamily="34" charset="0"/>
              </a:rPr>
              <a:t>„Er wird gross sein und wird ‚Sohn des Höchsten‘ genannt werden. Gott, der Herr, wird ihm den Thron seines Stammvaters David geben. Er wird für immer über die Nachkommen Jakobs herrschen, und seine Herrschaft wird niemals aufhören.“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410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42290"/>
            <a:ext cx="10832191" cy="1446550"/>
          </a:xfrm>
        </p:spPr>
        <p:txBody>
          <a:bodyPr wrap="square">
            <a:spAutoFit/>
          </a:bodyPr>
          <a:lstStyle/>
          <a:p>
            <a:pPr algn="l"/>
            <a:r>
              <a:rPr lang="de-CH" altLang="de-DE" sz="4400" dirty="0">
                <a:solidFill>
                  <a:schemeClr val="tx1"/>
                </a:solidFill>
                <a:effectLst/>
                <a:latin typeface="Univers LT Std 47 Cn Lt" pitchFamily="34" charset="0"/>
              </a:rPr>
              <a:t>„Wie soll das zugehen?“, fragte Maria den Engel. „Ich bin doch noch gar nicht verheiratet!“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3260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0832191" cy="3477875"/>
          </a:xfrm>
        </p:spPr>
        <p:txBody>
          <a:bodyPr wrap="square">
            <a:spAutoFit/>
          </a:bodyPr>
          <a:lstStyle/>
          <a:p>
            <a:pPr algn="l"/>
            <a:r>
              <a:rPr lang="de-CH" altLang="de-DE" sz="4400" dirty="0">
                <a:solidFill>
                  <a:schemeClr val="tx1"/>
                </a:solidFill>
                <a:effectLst/>
                <a:latin typeface="Univers LT Std 47 Cn Lt" pitchFamily="34" charset="0"/>
              </a:rPr>
              <a:t>Er gab ihr zur Antwort: „Der Heilige Geist wird über dich kommen, und die Kraft des Höchsten wird dich überschatten. Deshalb wird auch das Kind, das du zur Welt bringst, heilig sein und Gottes Sohn genannt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508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449272" cy="2800767"/>
          </a:xfrm>
        </p:spPr>
        <p:txBody>
          <a:bodyPr wrap="square">
            <a:spAutoFit/>
          </a:bodyPr>
          <a:lstStyle/>
          <a:p>
            <a:pPr algn="l"/>
            <a:r>
              <a:rPr lang="de-CH" altLang="de-DE" sz="4400" dirty="0">
                <a:solidFill>
                  <a:schemeClr val="tx1"/>
                </a:solidFill>
                <a:effectLst/>
                <a:latin typeface="Univers LT Std 47 Cn Lt" pitchFamily="34" charset="0"/>
              </a:rPr>
              <a:t>Und er fügte hinzu: „Auch Elisabeth, deine Verwandte, ist schwanger und wird noch in ihrem Alter einen Sohn bekommen. Von ihr hiess es, sie sei unfruchtbar, und jetzt ist sie im sechsten Monat.“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842324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1029</Words>
  <Application>Microsoft Office PowerPoint</Application>
  <PresentationFormat>Benutzerdefiniert</PresentationFormat>
  <Paragraphs>124</Paragraphs>
  <Slides>43</Slides>
  <Notes>43</Notes>
  <HiddenSlides>0</HiddenSlides>
  <MMClips>0</MMClips>
  <ScaleCrop>false</ScaleCrop>
  <HeadingPairs>
    <vt:vector size="4" baseType="variant">
      <vt:variant>
        <vt:lpstr>Design</vt:lpstr>
      </vt:variant>
      <vt:variant>
        <vt:i4>2</vt:i4>
      </vt:variant>
      <vt:variant>
        <vt:lpstr>Folientitel</vt:lpstr>
      </vt:variant>
      <vt:variant>
        <vt:i4>43</vt:i4>
      </vt:variant>
    </vt:vector>
  </HeadingPairs>
  <TitlesOfParts>
    <vt:vector size="45" baseType="lpstr">
      <vt:lpstr>Designvorlage 'Berggipfel'</vt:lpstr>
      <vt:lpstr>1_Designvorlage 'Berggipfel'</vt:lpstr>
      <vt:lpstr>Gott kommt zu einer jungen Frau</vt:lpstr>
      <vt:lpstr>Als Elisabeth im sechsten Monat schwanger war, sandte Gott den Engel Gabriel zu einer unverheirateten jungen Frau, die in Nazaret, einer Stadt in Galiläa, wohnte. Sie hiess Maria, war noch unberührt und war mit Josef, einem Mann aus dem Haus Davids, verlobt.</vt:lpstr>
      <vt:lpstr>„Sei gegrüsst, dir ist eine hohe Gnade zuteil geworden!“, sagte Gabriel zu ihr, als er hereinkam. „Der Herr ist mit dir.“</vt:lpstr>
      <vt:lpstr>Maria erschrak zutiefst, als sie so angesprochen wurde, und fragte sich, was dieser Gruss zu bedeuten habe.</vt:lpstr>
      <vt:lpstr>Da sagte der Engel zu ihr: „Du brauchst dich nicht zu fürchten, Maria, denn du hast Gnade bei Gott gefunden. Du wirst schwanger werden und einen Sohn zur Welt bringen; dem sollst du den Namen Jesus geben.“</vt:lpstr>
      <vt:lpstr>„Er wird gross sein und wird ‚Sohn des Höchsten‘ genannt werden. Gott, der Herr, wird ihm den Thron seines Stammvaters David geben. Er wird für immer über die Nachkommen Jakobs herrschen, und seine Herrschaft wird niemals aufhören.“</vt:lpstr>
      <vt:lpstr>„Wie soll das zugehen?“, fragte Maria den Engel. „Ich bin doch noch gar nicht verheiratet!“</vt:lpstr>
      <vt:lpstr>Er gab ihr zur Antwort: „Der Heilige Geist wird über dich kommen, und die Kraft des Höchsten wird dich überschatten. Deshalb wird auch das Kind, das du zur Welt bringst, heilig sein und Gottes Sohn genannt werden.“</vt:lpstr>
      <vt:lpstr>Und er fügte hinzu: „Auch Elisabeth, deine Verwandte, ist schwanger und wird noch in ihrem Alter einen Sohn bekommen. Von ihr hiess es, sie sei unfruchtbar, und jetzt ist sie im sechsten Monat.“</vt:lpstr>
      <vt:lpstr>„Denn für Gott ist nichts unmöglich.“</vt:lpstr>
      <vt:lpstr>Da sagte Maria: „Ich bin die Dienerin des Herrn. Was du gesagt hast, soll mit mir geschehen.“ Hierauf verliess sie der Engel.</vt:lpstr>
      <vt:lpstr>I. Eine einzigartige Situation</vt:lpstr>
      <vt:lpstr>PowerPoint-Präsentation</vt:lpstr>
      <vt:lpstr>„Was kann aus Nazaret Gutes kommen?“</vt:lpstr>
      <vt:lpstr>„Aus Galiläa kommt kein Prophet.“</vt:lpstr>
      <vt:lpstr>„Sei gegrüsst, dir ist eine hohe Gnade zuteil geworden! Der Herr ist mit dir.“</vt:lpstr>
      <vt:lpstr>„Maria erschrak zutiefst, als sie so angesprochen wurde, und fragte sich, was dieser Gruss zu bedeuten habe.“</vt:lpstr>
      <vt:lpstr>„Du brauchst dich nicht zu fürchten, Maria, denn du hast Gnade bei Gott gefunden.“</vt:lpstr>
      <vt:lpstr>„Was in dieser Welt unbedeutend und verachtet ist und was bei den Menschen nichts gilt, das hat Gott erwählt, damit ans Licht kommt, wie nichtig das ist, was bei ihnen etwas gilt.“</vt:lpstr>
      <vt:lpstr>II. Eine einzigartige Ankündigung</vt:lpstr>
      <vt:lpstr>„Du wirst schwanger werden und einen Sohn zur Welt bringen; dem sollst du den Namen Jesus geben.“</vt:lpstr>
      <vt:lpstr>„Er wird gross sein und wird ‚Sohn des Höchsten‘ genannt werden. Gott, der Herr, wird ihm den Thron seines Stammvaters David geben.“</vt:lpstr>
      <vt:lpstr>„Die Jungfrau wird schwanger werden und einen Sohn zur Welt bringen, den wird sie Immanuël (Gott mit uns) nennen.“</vt:lpstr>
      <vt:lpstr>„Bist du der König der Juden?“</vt:lpstr>
      <vt:lpstr>„Das Reich, dessen König ich bin, ist nicht von dieser Welt. Wäre mein Reich von dieser Welt, dann hätten meine Diener für mich gekämpft, damit ich nicht den Juden in die Hände falle. Nun ist aber mein Reich nicht von dieser Erde.“</vt:lpstr>
      <vt:lpstr>„Dann bist du also tatsächlich ein König?“</vt:lpstr>
      <vt:lpstr>„Du hast Recht - ich bin ein König. Ich bin in die Welt gekommen, um für die Wahrheit Zeuge zu sein; dazu bin ich geboren. Jeder, der auf der Seite der Wahrheit steht, hört auf meine Stimme.“</vt:lpstr>
      <vt:lpstr>„Das Lamm (Jesus) wird siegen, denn es ist Herr über alle Herren und König über alle Könige; und mit ihm siegen werden alle, die bei ihm sind.“</vt:lpstr>
      <vt:lpstr>III. Eine einzigartige Empfängnis</vt:lpstr>
      <vt:lpstr>„Wie soll das zugehen? Ich bin doch noch gar nicht verheiratet.“</vt:lpstr>
      <vt:lpstr>„Ich weiss von keinem Mann.“</vt:lpstr>
      <vt:lpstr>„Ich weiss von keinem Mann.“</vt:lpstr>
      <vt:lpstr>„Adam erkannte seine Frau Eva, und sie ward schwanger und gebar den Kain.“</vt:lpstr>
      <vt:lpstr>„Der Heilige Geist wird über dich kommen, und die Kraft des Höchsten wird dich überschatten.“</vt:lpstr>
      <vt:lpstr>„Gott spricht und es geschieht; er gibt einen Befehl, schon ist er ausgeführt.“</vt:lpstr>
      <vt:lpstr>„Deshalb wird auch das Kind, das du zur Welt bringst, heilig sein und Gottes Sohn genannt werden.“</vt:lpstr>
      <vt:lpstr>„Er ist das vollkommene Abbild von Gottes Herrlichkeit, der unverfälschte Ausdruck seines Wesens.“</vt:lpstr>
      <vt:lpstr>„Für Gott ist nichts unmöglich.“</vt:lpstr>
      <vt:lpstr>IV. Eine einzigartige Bereitschaft</vt:lpstr>
      <vt:lpstr>„Ich bin die Dienerin des Herrn. Was du gesagt hast, soll mit mir geschehen.“</vt:lpstr>
      <vt:lpstr>Schlussgedanke</vt:lpstr>
      <vt:lpstr>„Der Herr (Jesus) selbst wird vom Himmel herabkommen, ein lauter Befehl wird ertönen, und auch die Stimme eines Engelfürsten und der Schall der Posaune Gottes werden zu hören sein. Daraufhin werden zuerst die Menschen auferstehen, die im Glauben an Christus gestorben sind.“</vt:lpstr>
      <vt:lpstr>„Danach werden wir - die Gläubigen, die zu diesem Zeitpunkt noch am Leben sind - mit ihnen zusammen in den Wolken emporgehoben, dem Herrn entgegen, und dann werden wir alle für immer bei ihm sein.“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besucht die Menschen - Teil 1/3 - Gott kommt zu einer jungen Frau - Folien</dc:title>
  <dc:creator>Jürg Birnstiel</dc:creator>
  <cp:lastModifiedBy>Me</cp:lastModifiedBy>
  <cp:revision>883</cp:revision>
  <dcterms:created xsi:type="dcterms:W3CDTF">2013-11-12T15:20:47Z</dcterms:created>
  <dcterms:modified xsi:type="dcterms:W3CDTF">2019-12-25T13:01:00Z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