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6"/>
  </p:notesMasterIdLst>
  <p:handoutMasterIdLst>
    <p:handoutMasterId r:id="rId27"/>
  </p:handoutMasterIdLst>
  <p:sldIdLst>
    <p:sldId id="735" r:id="rId2"/>
    <p:sldId id="1031" r:id="rId3"/>
    <p:sldId id="1078" r:id="rId4"/>
    <p:sldId id="1079" r:id="rId5"/>
    <p:sldId id="1093" r:id="rId6"/>
    <p:sldId id="1080" r:id="rId7"/>
    <p:sldId id="1081" r:id="rId8"/>
    <p:sldId id="1082" r:id="rId9"/>
    <p:sldId id="1077" r:id="rId10"/>
    <p:sldId id="1083" r:id="rId11"/>
    <p:sldId id="1084" r:id="rId12"/>
    <p:sldId id="1085" r:id="rId13"/>
    <p:sldId id="1086" r:id="rId14"/>
    <p:sldId id="1087" r:id="rId15"/>
    <p:sldId id="1088" r:id="rId16"/>
    <p:sldId id="1089" r:id="rId17"/>
    <p:sldId id="962" r:id="rId18"/>
    <p:sldId id="1090" r:id="rId19"/>
    <p:sldId id="1091" r:id="rId20"/>
    <p:sldId id="1094" r:id="rId21"/>
    <p:sldId id="1092" r:id="rId22"/>
    <p:sldId id="259" r:id="rId23"/>
    <p:sldId id="1095" r:id="rId24"/>
    <p:sldId id="1096" r:id="rId2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76669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74841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34368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2122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91250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266712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18608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5291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2470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14957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02682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647022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18830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853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25362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31666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44816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25460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62839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4413" y="44624"/>
            <a:ext cx="8858067" cy="2031325"/>
          </a:xfrm>
        </p:spPr>
        <p:txBody>
          <a:bodyPr wrap="square">
            <a:spAutoFit/>
          </a:bodyPr>
          <a:lstStyle/>
          <a:p>
            <a:pPr algn="l"/>
            <a:r>
              <a:rPr lang="de-CH" altLang="de-DE" sz="6600" dirty="0">
                <a:solidFill>
                  <a:schemeClr val="bg1">
                    <a:lumMod val="50000"/>
                  </a:schemeClr>
                </a:solidFill>
                <a:effectLst/>
                <a:latin typeface="Univers LT Std 47 Cn Lt" pitchFamily="34" charset="0"/>
              </a:rPr>
              <a:t>Arbeitnehmer:</a:t>
            </a:r>
            <a:br>
              <a:rPr lang="de-CH" altLang="de-DE" sz="6600" dirty="0">
                <a:solidFill>
                  <a:schemeClr val="bg1">
                    <a:lumMod val="50000"/>
                  </a:schemeClr>
                </a:solidFill>
                <a:effectLst/>
                <a:latin typeface="Univers LT Std 47 Cn Lt" pitchFamily="34" charset="0"/>
              </a:rPr>
            </a:br>
            <a:r>
              <a:rPr lang="de-CH" altLang="de-DE" sz="6000" dirty="0">
                <a:solidFill>
                  <a:schemeClr val="bg1">
                    <a:lumMod val="50000"/>
                  </a:schemeClr>
                </a:solidFill>
                <a:effectLst/>
                <a:latin typeface="Univers LT Std 47 Cn Lt" pitchFamily="34" charset="0"/>
              </a:rPr>
              <a:t>arbeitet wie es für Gott wäre</a:t>
            </a:r>
            <a:endParaRPr lang="de-DE" altLang="de-DE" sz="6000" dirty="0">
              <a:solidFill>
                <a:schemeClr val="bg1">
                  <a:lumMod val="5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322444" y="5733256"/>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Göttliche Anweisungen für gelingende Beziehungen (6/7)</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663746" y="4941168"/>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a:effectLst/>
                <a:latin typeface="Univers LT Std 47 Cn Lt" pitchFamily="34" charset="0"/>
              </a:rPr>
              <a:t>Epheser-Brief 6,5-8</a:t>
            </a:r>
            <a:endParaRPr lang="de-DE" altLang="de-DE" sz="28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Epheser-Brief 6,5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4561" y="116632"/>
            <a:ext cx="8037839" cy="2308324"/>
          </a:xfrm>
        </p:spPr>
        <p:txBody>
          <a:bodyPr wrap="square">
            <a:spAutoFit/>
          </a:bodyPr>
          <a:lstStyle/>
          <a:p>
            <a:pPr algn="l"/>
            <a:r>
              <a:rPr lang="de-CH" altLang="de-DE" sz="3600" dirty="0">
                <a:solidFill>
                  <a:schemeClr val="bg1">
                    <a:lumMod val="50000"/>
                  </a:schemeClr>
                </a:solidFill>
                <a:effectLst/>
                <a:latin typeface="Univers LT Std 47 Cn Lt" pitchFamily="34" charset="0"/>
              </a:rPr>
              <a:t>„Ihr Sklaven, gehorcht euren irdischen Herren! Dient ihnen mit ehrerbietigem Respekt und aufrichtigem Herzen, als wäre es Christus selbst, dem ihr gehorcht.“ </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465625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Epheser-Brief 6,6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173743"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„Arbeitet nicht nur, wenn man euch dabei beobachtet – als ginge es darum, Menschen zu gefallen.“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582236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Epheser-Brief 6,6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344816" cy="2308324"/>
          </a:xfrm>
        </p:spPr>
        <p:txBody>
          <a:bodyPr wrap="square">
            <a:spAutoFit/>
          </a:bodyPr>
          <a:lstStyle/>
          <a:p>
            <a:pPr algn="l"/>
            <a:r>
              <a:rPr lang="de-CH" altLang="de-DE" sz="3600" dirty="0">
                <a:solidFill>
                  <a:schemeClr val="bg1">
                    <a:lumMod val="50000"/>
                  </a:schemeClr>
                </a:solidFill>
                <a:effectLst/>
                <a:latin typeface="Univers LT Std 47 Cn Lt" pitchFamily="34" charset="0"/>
              </a:rPr>
              <a:t>„Macht euch vielmehr bewusst, dass ihr Sklaven von Christus seid, und tut mit ganzer Hingabe das, was Gott von euch möchte.“</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029589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1.Timotheus-Brief 6,1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344816" cy="2308324"/>
          </a:xfrm>
        </p:spPr>
        <p:txBody>
          <a:bodyPr wrap="square">
            <a:spAutoFit/>
          </a:bodyPr>
          <a:lstStyle/>
          <a:p>
            <a:pPr algn="l"/>
            <a:r>
              <a:rPr lang="de-CH" altLang="de-DE" sz="3600" dirty="0">
                <a:solidFill>
                  <a:schemeClr val="bg1">
                    <a:lumMod val="50000"/>
                  </a:schemeClr>
                </a:solidFill>
                <a:effectLst/>
                <a:latin typeface="Univers LT Std 47 Cn Lt" pitchFamily="34" charset="0"/>
              </a:rPr>
              <a:t>„Wer Sklave ist, soll trotz des schweren Jochs, das er zu tragen hat, seinem Herrn uneingeschränkte Achtung entgegenbringen.“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509839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1.Timotheus-Brief 6,1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344816" cy="1200329"/>
          </a:xfrm>
        </p:spPr>
        <p:txBody>
          <a:bodyPr wrap="square">
            <a:spAutoFit/>
          </a:bodyPr>
          <a:lstStyle/>
          <a:p>
            <a:pPr algn="l"/>
            <a:r>
              <a:rPr lang="de-CH" altLang="de-DE" sz="3600" dirty="0">
                <a:solidFill>
                  <a:schemeClr val="bg1">
                    <a:lumMod val="50000"/>
                  </a:schemeClr>
                </a:solidFill>
                <a:effectLst/>
                <a:latin typeface="Univers LT Std 47 Cn Lt" pitchFamily="34" charset="0"/>
              </a:rPr>
              <a:t>„Damit der Name Gottes und die Lehre des Evangeliums nicht in Verruf geraten.“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786161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Epheser-Brief 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61747"/>
            <a:ext cx="8712968"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„Erfüllt eure Aufgaben bereitwillig und mit Freude, denn letztlich dient ihr nicht Menschen, sondern dem Herrn.“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91153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16632"/>
            <a:ext cx="7275173" cy="2308324"/>
          </a:xfrm>
        </p:spPr>
        <p:txBody>
          <a:bodyPr wrap="square">
            <a:spAutoFit/>
          </a:bodyPr>
          <a:lstStyle/>
          <a:p>
            <a:pPr algn="l"/>
            <a:r>
              <a:rPr lang="de-CH" altLang="de-DE" sz="3600" dirty="0">
                <a:solidFill>
                  <a:schemeClr val="bg1">
                    <a:lumMod val="50000"/>
                  </a:schemeClr>
                </a:solidFill>
                <a:effectLst/>
                <a:latin typeface="Univers LT Std 47 Cn Lt" pitchFamily="34" charset="0"/>
              </a:rPr>
              <a:t>„Wie kann ich mich verhalten, damit das Evangelium nicht in Verruf kommt, so dass ich ein gutes Vorbild für den christlichen Glauben sein kann?“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390977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496944" cy="923330"/>
          </a:xfrm>
        </p:spPr>
        <p:txBody>
          <a:bodyPr wrap="square">
            <a:spAutoFit/>
          </a:bodyPr>
          <a:lstStyle/>
          <a:p>
            <a:pPr algn="l"/>
            <a:r>
              <a:rPr lang="de-DE" altLang="de-DE" dirty="0">
                <a:solidFill>
                  <a:schemeClr val="bg1">
                    <a:lumMod val="50000"/>
                  </a:schemeClr>
                </a:solidFill>
                <a:effectLst/>
                <a:latin typeface="Univers LT Std 47 Cn Lt" pitchFamily="34" charset="0"/>
              </a:rPr>
              <a:t>II. </a:t>
            </a:r>
            <a:r>
              <a:rPr lang="de-CH" altLang="de-DE" dirty="0">
                <a:solidFill>
                  <a:schemeClr val="bg1">
                    <a:lumMod val="50000"/>
                  </a:schemeClr>
                </a:solidFill>
                <a:effectLst/>
                <a:latin typeface="Univers LT Std 47 Cn Lt" pitchFamily="34" charset="0"/>
              </a:rPr>
              <a:t>Die cleveren Doppelverdiener</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Epheser-Brief 6,8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2308324"/>
          </a:xfrm>
        </p:spPr>
        <p:txBody>
          <a:bodyPr wrap="square">
            <a:spAutoFit/>
          </a:bodyPr>
          <a:lstStyle/>
          <a:p>
            <a:pPr algn="l"/>
            <a:r>
              <a:rPr lang="de-CH" altLang="de-DE" sz="3600" dirty="0">
                <a:solidFill>
                  <a:schemeClr val="bg1">
                    <a:lumMod val="50000"/>
                  </a:schemeClr>
                </a:solidFill>
                <a:effectLst/>
                <a:latin typeface="Univers LT Std 47 Cn Lt" pitchFamily="34" charset="0"/>
              </a:rPr>
              <a:t>„Ihr könnt sicher sein, dass jeder, der Gutes tut, vom Herrn dafür belohnt wird, ob es sich nun um einen Sklaven handelt oder um einen freien Menschen.“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454745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Matthäus-Evangelium 6,20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64896"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„Sammelt euch Schätze im Himmel, wo weder Motten noch Rost sie fressen und wo Diebe nicht einbrechen und stehlen.“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053765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1.Korinther-Brief 7,21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6176" y="188640"/>
            <a:ext cx="8856984" cy="2308324"/>
          </a:xfrm>
        </p:spPr>
        <p:txBody>
          <a:bodyPr wrap="square">
            <a:spAutoFit/>
          </a:bodyPr>
          <a:lstStyle/>
          <a:p>
            <a:pPr algn="l"/>
            <a:r>
              <a:rPr lang="de-CH" altLang="de-DE" sz="3600" dirty="0">
                <a:solidFill>
                  <a:schemeClr val="bg1">
                    <a:lumMod val="50000"/>
                  </a:schemeClr>
                </a:solidFill>
                <a:effectLst/>
                <a:latin typeface="Univers LT Std 47 Cn Lt" pitchFamily="34" charset="0"/>
              </a:rPr>
              <a:t>„Warst du ein Sklave, als Gott dich rief? Lass dich davon nicht niederdrücken! Wenn sich dir allerdings eine Gelegenheit bietet, die Freiheit zu erlangen, dann mach dankbar davon Gebrauch.“</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Kolosser-Brief 3,24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712968"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„Ihr könnt sicher sein, dass ihr von Jesus einen Lohn bekommt – das Erbe, das er im Himmel für euch bereithält.“</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743250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1.Korinther-Brief 15,58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1694"/>
            <a:ext cx="7632848"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„Lasst euch durch nichts vom richtigen Weg abbringen. Setzt euch unaufhörlich und mit ganzer Kraft für die Sache des Herrn ein! Ihr wisst ja, dass das, was ihr für den Herrn tut, nicht vergeblich ist.“</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895806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bg1">
                    <a:lumMod val="50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Epheser-Brief 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61747"/>
            <a:ext cx="8712968"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„Erfüllt eure Aufgaben bereitwillig und mit Freude, denn letztlich dient ihr nicht Menschen, sondern dem Herrn.“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534639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Philipper-Brief 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1694"/>
            <a:ext cx="7920880"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„Ich laufe mit ganzer Kraft dem Ziel entgegen, um den Siegespreis zu bekommen – den Preis, der in der Teilhabe an der himmlischen Welt besteht, zu der uns Gott durch Jesus Christus berufen hat.“</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659136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1.Korinther-Brief 7,22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6176" y="188640"/>
            <a:ext cx="8856984"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„Denn wer im Herrn als Sklave berufen ist, der ist ein Freigelassener des Herrn; desgleichen wer als Freier berufen ist, der ist ein Sklave Christi.“</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871971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6,5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6176" y="116632"/>
            <a:ext cx="8856984" cy="2308324"/>
          </a:xfrm>
        </p:spPr>
        <p:txBody>
          <a:bodyPr wrap="square">
            <a:spAutoFit/>
          </a:bodyPr>
          <a:lstStyle/>
          <a:p>
            <a:pPr algn="l"/>
            <a:r>
              <a:rPr lang="de-CH" altLang="de-DE" sz="3600" dirty="0">
                <a:solidFill>
                  <a:schemeClr val="bg1">
                    <a:lumMod val="50000"/>
                  </a:schemeClr>
                </a:solidFill>
                <a:effectLst/>
                <a:latin typeface="Univers LT Std 47 Cn Lt" pitchFamily="34" charset="0"/>
              </a:rPr>
              <a:t>Ihr Sklaven, gehorcht euren irdischen Herren! Dient ihnen mit ehrerbietigem Respekt und aufrichtigem Herzen, als wäre es Christus selbst, dem ihr gehorcht.</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868333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 1.Did.4,11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6176" y="393631"/>
            <a:ext cx="8856984"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„Ihr Sklaven aber sollt euren Herren als einem Abbild Gottes mit Respekt und Ehrfurcht gehorchen!“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533318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4869160"/>
            <a:ext cx="4176464" cy="400110"/>
          </a:xfrm>
        </p:spPr>
        <p:txBody>
          <a:bodyPr wrap="square">
            <a:spAutoFit/>
          </a:bodyPr>
          <a:lstStyle/>
          <a:p>
            <a:pPr algn="r"/>
            <a:r>
              <a:rPr lang="de-CH" altLang="de-DE" sz="2000" dirty="0">
                <a:effectLst/>
                <a:latin typeface="Univers LT Std 47 Cn Lt" pitchFamily="34" charset="0"/>
              </a:rPr>
              <a:t>Epheser-Brief 6,6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36664"/>
            <a:ext cx="7736184" cy="3416320"/>
          </a:xfrm>
        </p:spPr>
        <p:txBody>
          <a:bodyPr wrap="square">
            <a:spAutoFit/>
          </a:bodyPr>
          <a:lstStyle/>
          <a:p>
            <a:pPr algn="l"/>
            <a:r>
              <a:rPr lang="de-CH" altLang="de-DE" sz="3600" dirty="0">
                <a:solidFill>
                  <a:schemeClr val="bg1">
                    <a:lumMod val="50000"/>
                  </a:schemeClr>
                </a:solidFill>
                <a:effectLst/>
                <a:latin typeface="Univers LT Std 47 Cn Lt" pitchFamily="34" charset="0"/>
              </a:rPr>
              <a:t>Arbeitet nicht nur, wenn man euch dabei beobachtet – als ginge es darum, Menschen zu gefallen. Macht euch vielmehr bewusst, dass ihr Sklaven von Christus seid, und tut mit ganzer Hingabe das, was Gott von euch möchte.</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304633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4869160"/>
            <a:ext cx="4176464" cy="400110"/>
          </a:xfrm>
        </p:spPr>
        <p:txBody>
          <a:bodyPr wrap="square">
            <a:spAutoFit/>
          </a:bodyPr>
          <a:lstStyle/>
          <a:p>
            <a:pPr algn="r"/>
            <a:r>
              <a:rPr lang="de-CH" altLang="de-DE" sz="2000" dirty="0">
                <a:effectLst/>
                <a:latin typeface="Univers LT Std 47 Cn Lt" pitchFamily="34" charset="0"/>
              </a:rPr>
              <a:t>Die Apostolischen Väter, </a:t>
            </a:r>
            <a:r>
              <a:rPr lang="de-CH" altLang="de-DE" sz="2000" dirty="0" err="1">
                <a:effectLst/>
                <a:latin typeface="Univers LT Std 47 Cn Lt" pitchFamily="34" charset="0"/>
              </a:rPr>
              <a:t>Didache</a:t>
            </a:r>
            <a:r>
              <a:rPr lang="de-CH" altLang="de-DE" sz="2000">
                <a:effectLst/>
                <a:latin typeface="Univers LT Std 47 Cn Lt" pitchFamily="34" charset="0"/>
              </a:rPr>
              <a:t> 4,11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6176" y="90498"/>
            <a:ext cx="8856984"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Erfüllt eure Aufgaben bereitwillig und mit Freude, denn letztlich dient ihr nicht Menschen, sondern dem Herrn.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12570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915035"/>
            <a:ext cx="4176464" cy="400110"/>
          </a:xfrm>
        </p:spPr>
        <p:txBody>
          <a:bodyPr wrap="square">
            <a:spAutoFit/>
          </a:bodyPr>
          <a:lstStyle/>
          <a:p>
            <a:pPr algn="r"/>
            <a:r>
              <a:rPr lang="de-CH" altLang="de-DE" sz="2000" dirty="0">
                <a:effectLst/>
                <a:latin typeface="Univers LT Std 47 Cn Lt" pitchFamily="34" charset="0"/>
              </a:rPr>
              <a:t>Epheser-Brief 6,8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6176" y="188640"/>
            <a:ext cx="8856984"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Ihr könnt sicher sein, dass jeder, der Gutes tut, vom Herrn dafür belohnt wird, ob es sich nun um einen Sklaven handelt oder um einen freien Menschen.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431408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260648"/>
            <a:ext cx="8784976" cy="923330"/>
          </a:xfrm>
        </p:spPr>
        <p:txBody>
          <a:bodyPr wrap="square">
            <a:spAutoFit/>
          </a:bodyPr>
          <a:lstStyle/>
          <a:p>
            <a:pPr algn="l"/>
            <a:r>
              <a:rPr lang="de-DE" altLang="de-DE" dirty="0">
                <a:solidFill>
                  <a:schemeClr val="bg1">
                    <a:lumMod val="50000"/>
                  </a:schemeClr>
                </a:solidFill>
                <a:effectLst/>
                <a:latin typeface="Univers LT Std 47 Cn Lt" pitchFamily="34" charset="0"/>
              </a:rPr>
              <a:t>I. </a:t>
            </a:r>
            <a:r>
              <a:rPr lang="de-CH" altLang="de-DE" dirty="0">
                <a:solidFill>
                  <a:schemeClr val="bg1">
                    <a:lumMod val="50000"/>
                  </a:schemeClr>
                </a:solidFill>
                <a:effectLst/>
                <a:latin typeface="Univers LT Std 47 Cn Lt" pitchFamily="34" charset="0"/>
              </a:rPr>
              <a:t>Mein Chef ist auch ein Mensch!</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641</Words>
  <Application>Microsoft Office PowerPoint</Application>
  <PresentationFormat>Bildschirmpräsentation (4:3)</PresentationFormat>
  <Paragraphs>69</Paragraphs>
  <Slides>24</Slides>
  <Notes>24</Notes>
  <HiddenSlides>0</HiddenSlides>
  <MMClips>0</MMClips>
  <ScaleCrop>false</ScaleCrop>
  <HeadingPairs>
    <vt:vector size="4" baseType="variant">
      <vt:variant>
        <vt:lpstr>Design</vt:lpstr>
      </vt:variant>
      <vt:variant>
        <vt:i4>1</vt:i4>
      </vt:variant>
      <vt:variant>
        <vt:lpstr>Folientitel</vt:lpstr>
      </vt:variant>
      <vt:variant>
        <vt:i4>24</vt:i4>
      </vt:variant>
    </vt:vector>
  </HeadingPairs>
  <TitlesOfParts>
    <vt:vector size="25" baseType="lpstr">
      <vt:lpstr>Designvorlage 'Berggipfel'</vt:lpstr>
      <vt:lpstr>Arbeitnehmer: arbeitet wie es für Gott wäre</vt:lpstr>
      <vt:lpstr>„Warst du ein Sklave, als Gott dich rief? Lass dich davon nicht niederdrücken! Wenn sich dir allerdings eine Gelegenheit bietet, die Freiheit zu erlangen, dann mach dankbar davon Gebrauch.“</vt:lpstr>
      <vt:lpstr>„Denn wer im Herrn als Sklave berufen ist, der ist ein Freigelassener des Herrn; desgleichen wer als Freier berufen ist, der ist ein Sklave Christi.“</vt:lpstr>
      <vt:lpstr>Ihr Sklaven, gehorcht euren irdischen Herren! Dient ihnen mit ehrerbietigem Respekt und aufrichtigem Herzen, als wäre es Christus selbst, dem ihr gehorcht.</vt:lpstr>
      <vt:lpstr>„Ihr Sklaven aber sollt euren Herren als einem Abbild Gottes mit Respekt und Ehrfurcht gehorchen!“</vt:lpstr>
      <vt:lpstr>Arbeitet nicht nur, wenn man euch dabei beobachtet – als ginge es darum, Menschen zu gefallen. Macht euch vielmehr bewusst, dass ihr Sklaven von Christus seid, und tut mit ganzer Hingabe das, was Gott von euch möchte.</vt:lpstr>
      <vt:lpstr>Erfüllt eure Aufgaben bereitwillig und mit Freude, denn letztlich dient ihr nicht Menschen, sondern dem Herrn.</vt:lpstr>
      <vt:lpstr>Ihr könnt sicher sein, dass jeder, der Gutes tut, vom Herrn dafür belohnt wird, ob es sich nun um einen Sklaven handelt oder um einen freien Menschen.</vt:lpstr>
      <vt:lpstr>I. Mein Chef ist auch ein Mensch!</vt:lpstr>
      <vt:lpstr>„Ihr Sklaven, gehorcht euren irdischen Herren! Dient ihnen mit ehrerbietigem Respekt und aufrichtigem Herzen, als wäre es Christus selbst, dem ihr gehorcht.“ </vt:lpstr>
      <vt:lpstr>„Arbeitet nicht nur, wenn man euch dabei beobachtet – als ginge es darum, Menschen zu gefallen.“</vt:lpstr>
      <vt:lpstr>„Macht euch vielmehr bewusst, dass ihr Sklaven von Christus seid, und tut mit ganzer Hingabe das, was Gott von euch möchte.“</vt:lpstr>
      <vt:lpstr>„Wer Sklave ist, soll trotz des schweren Jochs, das er zu tragen hat, seinem Herrn uneingeschränkte Achtung entgegenbringen.“</vt:lpstr>
      <vt:lpstr>„Damit der Name Gottes und die Lehre des Evangeliums nicht in Verruf geraten.“</vt:lpstr>
      <vt:lpstr>„Erfüllt eure Aufgaben bereitwillig und mit Freude, denn letztlich dient ihr nicht Menschen, sondern dem Herrn.“</vt:lpstr>
      <vt:lpstr>„Wie kann ich mich verhalten, damit das Evangelium nicht in Verruf kommt, so dass ich ein gutes Vorbild für den christlichen Glauben sein kann?“</vt:lpstr>
      <vt:lpstr>II. Die cleveren Doppelverdiener</vt:lpstr>
      <vt:lpstr>„Ihr könnt sicher sein, dass jeder, der Gutes tut, vom Herrn dafür belohnt wird, ob es sich nun um einen Sklaven handelt oder um einen freien Menschen.“</vt:lpstr>
      <vt:lpstr>„Sammelt euch Schätze im Himmel, wo weder Motten noch Rost sie fressen und wo Diebe nicht einbrechen und stehlen.“</vt:lpstr>
      <vt:lpstr>„Ihr könnt sicher sein, dass ihr von Jesus einen Lohn bekommt – das Erbe, das er im Himmel für euch bereithält.“</vt:lpstr>
      <vt:lpstr>„Lasst euch durch nichts vom richtigen Weg abbringen. Setzt euch unaufhörlich und mit ganzer Kraft für die Sache des Herrn ein! Ihr wisst ja, dass das, was ihr für den Herrn tut, nicht vergeblich ist.“</vt:lpstr>
      <vt:lpstr>Schlussgedanke</vt:lpstr>
      <vt:lpstr>„Erfüllt eure Aufgaben bereitwillig und mit Freude, denn letztlich dient ihr nicht Menschen, sondern dem Herrn.“</vt:lpstr>
      <vt:lpstr>„Ich laufe mit ganzer Kraft dem Ziel entgegen, um den Siegespreis zu bekommen – den Preis, der in der Teilhabe an der himmlischen Welt besteht, zu der uns Gott durch Jesus Christus berufen 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Göttliche Anweisungen für gelingende Beziehungen - Teil 6/7 - Arbeitnehmer: arbeitet wie es für Gott wäre - Folien</dc:title>
  <dc:creator>Jürg Birnstiel</dc:creator>
  <cp:lastModifiedBy>Me</cp:lastModifiedBy>
  <cp:revision>799</cp:revision>
  <dcterms:created xsi:type="dcterms:W3CDTF">2013-11-12T15:20:47Z</dcterms:created>
  <dcterms:modified xsi:type="dcterms:W3CDTF">2018-11-27T08:54:57Z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