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22"/>
  </p:notesMasterIdLst>
  <p:handoutMasterIdLst>
    <p:handoutMasterId r:id="rId23"/>
  </p:handoutMasterIdLst>
  <p:sldIdLst>
    <p:sldId id="735" r:id="rId2"/>
    <p:sldId id="1031" r:id="rId3"/>
    <p:sldId id="1077" r:id="rId4"/>
    <p:sldId id="1078" r:id="rId5"/>
    <p:sldId id="1079" r:id="rId6"/>
    <p:sldId id="1080" r:id="rId7"/>
    <p:sldId id="1081" r:id="rId8"/>
    <p:sldId id="962" r:id="rId9"/>
    <p:sldId id="1082" r:id="rId10"/>
    <p:sldId id="1083" r:id="rId11"/>
    <p:sldId id="1084" r:id="rId12"/>
    <p:sldId id="1085" r:id="rId13"/>
    <p:sldId id="1086" r:id="rId14"/>
    <p:sldId id="1087" r:id="rId15"/>
    <p:sldId id="1088" r:id="rId16"/>
    <p:sldId id="1089" r:id="rId17"/>
    <p:sldId id="259" r:id="rId18"/>
    <p:sldId id="1090" r:id="rId19"/>
    <p:sldId id="1091" r:id="rId20"/>
    <p:sldId id="1092" r:id="rId21"/>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p:scale>
          <a:sx n="130" d="100"/>
          <a:sy n="130" d="100"/>
        </p:scale>
        <p:origin x="-1074"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926975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016215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764931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806713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434622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433142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284478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296051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90515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13397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842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24129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827006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480929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631020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395350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81884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l="-6000" r="-6000"/>
          </a:stretch>
        </a:blipFill>
        <a:effectLst/>
      </p:bgPr>
    </p:bg>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44624"/>
            <a:ext cx="8858067" cy="2123658"/>
          </a:xfrm>
        </p:spPr>
        <p:txBody>
          <a:bodyPr wrap="square">
            <a:spAutoFit/>
          </a:bodyPr>
          <a:lstStyle/>
          <a:p>
            <a:pPr algn="l"/>
            <a:r>
              <a:rPr lang="de-CH" altLang="de-DE" sz="6600" dirty="0">
                <a:solidFill>
                  <a:schemeClr val="bg1">
                    <a:lumMod val="50000"/>
                  </a:schemeClr>
                </a:solidFill>
                <a:effectLst/>
                <a:latin typeface="Univers LT Std 47 Cn Lt" pitchFamily="34" charset="0"/>
              </a:rPr>
              <a:t>Väter:</a:t>
            </a:r>
            <a:br>
              <a:rPr lang="de-CH" altLang="de-DE" sz="6600" dirty="0">
                <a:solidFill>
                  <a:schemeClr val="bg1">
                    <a:lumMod val="50000"/>
                  </a:schemeClr>
                </a:solidFill>
                <a:effectLst/>
                <a:latin typeface="Univers LT Std 47 Cn Lt" pitchFamily="34" charset="0"/>
              </a:rPr>
            </a:br>
            <a:r>
              <a:rPr lang="de-CH" altLang="de-DE" sz="6600" dirty="0">
                <a:solidFill>
                  <a:schemeClr val="bg1">
                    <a:lumMod val="50000"/>
                  </a:schemeClr>
                </a:solidFill>
                <a:effectLst/>
                <a:latin typeface="Univers LT Std 47 Cn Lt" pitchFamily="34" charset="0"/>
              </a:rPr>
              <a:t>beherrscht euch selbst</a:t>
            </a:r>
            <a:endParaRPr lang="de-DE" altLang="de-DE" sz="6600" dirty="0">
              <a:solidFill>
                <a:schemeClr val="bg1">
                  <a:lumMod val="50000"/>
                </a:schemeClr>
              </a:solidFill>
              <a:effectLst/>
              <a:latin typeface="Univers LT Std 47 Cn Lt" pitchFamily="34" charset="0"/>
            </a:endParaRPr>
          </a:p>
        </p:txBody>
      </p:sp>
      <p:sp>
        <p:nvSpPr>
          <p:cNvPr id="409603" name="Rectangle 3"/>
          <p:cNvSpPr>
            <a:spLocks noGrp="1" noChangeArrowheads="1"/>
          </p:cNvSpPr>
          <p:nvPr>
            <p:ph type="subTitle" idx="1"/>
          </p:nvPr>
        </p:nvSpPr>
        <p:spPr>
          <a:xfrm>
            <a:off x="322444" y="5733256"/>
            <a:ext cx="8426019" cy="523220"/>
          </a:xfrm>
        </p:spPr>
        <p:txBody>
          <a:bodyPr wrap="square">
            <a:spAutoFit/>
          </a:bodyPr>
          <a:lstStyle/>
          <a:p>
            <a:pPr algn="r"/>
            <a:r>
              <a:rPr lang="de-DE" altLang="de-DE" sz="2800" dirty="0">
                <a:effectLst/>
                <a:latin typeface="Univers LT Std 47 Cn Lt" pitchFamily="34" charset="0"/>
              </a:rPr>
              <a:t>Serie: </a:t>
            </a:r>
            <a:r>
              <a:rPr lang="de-CH" altLang="de-DE" sz="2800" dirty="0">
                <a:effectLst/>
                <a:latin typeface="Univers LT Std 47 Cn Lt" pitchFamily="34" charset="0"/>
              </a:rPr>
              <a:t>Göttliche Anweisungen für gelingende </a:t>
            </a:r>
            <a:r>
              <a:rPr lang="de-CH" altLang="de-DE" sz="2800">
                <a:effectLst/>
                <a:latin typeface="Univers LT Std 47 Cn Lt" pitchFamily="34" charset="0"/>
              </a:rPr>
              <a:t>Beziehungen (5/7</a:t>
            </a:r>
            <a:r>
              <a:rPr lang="de-CH" altLang="de-DE" sz="2800" dirty="0">
                <a:effectLst/>
                <a:latin typeface="Univers LT Std 47 Cn Lt" pitchFamily="34" charset="0"/>
              </a:rPr>
              <a:t>)</a:t>
            </a:r>
            <a:endParaRPr lang="de-DE" altLang="de-DE" sz="2800" dirty="0">
              <a:effectLst/>
              <a:latin typeface="Univers LT Std 47 Cn Lt" pitchFamily="34" charset="0"/>
            </a:endParaRPr>
          </a:p>
        </p:txBody>
      </p:sp>
      <p:sp>
        <p:nvSpPr>
          <p:cNvPr id="4" name="Rectangle 3"/>
          <p:cNvSpPr txBox="1">
            <a:spLocks noChangeArrowheads="1"/>
          </p:cNvSpPr>
          <p:nvPr/>
        </p:nvSpPr>
        <p:spPr bwMode="auto">
          <a:xfrm>
            <a:off x="3663746" y="4941168"/>
            <a:ext cx="50847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800" kern="0" dirty="0">
                <a:effectLst/>
                <a:latin typeface="Univers LT Std 47 Cn Lt" pitchFamily="34" charset="0"/>
              </a:rPr>
              <a:t>Epheser-Brief 6,4</a:t>
            </a: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1547743"/>
            <a:ext cx="4176464" cy="400110"/>
          </a:xfrm>
        </p:spPr>
        <p:txBody>
          <a:bodyPr wrap="square">
            <a:spAutoFit/>
          </a:bodyPr>
          <a:lstStyle/>
          <a:p>
            <a:pPr algn="r"/>
            <a:r>
              <a:rPr lang="de-CH" altLang="de-DE" sz="2000" dirty="0">
                <a:solidFill>
                  <a:srgbClr val="000000"/>
                </a:solidFill>
                <a:effectLst/>
                <a:latin typeface="Univers LT Std 47 Cn Lt" pitchFamily="34" charset="0"/>
              </a:rPr>
              <a:t>Epheser-Brief 6,4</a:t>
            </a:r>
            <a:endParaRPr lang="de-DE" altLang="de-DE" sz="2000" dirty="0">
              <a:solidFill>
                <a:srgbClr val="000000"/>
              </a:solidFill>
              <a:effectLst/>
              <a:latin typeface="Univers LT Std 47 Cn Lt" pitchFamily="34" charset="0"/>
            </a:endParaRPr>
          </a:p>
        </p:txBody>
      </p:sp>
      <p:sp>
        <p:nvSpPr>
          <p:cNvPr id="7" name="Rectangle 2"/>
          <p:cNvSpPr>
            <a:spLocks noGrp="1" noChangeArrowheads="1"/>
          </p:cNvSpPr>
          <p:nvPr>
            <p:ph type="ctrTitle"/>
          </p:nvPr>
        </p:nvSpPr>
        <p:spPr>
          <a:xfrm>
            <a:off x="112180" y="188640"/>
            <a:ext cx="8784976" cy="1323439"/>
          </a:xfrm>
        </p:spPr>
        <p:txBody>
          <a:bodyPr wrap="square">
            <a:spAutoFit/>
          </a:bodyPr>
          <a:lstStyle/>
          <a:p>
            <a:pPr algn="l"/>
            <a:r>
              <a:rPr lang="de-CH" altLang="de-DE" sz="4000" dirty="0">
                <a:ln>
                  <a:solidFill>
                    <a:schemeClr val="accent1"/>
                  </a:solidFill>
                </a:ln>
                <a:solidFill>
                  <a:schemeClr val="bg1">
                    <a:lumMod val="50000"/>
                  </a:schemeClr>
                </a:solidFill>
                <a:effectLst/>
                <a:latin typeface="Univers LT Std 47 Cn Lt" pitchFamily="34" charset="0"/>
              </a:rPr>
              <a:t>„Erzieht sie mit der nötigen Zurechtweisung und Ermahnung, wie der Herr es tut.“</a:t>
            </a:r>
            <a:endParaRPr lang="de-DE" altLang="de-DE" sz="4000" dirty="0">
              <a:ln>
                <a:solidFill>
                  <a:schemeClr val="accent1"/>
                </a:solidFill>
              </a:ln>
              <a:solidFill>
                <a:schemeClr val="bg1">
                  <a:lumMod val="50000"/>
                </a:schemeClr>
              </a:solidFill>
              <a:effectLst/>
              <a:latin typeface="Univers LT Std 47 Cn Lt" pitchFamily="34" charset="0"/>
            </a:endParaRPr>
          </a:p>
        </p:txBody>
      </p:sp>
      <p:sp>
        <p:nvSpPr>
          <p:cNvPr id="4" name="Rectangle 3">
            <a:extLst>
              <a:ext uri="{FF2B5EF4-FFF2-40B4-BE49-F238E27FC236}">
                <a16:creationId xmlns:a16="http://schemas.microsoft.com/office/drawing/2014/main" xmlns="" id="{F13B6E56-7AA5-4D73-A516-72EC1C09003A}"/>
              </a:ext>
            </a:extLst>
          </p:cNvPr>
          <p:cNvSpPr txBox="1">
            <a:spLocks noChangeArrowheads="1"/>
          </p:cNvSpPr>
          <p:nvPr/>
        </p:nvSpPr>
        <p:spPr bwMode="auto">
          <a:xfrm>
            <a:off x="2771800" y="4393947"/>
            <a:ext cx="41764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2000" kern="0" dirty="0">
                <a:effectLst/>
                <a:latin typeface="Univers LT Std 47 Cn Lt" pitchFamily="34" charset="0"/>
              </a:rPr>
              <a:t>Epheser-Brief 5,29</a:t>
            </a:r>
            <a:endParaRPr lang="de-DE" altLang="de-DE" sz="2000" kern="0" dirty="0">
              <a:effectLst/>
              <a:latin typeface="Univers LT Std 47 Cn Lt" pitchFamily="34" charset="0"/>
            </a:endParaRPr>
          </a:p>
        </p:txBody>
      </p:sp>
      <p:sp>
        <p:nvSpPr>
          <p:cNvPr id="5" name="Rectangle 2">
            <a:extLst>
              <a:ext uri="{FF2B5EF4-FFF2-40B4-BE49-F238E27FC236}">
                <a16:creationId xmlns:a16="http://schemas.microsoft.com/office/drawing/2014/main" xmlns="" id="{6DAB50F0-D81C-498F-B569-25B3F256A77B}"/>
              </a:ext>
            </a:extLst>
          </p:cNvPr>
          <p:cNvSpPr txBox="1">
            <a:spLocks noChangeArrowheads="1"/>
          </p:cNvSpPr>
          <p:nvPr/>
        </p:nvSpPr>
        <p:spPr bwMode="auto">
          <a:xfrm>
            <a:off x="179512" y="1983517"/>
            <a:ext cx="8784976"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4000" kern="0" dirty="0">
                <a:ln>
                  <a:solidFill>
                    <a:schemeClr val="accent1"/>
                  </a:solidFill>
                </a:ln>
                <a:solidFill>
                  <a:schemeClr val="bg1">
                    <a:lumMod val="50000"/>
                  </a:schemeClr>
                </a:solidFill>
                <a:effectLst/>
                <a:latin typeface="Univers LT Std 47 Cn Lt" pitchFamily="34" charset="0"/>
              </a:rPr>
              <a:t>„Denn niemand hat je sein eigenes Fleisch gehasst; sondern er nährt und pflegt es wie auch Christus die Gemeinde.“</a:t>
            </a:r>
            <a:endParaRPr lang="de-DE" altLang="de-DE" sz="4000" kern="0" dirty="0">
              <a:ln>
                <a:solidFill>
                  <a:schemeClr val="accent1"/>
                </a:solidFill>
              </a:ln>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3374849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1547743"/>
            <a:ext cx="4176464" cy="400110"/>
          </a:xfrm>
        </p:spPr>
        <p:txBody>
          <a:bodyPr wrap="square">
            <a:spAutoFit/>
          </a:bodyPr>
          <a:lstStyle/>
          <a:p>
            <a:pPr algn="r"/>
            <a:r>
              <a:rPr lang="de-CH" altLang="de-DE" sz="2000" dirty="0">
                <a:solidFill>
                  <a:srgbClr val="000000"/>
                </a:solidFill>
                <a:effectLst/>
                <a:latin typeface="Univers LT Std 47 Cn Lt" pitchFamily="34" charset="0"/>
              </a:rPr>
              <a:t>Epheser-Brief 6,4</a:t>
            </a:r>
            <a:endParaRPr lang="de-DE" altLang="de-DE" sz="2000" dirty="0">
              <a:solidFill>
                <a:srgbClr val="000000"/>
              </a:solidFill>
              <a:effectLst/>
              <a:latin typeface="Univers LT Std 47 Cn Lt" pitchFamily="34" charset="0"/>
            </a:endParaRPr>
          </a:p>
        </p:txBody>
      </p:sp>
      <p:sp>
        <p:nvSpPr>
          <p:cNvPr id="7" name="Rectangle 2"/>
          <p:cNvSpPr>
            <a:spLocks noGrp="1" noChangeArrowheads="1"/>
          </p:cNvSpPr>
          <p:nvPr>
            <p:ph type="ctrTitle"/>
          </p:nvPr>
        </p:nvSpPr>
        <p:spPr>
          <a:xfrm>
            <a:off x="112180" y="188640"/>
            <a:ext cx="8784976" cy="1323439"/>
          </a:xfrm>
        </p:spPr>
        <p:txBody>
          <a:bodyPr wrap="square">
            <a:spAutoFit/>
          </a:bodyPr>
          <a:lstStyle/>
          <a:p>
            <a:pPr algn="l"/>
            <a:r>
              <a:rPr lang="de-CH" altLang="de-DE" sz="4000" dirty="0">
                <a:ln>
                  <a:solidFill>
                    <a:schemeClr val="accent1"/>
                  </a:solidFill>
                </a:ln>
                <a:solidFill>
                  <a:schemeClr val="bg1">
                    <a:lumMod val="50000"/>
                  </a:schemeClr>
                </a:solidFill>
                <a:effectLst/>
                <a:latin typeface="Univers LT Std 47 Cn Lt" pitchFamily="34" charset="0"/>
              </a:rPr>
              <a:t>„</a:t>
            </a:r>
            <a:r>
              <a:rPr lang="de-CH" altLang="de-DE" sz="4000" dirty="0">
                <a:ln>
                  <a:solidFill>
                    <a:schemeClr val="accent1"/>
                  </a:solidFill>
                </a:ln>
                <a:solidFill>
                  <a:schemeClr val="bg1">
                    <a:lumMod val="50000"/>
                  </a:schemeClr>
                </a:solidFill>
                <a:effectLst/>
                <a:highlight>
                  <a:srgbClr val="FFFF00"/>
                </a:highlight>
                <a:latin typeface="Univers LT Std 47 Cn Lt" pitchFamily="34" charset="0"/>
              </a:rPr>
              <a:t>Erzieht</a:t>
            </a:r>
            <a:r>
              <a:rPr lang="de-CH" altLang="de-DE" sz="4000" dirty="0">
                <a:ln>
                  <a:solidFill>
                    <a:schemeClr val="accent1"/>
                  </a:solidFill>
                </a:ln>
                <a:solidFill>
                  <a:schemeClr val="bg1">
                    <a:lumMod val="50000"/>
                  </a:schemeClr>
                </a:solidFill>
                <a:effectLst/>
                <a:latin typeface="Univers LT Std 47 Cn Lt" pitchFamily="34" charset="0"/>
              </a:rPr>
              <a:t> sie mit der nötigen Zurechtweisung und Ermahnung, wie der Herr es tut.“</a:t>
            </a:r>
            <a:endParaRPr lang="de-DE" altLang="de-DE" sz="4000" dirty="0">
              <a:ln>
                <a:solidFill>
                  <a:schemeClr val="accent1"/>
                </a:solidFill>
              </a:ln>
              <a:solidFill>
                <a:schemeClr val="bg1">
                  <a:lumMod val="50000"/>
                </a:schemeClr>
              </a:solidFill>
              <a:effectLst/>
              <a:latin typeface="Univers LT Std 47 Cn Lt" pitchFamily="34" charset="0"/>
            </a:endParaRPr>
          </a:p>
        </p:txBody>
      </p:sp>
      <p:sp>
        <p:nvSpPr>
          <p:cNvPr id="4" name="Rectangle 3">
            <a:extLst>
              <a:ext uri="{FF2B5EF4-FFF2-40B4-BE49-F238E27FC236}">
                <a16:creationId xmlns:a16="http://schemas.microsoft.com/office/drawing/2014/main" xmlns="" id="{F13B6E56-7AA5-4D73-A516-72EC1C09003A}"/>
              </a:ext>
            </a:extLst>
          </p:cNvPr>
          <p:cNvSpPr txBox="1">
            <a:spLocks noChangeArrowheads="1"/>
          </p:cNvSpPr>
          <p:nvPr/>
        </p:nvSpPr>
        <p:spPr bwMode="auto">
          <a:xfrm>
            <a:off x="2771800" y="4393947"/>
            <a:ext cx="41764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2000" kern="0" dirty="0">
                <a:effectLst/>
                <a:latin typeface="Univers LT Std 47 Cn Lt" pitchFamily="34" charset="0"/>
              </a:rPr>
              <a:t>Epheser-Brief 5,29</a:t>
            </a:r>
            <a:endParaRPr lang="de-DE" altLang="de-DE" sz="2000" kern="0" dirty="0">
              <a:effectLst/>
              <a:latin typeface="Univers LT Std 47 Cn Lt" pitchFamily="34" charset="0"/>
            </a:endParaRPr>
          </a:p>
        </p:txBody>
      </p:sp>
      <p:sp>
        <p:nvSpPr>
          <p:cNvPr id="5" name="Rectangle 2">
            <a:extLst>
              <a:ext uri="{FF2B5EF4-FFF2-40B4-BE49-F238E27FC236}">
                <a16:creationId xmlns:a16="http://schemas.microsoft.com/office/drawing/2014/main" xmlns="" id="{6DAB50F0-D81C-498F-B569-25B3F256A77B}"/>
              </a:ext>
            </a:extLst>
          </p:cNvPr>
          <p:cNvSpPr txBox="1">
            <a:spLocks noChangeArrowheads="1"/>
          </p:cNvSpPr>
          <p:nvPr/>
        </p:nvSpPr>
        <p:spPr bwMode="auto">
          <a:xfrm>
            <a:off x="179512" y="1983517"/>
            <a:ext cx="8784976"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4000" kern="0" dirty="0">
                <a:ln>
                  <a:solidFill>
                    <a:schemeClr val="accent1"/>
                  </a:solidFill>
                </a:ln>
                <a:solidFill>
                  <a:schemeClr val="bg1">
                    <a:lumMod val="50000"/>
                  </a:schemeClr>
                </a:solidFill>
                <a:effectLst/>
                <a:latin typeface="Univers LT Std 47 Cn Lt" pitchFamily="34" charset="0"/>
              </a:rPr>
              <a:t>„Denn niemand hat je sein eigenes Fleisch gehasst; sondern er </a:t>
            </a:r>
            <a:r>
              <a:rPr lang="de-CH" altLang="de-DE" sz="4000" kern="0" dirty="0">
                <a:ln>
                  <a:solidFill>
                    <a:schemeClr val="accent1"/>
                  </a:solidFill>
                </a:ln>
                <a:solidFill>
                  <a:schemeClr val="bg1">
                    <a:lumMod val="50000"/>
                  </a:schemeClr>
                </a:solidFill>
                <a:effectLst/>
                <a:highlight>
                  <a:srgbClr val="FFFF00"/>
                </a:highlight>
                <a:latin typeface="Univers LT Std 47 Cn Lt" pitchFamily="34" charset="0"/>
              </a:rPr>
              <a:t>nährt</a:t>
            </a:r>
            <a:r>
              <a:rPr lang="de-CH" altLang="de-DE" sz="4000" kern="0" dirty="0">
                <a:ln>
                  <a:solidFill>
                    <a:schemeClr val="accent1"/>
                  </a:solidFill>
                </a:ln>
                <a:solidFill>
                  <a:schemeClr val="bg1">
                    <a:lumMod val="50000"/>
                  </a:schemeClr>
                </a:solidFill>
                <a:effectLst/>
                <a:latin typeface="Univers LT Std 47 Cn Lt" pitchFamily="34" charset="0"/>
              </a:rPr>
              <a:t> und pflegt es wie auch Christus die Gemeinde.“</a:t>
            </a:r>
            <a:endParaRPr lang="de-DE" altLang="de-DE" sz="4000" kern="0" dirty="0">
              <a:ln>
                <a:solidFill>
                  <a:schemeClr val="accent1"/>
                </a:solidFill>
              </a:ln>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4034638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Epheser-Brief 6,4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2180" y="188640"/>
            <a:ext cx="8784976" cy="1323439"/>
          </a:xfrm>
        </p:spPr>
        <p:txBody>
          <a:bodyPr wrap="square">
            <a:spAutoFit/>
          </a:bodyPr>
          <a:lstStyle/>
          <a:p>
            <a:pPr algn="l"/>
            <a:r>
              <a:rPr lang="de-CH" altLang="de-DE" sz="4000" dirty="0">
                <a:solidFill>
                  <a:schemeClr val="bg1">
                    <a:lumMod val="50000"/>
                  </a:schemeClr>
                </a:solidFill>
                <a:effectLst/>
                <a:latin typeface="Univers LT Std 47 Cn Lt" pitchFamily="34" charset="0"/>
              </a:rPr>
              <a:t>„Erzieht sie mit der nötigen Zurechtweisung und Ermahnung, wie der Herr es tut.“</a:t>
            </a:r>
            <a:endParaRPr lang="de-DE" altLang="de-DE" sz="40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006228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404664"/>
            <a:ext cx="8856984" cy="861774"/>
          </a:xfrm>
        </p:spPr>
        <p:txBody>
          <a:bodyPr wrap="square">
            <a:spAutoFit/>
          </a:bodyPr>
          <a:lstStyle/>
          <a:p>
            <a:pPr algn="l"/>
            <a:r>
              <a:rPr lang="de-DE" altLang="de-DE" sz="5000" dirty="0">
                <a:solidFill>
                  <a:schemeClr val="bg1">
                    <a:lumMod val="50000"/>
                  </a:schemeClr>
                </a:solidFill>
                <a:effectLst/>
                <a:latin typeface="Univers LT Std 47 Cn Lt" pitchFamily="34" charset="0"/>
              </a:rPr>
              <a:t>III. </a:t>
            </a:r>
            <a:r>
              <a:rPr lang="de-CH" altLang="de-DE" sz="5000" dirty="0">
                <a:solidFill>
                  <a:schemeClr val="bg1">
                    <a:lumMod val="50000"/>
                  </a:schemeClr>
                </a:solidFill>
                <a:effectLst/>
                <a:latin typeface="Univers LT Std 47 Cn Lt" pitchFamily="34" charset="0"/>
              </a:rPr>
              <a:t>Gedankenanstösse zur Erziehung</a:t>
            </a:r>
            <a:endParaRPr lang="de-DE" altLang="de-DE" sz="50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928983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404664"/>
            <a:ext cx="8856984" cy="861774"/>
          </a:xfrm>
        </p:spPr>
        <p:txBody>
          <a:bodyPr wrap="square">
            <a:spAutoFit/>
          </a:bodyPr>
          <a:lstStyle/>
          <a:p>
            <a:pPr algn="l"/>
            <a:r>
              <a:rPr lang="de-DE" altLang="de-DE" sz="5000" dirty="0">
                <a:solidFill>
                  <a:schemeClr val="bg1">
                    <a:lumMod val="50000"/>
                  </a:schemeClr>
                </a:solidFill>
                <a:effectLst/>
                <a:latin typeface="Univers LT Std 47 Cn Lt" pitchFamily="34" charset="0"/>
              </a:rPr>
              <a:t>III. </a:t>
            </a:r>
            <a:r>
              <a:rPr lang="de-CH" altLang="de-DE" sz="5000" dirty="0">
                <a:solidFill>
                  <a:schemeClr val="bg1">
                    <a:lumMod val="50000"/>
                  </a:schemeClr>
                </a:solidFill>
                <a:effectLst/>
                <a:latin typeface="Univers LT Std 47 Cn Lt" pitchFamily="34" charset="0"/>
              </a:rPr>
              <a:t>Gedankenanstösse zur Erziehung</a:t>
            </a:r>
            <a:endParaRPr lang="de-DE" altLang="de-DE" sz="5000" dirty="0">
              <a:solidFill>
                <a:schemeClr val="bg1">
                  <a:lumMod val="50000"/>
                </a:schemeClr>
              </a:solidFill>
              <a:effectLst/>
              <a:latin typeface="Univers LT Std 47 Cn Lt" pitchFamily="34" charset="0"/>
            </a:endParaRPr>
          </a:p>
        </p:txBody>
      </p:sp>
      <p:sp>
        <p:nvSpPr>
          <p:cNvPr id="3" name="Rectangle 2">
            <a:extLst>
              <a:ext uri="{FF2B5EF4-FFF2-40B4-BE49-F238E27FC236}">
                <a16:creationId xmlns:a16="http://schemas.microsoft.com/office/drawing/2014/main" xmlns="" id="{C4A87D50-1D6B-47F4-AC4F-8A8082EFD916}"/>
              </a:ext>
            </a:extLst>
          </p:cNvPr>
          <p:cNvSpPr txBox="1">
            <a:spLocks noChangeArrowheads="1"/>
          </p:cNvSpPr>
          <p:nvPr/>
        </p:nvSpPr>
        <p:spPr bwMode="auto">
          <a:xfrm>
            <a:off x="134040" y="4725144"/>
            <a:ext cx="8856984"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r"/>
            <a:r>
              <a:rPr lang="de-CH" altLang="de-DE" sz="5000" kern="0" dirty="0">
                <a:solidFill>
                  <a:schemeClr val="tx1"/>
                </a:solidFill>
                <a:effectLst/>
                <a:latin typeface="Univers LT Std 47 Cn Lt" pitchFamily="34" charset="0"/>
              </a:rPr>
              <a:t>Kinder sind Persönlichkeiten</a:t>
            </a:r>
            <a:endParaRPr lang="de-DE" altLang="de-DE" sz="5000" kern="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049895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404664"/>
            <a:ext cx="8856984" cy="861774"/>
          </a:xfrm>
        </p:spPr>
        <p:txBody>
          <a:bodyPr wrap="square">
            <a:spAutoFit/>
          </a:bodyPr>
          <a:lstStyle/>
          <a:p>
            <a:pPr algn="l"/>
            <a:r>
              <a:rPr lang="de-DE" altLang="de-DE" sz="5000" dirty="0">
                <a:solidFill>
                  <a:schemeClr val="bg1">
                    <a:lumMod val="50000"/>
                  </a:schemeClr>
                </a:solidFill>
                <a:effectLst/>
                <a:latin typeface="Univers LT Std 47 Cn Lt" pitchFamily="34" charset="0"/>
              </a:rPr>
              <a:t>III. </a:t>
            </a:r>
            <a:r>
              <a:rPr lang="de-CH" altLang="de-DE" sz="5000" dirty="0">
                <a:solidFill>
                  <a:schemeClr val="bg1">
                    <a:lumMod val="50000"/>
                  </a:schemeClr>
                </a:solidFill>
                <a:effectLst/>
                <a:latin typeface="Univers LT Std 47 Cn Lt" pitchFamily="34" charset="0"/>
              </a:rPr>
              <a:t>Gedankenanstösse zur Erziehung</a:t>
            </a:r>
            <a:endParaRPr lang="de-DE" altLang="de-DE" sz="5000" dirty="0">
              <a:solidFill>
                <a:schemeClr val="bg1">
                  <a:lumMod val="50000"/>
                </a:schemeClr>
              </a:solidFill>
              <a:effectLst/>
              <a:latin typeface="Univers LT Std 47 Cn Lt" pitchFamily="34" charset="0"/>
            </a:endParaRPr>
          </a:p>
        </p:txBody>
      </p:sp>
      <p:sp>
        <p:nvSpPr>
          <p:cNvPr id="3" name="Rectangle 2">
            <a:extLst>
              <a:ext uri="{FF2B5EF4-FFF2-40B4-BE49-F238E27FC236}">
                <a16:creationId xmlns:a16="http://schemas.microsoft.com/office/drawing/2014/main" xmlns="" id="{C4A87D50-1D6B-47F4-AC4F-8A8082EFD916}"/>
              </a:ext>
            </a:extLst>
          </p:cNvPr>
          <p:cNvSpPr txBox="1">
            <a:spLocks noChangeArrowheads="1"/>
          </p:cNvSpPr>
          <p:nvPr/>
        </p:nvSpPr>
        <p:spPr bwMode="auto">
          <a:xfrm>
            <a:off x="107504" y="5157192"/>
            <a:ext cx="8856984"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r"/>
            <a:r>
              <a:rPr lang="de-CH" altLang="de-DE" sz="5000" kern="0" dirty="0">
                <a:solidFill>
                  <a:schemeClr val="tx1"/>
                </a:solidFill>
                <a:effectLst/>
                <a:latin typeface="Univers LT Std 47 Cn Lt" pitchFamily="34" charset="0"/>
              </a:rPr>
              <a:t>Kinder orientieren sich an Vorbildern</a:t>
            </a:r>
            <a:endParaRPr lang="de-DE" altLang="de-DE" sz="5000" kern="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757600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404664"/>
            <a:ext cx="8856984" cy="861774"/>
          </a:xfrm>
        </p:spPr>
        <p:txBody>
          <a:bodyPr wrap="square">
            <a:spAutoFit/>
          </a:bodyPr>
          <a:lstStyle/>
          <a:p>
            <a:pPr algn="l"/>
            <a:r>
              <a:rPr lang="de-DE" altLang="de-DE" sz="5000" dirty="0">
                <a:solidFill>
                  <a:schemeClr val="bg1">
                    <a:lumMod val="50000"/>
                  </a:schemeClr>
                </a:solidFill>
                <a:effectLst/>
                <a:latin typeface="Univers LT Std 47 Cn Lt" pitchFamily="34" charset="0"/>
              </a:rPr>
              <a:t>III. </a:t>
            </a:r>
            <a:r>
              <a:rPr lang="de-CH" altLang="de-DE" sz="5000" dirty="0">
                <a:solidFill>
                  <a:schemeClr val="bg1">
                    <a:lumMod val="50000"/>
                  </a:schemeClr>
                </a:solidFill>
                <a:effectLst/>
                <a:latin typeface="Univers LT Std 47 Cn Lt" pitchFamily="34" charset="0"/>
              </a:rPr>
              <a:t>Gedankenanstösse zur Erziehung</a:t>
            </a:r>
            <a:endParaRPr lang="de-DE" altLang="de-DE" sz="5000" dirty="0">
              <a:solidFill>
                <a:schemeClr val="bg1">
                  <a:lumMod val="50000"/>
                </a:schemeClr>
              </a:solidFill>
              <a:effectLst/>
              <a:latin typeface="Univers LT Std 47 Cn Lt" pitchFamily="34" charset="0"/>
            </a:endParaRPr>
          </a:p>
        </p:txBody>
      </p:sp>
      <p:sp>
        <p:nvSpPr>
          <p:cNvPr id="3" name="Rectangle 2">
            <a:extLst>
              <a:ext uri="{FF2B5EF4-FFF2-40B4-BE49-F238E27FC236}">
                <a16:creationId xmlns:a16="http://schemas.microsoft.com/office/drawing/2014/main" xmlns="" id="{C4A87D50-1D6B-47F4-AC4F-8A8082EFD916}"/>
              </a:ext>
            </a:extLst>
          </p:cNvPr>
          <p:cNvSpPr txBox="1">
            <a:spLocks noChangeArrowheads="1"/>
          </p:cNvSpPr>
          <p:nvPr/>
        </p:nvSpPr>
        <p:spPr bwMode="auto">
          <a:xfrm>
            <a:off x="107504" y="5301208"/>
            <a:ext cx="8856984"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r"/>
            <a:r>
              <a:rPr lang="de-CH" altLang="de-DE" sz="4400" kern="0" dirty="0">
                <a:solidFill>
                  <a:schemeClr val="tx1"/>
                </a:solidFill>
                <a:effectLst/>
                <a:latin typeface="Univers LT Std 47 Cn Lt" pitchFamily="34" charset="0"/>
              </a:rPr>
              <a:t>Kinder brauchen eine liebevolle Beziehung</a:t>
            </a:r>
            <a:endParaRPr lang="de-DE" altLang="de-DE" sz="4400" kern="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439305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116632"/>
            <a:ext cx="5760640" cy="1107996"/>
          </a:xfrm>
        </p:spPr>
        <p:txBody>
          <a:bodyPr wrap="square">
            <a:spAutoFit/>
          </a:bodyPr>
          <a:lstStyle/>
          <a:p>
            <a:pPr algn="l"/>
            <a:r>
              <a:rPr lang="de-DE" altLang="de-DE" sz="6600" dirty="0">
                <a:solidFill>
                  <a:schemeClr val="bg1">
                    <a:lumMod val="50000"/>
                  </a:schemeClr>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Hebräer 12,6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2180" y="116632"/>
            <a:ext cx="8060220" cy="2554545"/>
          </a:xfrm>
        </p:spPr>
        <p:txBody>
          <a:bodyPr wrap="square">
            <a:spAutoFit/>
          </a:bodyPr>
          <a:lstStyle/>
          <a:p>
            <a:pPr algn="l"/>
            <a:r>
              <a:rPr lang="de-CH" altLang="de-DE" sz="4000" dirty="0">
                <a:solidFill>
                  <a:schemeClr val="bg1">
                    <a:lumMod val="50000"/>
                  </a:schemeClr>
                </a:solidFill>
                <a:effectLst/>
                <a:latin typeface="Univers LT Std 47 Cn Lt" pitchFamily="34" charset="0"/>
              </a:rPr>
              <a:t>„Wen der Herr liebt, den erzieht er mit der nötigen Strenge; jeden, den er als seinen Sohn annimmt, lässt er auch seine strafende Hand spüren.“</a:t>
            </a:r>
            <a:endParaRPr lang="de-DE" altLang="de-DE" sz="40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7360012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Jakobus-Brief 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352928" cy="3170099"/>
          </a:xfrm>
        </p:spPr>
        <p:txBody>
          <a:bodyPr wrap="square">
            <a:spAutoFit/>
          </a:bodyPr>
          <a:lstStyle/>
          <a:p>
            <a:pPr algn="l"/>
            <a:r>
              <a:rPr lang="de-CH" altLang="de-DE" sz="4000" dirty="0">
                <a:solidFill>
                  <a:schemeClr val="bg1">
                    <a:lumMod val="50000"/>
                  </a:schemeClr>
                </a:solidFill>
                <a:effectLst/>
                <a:latin typeface="Univers LT Std 47 Cn Lt" pitchFamily="34" charset="0"/>
              </a:rPr>
              <a:t>„Wenn es aber einem von euch an Weisheit fehlt, bitte er Gott darum, und sie wird ihm gegeben werden; denn Gott gibt allen gern und macht dem, der ihn bittet, keine Vorhaltungen.“</a:t>
            </a:r>
            <a:endParaRPr lang="de-DE" altLang="de-DE" sz="40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3454235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Epheser-Brief 6,4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62622"/>
            <a:ext cx="7776864" cy="2862322"/>
          </a:xfrm>
        </p:spPr>
        <p:txBody>
          <a:bodyPr wrap="square">
            <a:spAutoFit/>
          </a:bodyPr>
          <a:lstStyle/>
          <a:p>
            <a:pPr algn="l"/>
            <a:r>
              <a:rPr lang="de-CH" altLang="de-DE" sz="3600" dirty="0">
                <a:solidFill>
                  <a:schemeClr val="bg1">
                    <a:lumMod val="50000"/>
                  </a:schemeClr>
                </a:solidFill>
                <a:effectLst/>
                <a:latin typeface="Univers LT Std 47 Cn Lt" pitchFamily="34" charset="0"/>
              </a:rPr>
              <a:t>Ihr Väter, verhaltet euch euren Kindern gegenüber so, dass sie keinen Grund haben, sich gegen euch aufzulehnen; erzieht sie mit der nötigen Zurechtweisung und Ermahnung, wie der Herr es tut.</a:t>
            </a:r>
            <a:endParaRPr lang="de-DE" altLang="de-DE" sz="36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760136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843808" y="4699591"/>
            <a:ext cx="4176464" cy="400110"/>
          </a:xfrm>
        </p:spPr>
        <p:txBody>
          <a:bodyPr wrap="square">
            <a:spAutoFit/>
          </a:bodyPr>
          <a:lstStyle/>
          <a:p>
            <a:pPr algn="r"/>
            <a:r>
              <a:rPr lang="de-CH" altLang="de-DE" sz="2000" dirty="0">
                <a:effectLst/>
                <a:latin typeface="Univers LT Std 47 Cn Lt" pitchFamily="34" charset="0"/>
              </a:rPr>
              <a:t>Psalm 103,8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352928" cy="1569660"/>
          </a:xfrm>
        </p:spPr>
        <p:txBody>
          <a:bodyPr wrap="square">
            <a:spAutoFit/>
          </a:bodyPr>
          <a:lstStyle/>
          <a:p>
            <a:pPr algn="l"/>
            <a:r>
              <a:rPr lang="de-CH" altLang="de-DE" sz="4800" dirty="0">
                <a:solidFill>
                  <a:schemeClr val="bg1">
                    <a:lumMod val="50000"/>
                  </a:schemeClr>
                </a:solidFill>
                <a:effectLst/>
                <a:latin typeface="Univers LT Std 47 Cn Lt" pitchFamily="34" charset="0"/>
              </a:rPr>
              <a:t>„Barmherzig und gnädig ist der Herr, geduldig und von grosser Güte.“</a:t>
            </a:r>
            <a:endParaRPr lang="de-DE" altLang="de-DE" sz="48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349321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16632"/>
            <a:ext cx="8496944" cy="1754326"/>
          </a:xfrm>
        </p:spPr>
        <p:txBody>
          <a:bodyPr wrap="square">
            <a:spAutoFit/>
          </a:bodyPr>
          <a:lstStyle/>
          <a:p>
            <a:pPr algn="l"/>
            <a:r>
              <a:rPr lang="de-DE" altLang="de-DE" dirty="0">
                <a:solidFill>
                  <a:schemeClr val="bg1">
                    <a:lumMod val="50000"/>
                  </a:schemeClr>
                </a:solidFill>
                <a:effectLst/>
                <a:latin typeface="Univers LT Std 47 Cn Lt" pitchFamily="34" charset="0"/>
              </a:rPr>
              <a:t>I. </a:t>
            </a:r>
            <a:r>
              <a:rPr lang="de-CH" altLang="de-DE" dirty="0">
                <a:solidFill>
                  <a:schemeClr val="bg1">
                    <a:lumMod val="50000"/>
                  </a:schemeClr>
                </a:solidFill>
                <a:effectLst/>
                <a:latin typeface="Univers LT Std 47 Cn Lt" pitchFamily="34" charset="0"/>
              </a:rPr>
              <a:t>Zerstört das Selbstbewusstsein eurer Kinder nicht</a:t>
            </a:r>
            <a:endParaRPr lang="de-DE" altLang="de-DE"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1180101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Epheser-Brief 6,4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784976" cy="1754326"/>
          </a:xfrm>
        </p:spPr>
        <p:txBody>
          <a:bodyPr wrap="square">
            <a:spAutoFit/>
          </a:bodyPr>
          <a:lstStyle/>
          <a:p>
            <a:pPr algn="l"/>
            <a:r>
              <a:rPr lang="de-CH" altLang="de-DE" sz="3600" dirty="0">
                <a:solidFill>
                  <a:schemeClr val="bg1">
                    <a:lumMod val="50000"/>
                  </a:schemeClr>
                </a:solidFill>
                <a:effectLst/>
                <a:latin typeface="Univers LT Std 47 Cn Lt" pitchFamily="34" charset="0"/>
              </a:rPr>
              <a:t>„Ihr Väter, verhaltet euch euren Kindern gegenüber so, dass sie keinen Grund haben, sich gegen euch aufzulehnen.“</a:t>
            </a:r>
            <a:endParaRPr lang="de-DE" altLang="de-DE" sz="36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4032116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Epheser-Brief 6,4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784976" cy="1754326"/>
          </a:xfrm>
        </p:spPr>
        <p:txBody>
          <a:bodyPr wrap="square">
            <a:spAutoFit/>
          </a:bodyPr>
          <a:lstStyle/>
          <a:p>
            <a:pPr algn="l"/>
            <a:r>
              <a:rPr lang="de-CH" altLang="de-DE" sz="3600" dirty="0">
                <a:solidFill>
                  <a:schemeClr val="bg1">
                    <a:lumMod val="50000"/>
                  </a:schemeClr>
                </a:solidFill>
                <a:effectLst/>
                <a:latin typeface="Univers LT Std 47 Cn Lt" pitchFamily="34" charset="0"/>
              </a:rPr>
              <a:t>„Ihr Väter, verhaltet euch euren Kindern gegenüber so, dass sie keinen Grund haben, sich gegen euch aufzulehnen.“</a:t>
            </a:r>
            <a:endParaRPr lang="de-DE" altLang="de-DE" sz="3600" dirty="0">
              <a:solidFill>
                <a:schemeClr val="bg1">
                  <a:lumMod val="50000"/>
                </a:schemeClr>
              </a:solidFill>
              <a:effectLst/>
              <a:latin typeface="Univers LT Std 47 Cn Lt" pitchFamily="34" charset="0"/>
            </a:endParaRPr>
          </a:p>
        </p:txBody>
      </p:sp>
      <p:sp>
        <p:nvSpPr>
          <p:cNvPr id="4" name="Rectangle 2">
            <a:extLst>
              <a:ext uri="{FF2B5EF4-FFF2-40B4-BE49-F238E27FC236}">
                <a16:creationId xmlns:a16="http://schemas.microsoft.com/office/drawing/2014/main" xmlns="" id="{B5F87498-4413-443A-BDC2-4DEAC2F5F99E}"/>
              </a:ext>
            </a:extLst>
          </p:cNvPr>
          <p:cNvSpPr txBox="1">
            <a:spLocks noChangeArrowheads="1"/>
          </p:cNvSpPr>
          <p:nvPr/>
        </p:nvSpPr>
        <p:spPr bwMode="auto">
          <a:xfrm>
            <a:off x="1403648" y="2132856"/>
            <a:ext cx="763284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600" kern="0" dirty="0">
                <a:solidFill>
                  <a:schemeClr val="bg1">
                    <a:lumMod val="50000"/>
                  </a:schemeClr>
                </a:solidFill>
                <a:effectLst/>
                <a:latin typeface="Univers LT Std 47 Cn Lt" pitchFamily="34" charset="0"/>
              </a:rPr>
              <a:t>„Ihr Väter, reizt eure Kinder nicht zum Zorn.“</a:t>
            </a:r>
            <a:endParaRPr lang="de-DE" altLang="de-DE" sz="3600" kern="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15246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Kolosser-Brief 3,21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08965"/>
            <a:ext cx="8784976" cy="1569660"/>
          </a:xfrm>
        </p:spPr>
        <p:txBody>
          <a:bodyPr wrap="square">
            <a:spAutoFit/>
          </a:bodyPr>
          <a:lstStyle/>
          <a:p>
            <a:pPr algn="l"/>
            <a:r>
              <a:rPr lang="de-CH" altLang="de-DE" sz="4800" dirty="0">
                <a:solidFill>
                  <a:schemeClr val="bg1">
                    <a:lumMod val="50000"/>
                  </a:schemeClr>
                </a:solidFill>
                <a:effectLst/>
                <a:latin typeface="Univers LT Std 47 Cn Lt" pitchFamily="34" charset="0"/>
              </a:rPr>
              <a:t>„Väter, kränkt eure Kinder nicht, auf dass sie nicht mutlos werden.“</a:t>
            </a:r>
            <a:endParaRPr lang="de-DE" altLang="de-DE" sz="48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3183239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491880" y="5157192"/>
            <a:ext cx="5189252" cy="707886"/>
          </a:xfrm>
        </p:spPr>
        <p:txBody>
          <a:bodyPr wrap="square">
            <a:spAutoFit/>
          </a:bodyPr>
          <a:lstStyle/>
          <a:p>
            <a:pPr algn="r"/>
            <a:r>
              <a:rPr lang="de-CH" altLang="de-DE" sz="2000" dirty="0" err="1">
                <a:effectLst/>
                <a:latin typeface="Univers LT Std 47 Cn Lt" pitchFamily="34" charset="0"/>
              </a:rPr>
              <a:t>InfoSekta</a:t>
            </a:r>
            <a:r>
              <a:rPr lang="de-CH" altLang="de-DE" sz="2000" dirty="0">
                <a:effectLst/>
                <a:latin typeface="Univers LT Std 47 Cn Lt" pitchFamily="34" charset="0"/>
              </a:rPr>
              <a:t>: Erziehungsverständnisse in evangelikalen Erziehungsratgebern und –</a:t>
            </a:r>
            <a:r>
              <a:rPr lang="de-CH" altLang="de-DE" sz="2000" dirty="0" err="1">
                <a:effectLst/>
                <a:latin typeface="Univers LT Std 47 Cn Lt" pitchFamily="34" charset="0"/>
              </a:rPr>
              <a:t>kursen</a:t>
            </a:r>
            <a:r>
              <a:rPr lang="de-CH" altLang="de-DE" sz="2000" dirty="0">
                <a:effectLst/>
                <a:latin typeface="Univers LT Std 47 Cn Lt" pitchFamily="34" charset="0"/>
              </a:rPr>
              <a:t>. S.40.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84688"/>
            <a:ext cx="8784976" cy="3416320"/>
          </a:xfrm>
        </p:spPr>
        <p:txBody>
          <a:bodyPr wrap="square">
            <a:spAutoFit/>
          </a:bodyPr>
          <a:lstStyle/>
          <a:p>
            <a:pPr algn="l"/>
            <a:r>
              <a:rPr lang="de-CH" altLang="de-DE" sz="3600" dirty="0">
                <a:solidFill>
                  <a:schemeClr val="bg1">
                    <a:lumMod val="50000"/>
                  </a:schemeClr>
                </a:solidFill>
                <a:effectLst/>
                <a:latin typeface="Univers LT Std 47 Cn Lt" pitchFamily="34" charset="0"/>
              </a:rPr>
              <a:t>„Mir ist keine Kultur in der Vergangenheit bekannt, in der nicht eine autoritäre Erziehung geherrscht hat. Die autoritäre Erziehung war überwiegend von den Männern bestimmt. Die Mütter haben wohl zu allen Zeiten mehr </a:t>
            </a:r>
            <a:r>
              <a:rPr lang="de-CH" altLang="de-DE" sz="3600" dirty="0" err="1">
                <a:solidFill>
                  <a:schemeClr val="bg1">
                    <a:lumMod val="50000"/>
                  </a:schemeClr>
                </a:solidFill>
                <a:effectLst/>
                <a:latin typeface="Univers LT Std 47 Cn Lt" pitchFamily="34" charset="0"/>
              </a:rPr>
              <a:t>kind</a:t>
            </a:r>
            <a:r>
              <a:rPr lang="de-CH" altLang="de-DE" sz="3600" dirty="0">
                <a:solidFill>
                  <a:schemeClr val="bg1">
                    <a:lumMod val="50000"/>
                  </a:schemeClr>
                </a:solidFill>
                <a:effectLst/>
                <a:latin typeface="Univers LT Std 47 Cn Lt" pitchFamily="34" charset="0"/>
              </a:rPr>
              <a:t>- und beziehungsorientiert erzogen.“</a:t>
            </a:r>
            <a:endParaRPr lang="de-DE" altLang="de-DE" sz="36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677241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260648"/>
            <a:ext cx="8496944" cy="1754326"/>
          </a:xfrm>
        </p:spPr>
        <p:txBody>
          <a:bodyPr wrap="square">
            <a:spAutoFit/>
          </a:bodyPr>
          <a:lstStyle/>
          <a:p>
            <a:pPr algn="l"/>
            <a:r>
              <a:rPr lang="de-DE" altLang="de-DE" dirty="0">
                <a:solidFill>
                  <a:schemeClr val="bg1">
                    <a:lumMod val="50000"/>
                  </a:schemeClr>
                </a:solidFill>
                <a:effectLst/>
                <a:latin typeface="Univers LT Std 47 Cn Lt" pitchFamily="34" charset="0"/>
              </a:rPr>
              <a:t>II. </a:t>
            </a:r>
            <a:r>
              <a:rPr lang="de-CH" altLang="de-DE" dirty="0">
                <a:solidFill>
                  <a:schemeClr val="bg1">
                    <a:lumMod val="50000"/>
                  </a:schemeClr>
                </a:solidFill>
                <a:effectLst/>
                <a:latin typeface="Univers LT Std 47 Cn Lt" pitchFamily="34" charset="0"/>
              </a:rPr>
              <a:t>Unterstützt eure Kinder im Reifungsprozess</a:t>
            </a:r>
            <a:endParaRPr lang="de-DE" altLang="de-DE"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Epheser-Brief 6,4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2180" y="188640"/>
            <a:ext cx="8784976" cy="1323439"/>
          </a:xfrm>
        </p:spPr>
        <p:txBody>
          <a:bodyPr wrap="square">
            <a:spAutoFit/>
          </a:bodyPr>
          <a:lstStyle/>
          <a:p>
            <a:pPr algn="l"/>
            <a:r>
              <a:rPr lang="de-CH" altLang="de-DE" sz="4000" dirty="0">
                <a:solidFill>
                  <a:schemeClr val="bg1">
                    <a:lumMod val="50000"/>
                  </a:schemeClr>
                </a:solidFill>
                <a:effectLst/>
                <a:latin typeface="Univers LT Std 47 Cn Lt" pitchFamily="34" charset="0"/>
              </a:rPr>
              <a:t>„Erzieht sie mit der nötigen Zurechtweisung und Ermahnung, wie der Herr es tut.“</a:t>
            </a:r>
            <a:endParaRPr lang="de-DE" altLang="de-DE" sz="40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247417870"/>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461</Words>
  <Application>Microsoft Office PowerPoint</Application>
  <PresentationFormat>Bildschirmpräsentation (4:3)</PresentationFormat>
  <Paragraphs>62</Paragraphs>
  <Slides>20</Slides>
  <Notes>20</Notes>
  <HiddenSlides>0</HiddenSlides>
  <MMClips>0</MMClips>
  <ScaleCrop>false</ScaleCrop>
  <HeadingPairs>
    <vt:vector size="4" baseType="variant">
      <vt:variant>
        <vt:lpstr>Design</vt:lpstr>
      </vt:variant>
      <vt:variant>
        <vt:i4>1</vt:i4>
      </vt:variant>
      <vt:variant>
        <vt:lpstr>Folientitel</vt:lpstr>
      </vt:variant>
      <vt:variant>
        <vt:i4>20</vt:i4>
      </vt:variant>
    </vt:vector>
  </HeadingPairs>
  <TitlesOfParts>
    <vt:vector size="21" baseType="lpstr">
      <vt:lpstr>Designvorlage 'Berggipfel'</vt:lpstr>
      <vt:lpstr>Väter: beherrscht euch selbst</vt:lpstr>
      <vt:lpstr>Ihr Väter, verhaltet euch euren Kindern gegenüber so, dass sie keinen Grund haben, sich gegen euch aufzulehnen; erzieht sie mit der nötigen Zurechtweisung und Ermahnung, wie der Herr es tut.</vt:lpstr>
      <vt:lpstr>I. Zerstört das Selbstbewusstsein eurer Kinder nicht</vt:lpstr>
      <vt:lpstr>„Ihr Väter, verhaltet euch euren Kindern gegenüber so, dass sie keinen Grund haben, sich gegen euch aufzulehnen.“</vt:lpstr>
      <vt:lpstr>„Ihr Väter, verhaltet euch euren Kindern gegenüber so, dass sie keinen Grund haben, sich gegen euch aufzulehnen.“</vt:lpstr>
      <vt:lpstr>„Väter, kränkt eure Kinder nicht, auf dass sie nicht mutlos werden.“</vt:lpstr>
      <vt:lpstr>„Mir ist keine Kultur in der Vergangenheit bekannt, in der nicht eine autoritäre Erziehung geherrscht hat. Die autoritäre Erziehung war überwiegend von den Männern bestimmt. Die Mütter haben wohl zu allen Zeiten mehr kind- und beziehungsorientiert erzogen.“</vt:lpstr>
      <vt:lpstr>II. Unterstützt eure Kinder im Reifungsprozess</vt:lpstr>
      <vt:lpstr>„Erzieht sie mit der nötigen Zurechtweisung und Ermahnung, wie der Herr es tut.“</vt:lpstr>
      <vt:lpstr>„Erzieht sie mit der nötigen Zurechtweisung und Ermahnung, wie der Herr es tut.“</vt:lpstr>
      <vt:lpstr>„Erzieht sie mit der nötigen Zurechtweisung und Ermahnung, wie der Herr es tut.“</vt:lpstr>
      <vt:lpstr>„Erzieht sie mit der nötigen Zurechtweisung und Ermahnung, wie der Herr es tut.“</vt:lpstr>
      <vt:lpstr>III. Gedankenanstösse zur Erziehung</vt:lpstr>
      <vt:lpstr>III. Gedankenanstösse zur Erziehung</vt:lpstr>
      <vt:lpstr>III. Gedankenanstösse zur Erziehung</vt:lpstr>
      <vt:lpstr>III. Gedankenanstösse zur Erziehung</vt:lpstr>
      <vt:lpstr>Schlussgedanke</vt:lpstr>
      <vt:lpstr>„Wen der Herr liebt, den erzieht er mit der nötigen Strenge; jeden, den er als seinen Sohn annimmt, lässt er auch seine strafende Hand spüren.“</vt:lpstr>
      <vt:lpstr>„Wenn es aber einem von euch an Weisheit fehlt, bitte er Gott darum, und sie wird ihm gegeben werden; denn Gott gibt allen gern und macht dem, der ihn bittet, keine Vorhaltungen.“</vt:lpstr>
      <vt:lpstr>„Barmherzig und gnädig ist der Herr, geduldig und von grosser Güte.“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Göttliche Anweisungen für gelingende Beziehungen - Teil 5/7 - Väter: beherrscht euch selbst - Folien</dc:title>
  <dc:creator>Jürg Birnstiel</dc:creator>
  <cp:lastModifiedBy>Me</cp:lastModifiedBy>
  <cp:revision>793</cp:revision>
  <dcterms:created xsi:type="dcterms:W3CDTF">2013-11-12T15:20:47Z</dcterms:created>
  <dcterms:modified xsi:type="dcterms:W3CDTF">2018-11-27T08:46:35Z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