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0"/>
  </p:notesMasterIdLst>
  <p:handoutMasterIdLst>
    <p:handoutMasterId r:id="rId31"/>
  </p:handoutMasterIdLst>
  <p:sldIdLst>
    <p:sldId id="735" r:id="rId2"/>
    <p:sldId id="1031" r:id="rId3"/>
    <p:sldId id="1079" r:id="rId4"/>
    <p:sldId id="1080" r:id="rId5"/>
    <p:sldId id="1081" r:id="rId6"/>
    <p:sldId id="1082" r:id="rId7"/>
    <p:sldId id="1083" r:id="rId8"/>
    <p:sldId id="1078" r:id="rId9"/>
    <p:sldId id="1084" r:id="rId10"/>
    <p:sldId id="1077" r:id="rId11"/>
    <p:sldId id="1085" r:id="rId12"/>
    <p:sldId id="1086" r:id="rId13"/>
    <p:sldId id="1087" r:id="rId14"/>
    <p:sldId id="1088" r:id="rId15"/>
    <p:sldId id="1089" r:id="rId16"/>
    <p:sldId id="1090" r:id="rId17"/>
    <p:sldId id="1091" r:id="rId18"/>
    <p:sldId id="1092" r:id="rId19"/>
    <p:sldId id="1093" r:id="rId20"/>
    <p:sldId id="1094" r:id="rId21"/>
    <p:sldId id="962" r:id="rId22"/>
    <p:sldId id="1095" r:id="rId23"/>
    <p:sldId id="1096" r:id="rId24"/>
    <p:sldId id="1097" r:id="rId25"/>
    <p:sldId id="1098" r:id="rId26"/>
    <p:sldId id="259" r:id="rId27"/>
    <p:sldId id="1099" r:id="rId28"/>
    <p:sldId id="1100" r:id="rId29"/>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p:scale>
          <a:sx n="130" d="100"/>
          <a:sy n="130" d="100"/>
        </p:scale>
        <p:origin x="-1074"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41296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133293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749819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383781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170563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077003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937494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433281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048245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61793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13397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178302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119525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465057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942499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796264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348183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45046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663065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29440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418255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23131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578332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879395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38879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l="-6000" r="-6000"/>
          </a:stretch>
        </a:blipFill>
        <a:effectLst/>
      </p:bgPr>
    </p:bg>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70415" y="188640"/>
            <a:ext cx="8930075" cy="1107996"/>
          </a:xfrm>
        </p:spPr>
        <p:txBody>
          <a:bodyPr wrap="square">
            <a:spAutoFit/>
          </a:bodyPr>
          <a:lstStyle/>
          <a:p>
            <a:pPr algn="l"/>
            <a:r>
              <a:rPr lang="de-CH" altLang="de-DE" sz="6600" dirty="0">
                <a:solidFill>
                  <a:schemeClr val="bg1">
                    <a:lumMod val="50000"/>
                  </a:schemeClr>
                </a:solidFill>
                <a:effectLst/>
                <a:latin typeface="Univers LT Std 47 Cn Lt" pitchFamily="34" charset="0"/>
              </a:rPr>
              <a:t>Kinder: ehrt eure Eltern</a:t>
            </a:r>
            <a:endParaRPr lang="de-DE" altLang="de-DE" sz="6000" dirty="0">
              <a:solidFill>
                <a:schemeClr val="bg1">
                  <a:lumMod val="50000"/>
                </a:schemeClr>
              </a:solidFill>
              <a:effectLst/>
              <a:latin typeface="Univers LT Std 47 Cn Lt" pitchFamily="34" charset="0"/>
            </a:endParaRPr>
          </a:p>
        </p:txBody>
      </p:sp>
      <p:sp>
        <p:nvSpPr>
          <p:cNvPr id="409603" name="Rectangle 3"/>
          <p:cNvSpPr>
            <a:spLocks noGrp="1" noChangeArrowheads="1"/>
          </p:cNvSpPr>
          <p:nvPr>
            <p:ph type="subTitle" idx="1"/>
          </p:nvPr>
        </p:nvSpPr>
        <p:spPr>
          <a:xfrm>
            <a:off x="322444" y="5733256"/>
            <a:ext cx="8426019" cy="523220"/>
          </a:xfrm>
        </p:spPr>
        <p:txBody>
          <a:bodyPr wrap="square">
            <a:spAutoFit/>
          </a:bodyPr>
          <a:lstStyle/>
          <a:p>
            <a:pPr algn="r"/>
            <a:r>
              <a:rPr lang="de-DE" altLang="de-DE" sz="2800" dirty="0">
                <a:effectLst/>
                <a:latin typeface="Univers LT Std 47 Cn Lt" pitchFamily="34" charset="0"/>
              </a:rPr>
              <a:t>Serie: </a:t>
            </a:r>
            <a:r>
              <a:rPr lang="de-CH" altLang="de-DE" sz="2800" dirty="0">
                <a:effectLst/>
                <a:latin typeface="Univers LT Std 47 Cn Lt" pitchFamily="34" charset="0"/>
              </a:rPr>
              <a:t>Göttliche Anweisungen für gelingende </a:t>
            </a:r>
            <a:r>
              <a:rPr lang="de-CH" altLang="de-DE" sz="2800">
                <a:effectLst/>
                <a:latin typeface="Univers LT Std 47 Cn Lt" pitchFamily="34" charset="0"/>
              </a:rPr>
              <a:t>Beziehungen (4/7</a:t>
            </a:r>
            <a:r>
              <a:rPr lang="de-CH" altLang="de-DE" sz="2800" dirty="0">
                <a:effectLst/>
                <a:latin typeface="Univers LT Std 47 Cn Lt" pitchFamily="34" charset="0"/>
              </a:rPr>
              <a:t>)</a:t>
            </a:r>
            <a:endParaRPr lang="de-DE" altLang="de-DE" sz="2800" dirty="0">
              <a:effectLst/>
              <a:latin typeface="Univers LT Std 47 Cn Lt" pitchFamily="34" charset="0"/>
            </a:endParaRPr>
          </a:p>
        </p:txBody>
      </p:sp>
      <p:sp>
        <p:nvSpPr>
          <p:cNvPr id="4" name="Rectangle 3"/>
          <p:cNvSpPr txBox="1">
            <a:spLocks noChangeArrowheads="1"/>
          </p:cNvSpPr>
          <p:nvPr/>
        </p:nvSpPr>
        <p:spPr bwMode="auto">
          <a:xfrm>
            <a:off x="3663746" y="4941168"/>
            <a:ext cx="50847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800" kern="0" dirty="0">
                <a:effectLst/>
                <a:latin typeface="Univers LT Std 47 Cn Lt" pitchFamily="34" charset="0"/>
              </a:rPr>
              <a:t>Epheser-Brief 6,1-3</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332656"/>
            <a:ext cx="8496944" cy="923330"/>
          </a:xfrm>
        </p:spPr>
        <p:txBody>
          <a:bodyPr wrap="square">
            <a:spAutoFit/>
          </a:bodyPr>
          <a:lstStyle/>
          <a:p>
            <a:pPr algn="l"/>
            <a:r>
              <a:rPr lang="de-DE" altLang="de-DE" dirty="0">
                <a:solidFill>
                  <a:schemeClr val="bg1">
                    <a:lumMod val="50000"/>
                  </a:schemeClr>
                </a:solidFill>
                <a:effectLst/>
                <a:latin typeface="Univers LT Std 47 Cn Lt" pitchFamily="34" charset="0"/>
              </a:rPr>
              <a:t>I. </a:t>
            </a:r>
            <a:r>
              <a:rPr lang="de-CH" altLang="de-DE" dirty="0">
                <a:solidFill>
                  <a:schemeClr val="bg1">
                    <a:lumMod val="50000"/>
                  </a:schemeClr>
                </a:solidFill>
                <a:effectLst/>
                <a:latin typeface="Univers LT Std 47 Cn Lt" pitchFamily="34" charset="0"/>
              </a:rPr>
              <a:t>Eine klare Anweisung</a:t>
            </a:r>
            <a:endParaRPr lang="de-DE" altLang="de-DE"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180101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419872" y="5013176"/>
            <a:ext cx="4176464" cy="400110"/>
          </a:xfrm>
        </p:spPr>
        <p:txBody>
          <a:bodyPr wrap="square">
            <a:spAutoFit/>
          </a:bodyPr>
          <a:lstStyle/>
          <a:p>
            <a:pPr algn="r"/>
            <a:r>
              <a:rPr lang="de-CH" altLang="de-DE" sz="2000" dirty="0">
                <a:effectLst/>
                <a:latin typeface="Univers LT Std 47 Cn Lt" pitchFamily="34" charset="0"/>
              </a:rPr>
              <a:t>2.Timotheus-Brief 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116632"/>
            <a:ext cx="9001000" cy="2123658"/>
          </a:xfrm>
        </p:spPr>
        <p:txBody>
          <a:bodyPr wrap="square">
            <a:spAutoFit/>
          </a:bodyPr>
          <a:lstStyle/>
          <a:p>
            <a:pPr algn="l"/>
            <a:r>
              <a:rPr lang="de-CH" altLang="de-DE" sz="4400" dirty="0">
                <a:solidFill>
                  <a:schemeClr val="bg1">
                    <a:lumMod val="50000"/>
                  </a:schemeClr>
                </a:solidFill>
                <a:effectLst/>
                <a:latin typeface="Univers LT Std 47 Cn Lt" pitchFamily="34" charset="0"/>
              </a:rPr>
              <a:t>„Die Menschen werden ihre Mitmenschen beleidigen und ihren Eltern nicht gehorchen.“</a:t>
            </a:r>
            <a:endParaRPr lang="de-DE" altLang="de-DE" sz="44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990233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419872" y="5013176"/>
            <a:ext cx="4176464" cy="400110"/>
          </a:xfrm>
        </p:spPr>
        <p:txBody>
          <a:bodyPr wrap="square">
            <a:spAutoFit/>
          </a:bodyPr>
          <a:lstStyle/>
          <a:p>
            <a:pPr algn="r"/>
            <a:r>
              <a:rPr lang="de-CH" altLang="de-DE" sz="2000" dirty="0">
                <a:effectLst/>
                <a:latin typeface="Univers LT Std 47 Cn Lt" pitchFamily="34" charset="0"/>
              </a:rPr>
              <a:t>Epheser-Brief 6,1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110242"/>
            <a:ext cx="9001000" cy="1446550"/>
          </a:xfrm>
        </p:spPr>
        <p:txBody>
          <a:bodyPr wrap="square">
            <a:spAutoFit/>
          </a:bodyPr>
          <a:lstStyle/>
          <a:p>
            <a:pPr algn="l"/>
            <a:r>
              <a:rPr lang="de-CH" altLang="de-DE" sz="4400" dirty="0">
                <a:solidFill>
                  <a:schemeClr val="bg1">
                    <a:lumMod val="50000"/>
                  </a:schemeClr>
                </a:solidFill>
                <a:effectLst/>
                <a:latin typeface="Univers LT Std 47 Cn Lt" pitchFamily="34" charset="0"/>
              </a:rPr>
              <a:t>„Ihr Kinder, gehorcht euren Eltern!</a:t>
            </a:r>
            <a:br>
              <a:rPr lang="de-CH" altLang="de-DE" sz="4400" dirty="0">
                <a:solidFill>
                  <a:schemeClr val="bg1">
                    <a:lumMod val="50000"/>
                  </a:schemeClr>
                </a:solidFill>
                <a:effectLst/>
                <a:latin typeface="Univers LT Std 47 Cn Lt" pitchFamily="34" charset="0"/>
              </a:rPr>
            </a:br>
            <a:r>
              <a:rPr lang="de-CH" altLang="de-DE" sz="4400" dirty="0">
                <a:solidFill>
                  <a:schemeClr val="bg1">
                    <a:lumMod val="50000"/>
                  </a:schemeClr>
                </a:solidFill>
                <a:effectLst/>
                <a:latin typeface="Univers LT Std 47 Cn Lt" pitchFamily="34" charset="0"/>
              </a:rPr>
              <a:t>So möchte es der Herr, dem ihr gehört.“</a:t>
            </a:r>
            <a:endParaRPr lang="de-DE" altLang="de-DE" sz="44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258274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419872" y="5013176"/>
            <a:ext cx="4176464" cy="400110"/>
          </a:xfrm>
        </p:spPr>
        <p:txBody>
          <a:bodyPr wrap="square">
            <a:spAutoFit/>
          </a:bodyPr>
          <a:lstStyle/>
          <a:p>
            <a:pPr algn="r"/>
            <a:r>
              <a:rPr lang="de-CH" altLang="de-DE" sz="2000" dirty="0">
                <a:effectLst/>
                <a:latin typeface="Univers LT Std 47 Cn Lt" pitchFamily="34" charset="0"/>
              </a:rPr>
              <a:t>Kolosser-Brief 3,20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71500" y="116632"/>
            <a:ext cx="9001000" cy="2123658"/>
          </a:xfrm>
        </p:spPr>
        <p:txBody>
          <a:bodyPr wrap="square">
            <a:spAutoFit/>
          </a:bodyPr>
          <a:lstStyle/>
          <a:p>
            <a:pPr algn="l"/>
            <a:r>
              <a:rPr lang="de-CH" altLang="de-DE" sz="6600" dirty="0">
                <a:solidFill>
                  <a:schemeClr val="bg1">
                    <a:lumMod val="50000"/>
                  </a:schemeClr>
                </a:solidFill>
                <a:effectLst/>
                <a:latin typeface="Univers LT Std 47 Cn Lt" pitchFamily="34" charset="0"/>
              </a:rPr>
              <a:t>„Daran hat der Herr, dem ihr gehört, Freude.“</a:t>
            </a:r>
            <a:endParaRPr lang="de-DE" altLang="de-DE" sz="6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707787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419872" y="5013176"/>
            <a:ext cx="4176464" cy="400110"/>
          </a:xfrm>
        </p:spPr>
        <p:txBody>
          <a:bodyPr wrap="square">
            <a:spAutoFit/>
          </a:bodyPr>
          <a:lstStyle/>
          <a:p>
            <a:pPr algn="r"/>
            <a:r>
              <a:rPr lang="de-CH" altLang="de-DE" sz="2000" dirty="0">
                <a:effectLst/>
                <a:latin typeface="Univers LT Std 47 Cn Lt" pitchFamily="34" charset="0"/>
              </a:rPr>
              <a:t>Epheser-Brief 6,1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9001000" cy="1754326"/>
          </a:xfrm>
        </p:spPr>
        <p:txBody>
          <a:bodyPr wrap="square">
            <a:spAutoFit/>
          </a:bodyPr>
          <a:lstStyle/>
          <a:p>
            <a:pPr algn="l"/>
            <a:r>
              <a:rPr lang="de-CH" altLang="de-DE" dirty="0">
                <a:solidFill>
                  <a:schemeClr val="bg1">
                    <a:lumMod val="50000"/>
                  </a:schemeClr>
                </a:solidFill>
                <a:effectLst/>
                <a:latin typeface="Univers LT Std 47 Cn Lt" pitchFamily="34" charset="0"/>
              </a:rPr>
              <a:t>„Ihr Kinder, gehorcht euren Eltern, denn so ist es recht.“</a:t>
            </a:r>
            <a:endParaRPr lang="de-DE" altLang="de-DE"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3141388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419872" y="5013176"/>
            <a:ext cx="4176464" cy="400110"/>
          </a:xfrm>
        </p:spPr>
        <p:txBody>
          <a:bodyPr wrap="square">
            <a:spAutoFit/>
          </a:bodyPr>
          <a:lstStyle/>
          <a:p>
            <a:pPr algn="r"/>
            <a:r>
              <a:rPr lang="de-CH" altLang="de-DE" sz="2000" dirty="0">
                <a:effectLst/>
                <a:latin typeface="Univers LT Std 47 Cn Lt" pitchFamily="34" charset="0"/>
              </a:rPr>
              <a:t>Lukas-Evangelium 2,51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43000" y="116632"/>
            <a:ext cx="8173416" cy="2585323"/>
          </a:xfrm>
        </p:spPr>
        <p:txBody>
          <a:bodyPr wrap="square">
            <a:spAutoFit/>
          </a:bodyPr>
          <a:lstStyle/>
          <a:p>
            <a:pPr algn="l"/>
            <a:r>
              <a:rPr lang="de-CH" altLang="de-DE" dirty="0">
                <a:solidFill>
                  <a:schemeClr val="bg1">
                    <a:lumMod val="50000"/>
                  </a:schemeClr>
                </a:solidFill>
                <a:effectLst/>
                <a:latin typeface="Univers LT Std 47 Cn Lt" pitchFamily="34" charset="0"/>
              </a:rPr>
              <a:t>„Jesus kehrte mit seinen Eltern nach </a:t>
            </a:r>
            <a:r>
              <a:rPr lang="de-CH" altLang="de-DE" dirty="0" err="1">
                <a:solidFill>
                  <a:schemeClr val="bg1">
                    <a:lumMod val="50000"/>
                  </a:schemeClr>
                </a:solidFill>
                <a:effectLst/>
                <a:latin typeface="Univers LT Std 47 Cn Lt" pitchFamily="34" charset="0"/>
              </a:rPr>
              <a:t>Nazaret</a:t>
            </a:r>
            <a:r>
              <a:rPr lang="de-CH" altLang="de-DE" dirty="0">
                <a:solidFill>
                  <a:schemeClr val="bg1">
                    <a:lumMod val="50000"/>
                  </a:schemeClr>
                </a:solidFill>
                <a:effectLst/>
                <a:latin typeface="Univers LT Std 47 Cn Lt" pitchFamily="34" charset="0"/>
              </a:rPr>
              <a:t> zurück und war ihnen gehorsam.“</a:t>
            </a:r>
            <a:endParaRPr lang="de-DE" altLang="de-DE"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6803307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419872" y="5013176"/>
            <a:ext cx="4176464" cy="400110"/>
          </a:xfrm>
        </p:spPr>
        <p:txBody>
          <a:bodyPr wrap="square">
            <a:spAutoFit/>
          </a:bodyPr>
          <a:lstStyle/>
          <a:p>
            <a:pPr algn="r"/>
            <a:r>
              <a:rPr lang="de-CH" altLang="de-DE" sz="2000" dirty="0">
                <a:effectLst/>
                <a:latin typeface="Univers LT Std 47 Cn Lt" pitchFamily="34" charset="0"/>
              </a:rPr>
              <a:t>Matthäus-Evangelium 10,37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3698" y="95141"/>
            <a:ext cx="8140710" cy="3477875"/>
          </a:xfrm>
        </p:spPr>
        <p:txBody>
          <a:bodyPr wrap="square">
            <a:spAutoFit/>
          </a:bodyPr>
          <a:lstStyle/>
          <a:p>
            <a:pPr algn="l"/>
            <a:r>
              <a:rPr lang="de-CH" altLang="de-DE" sz="4400" dirty="0">
                <a:solidFill>
                  <a:schemeClr val="bg1">
                    <a:lumMod val="50000"/>
                  </a:schemeClr>
                </a:solidFill>
                <a:effectLst/>
                <a:latin typeface="Univers LT Std 47 Cn Lt" pitchFamily="34" charset="0"/>
              </a:rPr>
              <a:t>„Wer Vater oder Mutter mehr liebt als mich, ist es nicht wert, mein Jünger zu sein, und wer Sohn oder Tochter mehr liebt als mich, ist es nicht wert, mein Jünger zu sein.“</a:t>
            </a:r>
            <a:endParaRPr lang="de-DE" altLang="de-DE" sz="44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0928450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419872" y="5013176"/>
            <a:ext cx="4176464" cy="400110"/>
          </a:xfrm>
        </p:spPr>
        <p:txBody>
          <a:bodyPr wrap="square">
            <a:spAutoFit/>
          </a:bodyPr>
          <a:lstStyle/>
          <a:p>
            <a:pPr algn="r"/>
            <a:r>
              <a:rPr lang="de-CH" altLang="de-DE" sz="2000" dirty="0">
                <a:effectLst/>
                <a:latin typeface="Univers LT Std 47 Cn Lt" pitchFamily="34" charset="0"/>
              </a:rPr>
              <a:t>Matthäus-Evangelium 19,29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3698" y="44624"/>
            <a:ext cx="8140710" cy="3170099"/>
          </a:xfrm>
        </p:spPr>
        <p:txBody>
          <a:bodyPr wrap="square">
            <a:spAutoFit/>
          </a:bodyPr>
          <a:lstStyle/>
          <a:p>
            <a:pPr algn="l"/>
            <a:r>
              <a:rPr lang="de-CH" altLang="de-DE" sz="4000" dirty="0">
                <a:solidFill>
                  <a:schemeClr val="bg1">
                    <a:lumMod val="50000"/>
                  </a:schemeClr>
                </a:solidFill>
                <a:effectLst/>
                <a:latin typeface="Univers LT Std 47 Cn Lt" pitchFamily="34" charset="0"/>
              </a:rPr>
              <a:t>„Und jeder, der um meines Namens willen Häuser, Brüder, Schwestern, Vater, Mutter, Kinder oder Äcker zurücklässt, wird alles hundertfach wiederbekommen und wird das ewige Leben erhalten.“</a:t>
            </a:r>
            <a:endParaRPr lang="de-DE" altLang="de-DE" sz="40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552885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419872" y="5013176"/>
            <a:ext cx="4176464" cy="400110"/>
          </a:xfrm>
        </p:spPr>
        <p:txBody>
          <a:bodyPr wrap="square">
            <a:spAutoFit/>
          </a:bodyPr>
          <a:lstStyle/>
          <a:p>
            <a:pPr algn="r"/>
            <a:r>
              <a:rPr lang="de-CH" altLang="de-DE" sz="2000" dirty="0">
                <a:effectLst/>
                <a:latin typeface="Univers LT Std 47 Cn Lt" pitchFamily="34" charset="0"/>
              </a:rPr>
              <a:t>Epheser-Brief 6,2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116632"/>
            <a:ext cx="9001000" cy="2123658"/>
          </a:xfrm>
        </p:spPr>
        <p:txBody>
          <a:bodyPr wrap="square">
            <a:spAutoFit/>
          </a:bodyPr>
          <a:lstStyle/>
          <a:p>
            <a:pPr algn="l"/>
            <a:r>
              <a:rPr lang="de-CH" altLang="de-DE" sz="6600" dirty="0">
                <a:solidFill>
                  <a:schemeClr val="bg1">
                    <a:lumMod val="50000"/>
                  </a:schemeClr>
                </a:solidFill>
                <a:effectLst/>
                <a:latin typeface="Univers LT Std 47 Cn Lt" pitchFamily="34" charset="0"/>
              </a:rPr>
              <a:t>„Ehre deinen Vater und deine Mutter!“</a:t>
            </a:r>
            <a:endParaRPr lang="de-DE" altLang="de-DE" sz="6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9812553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419872" y="5013176"/>
            <a:ext cx="4176464" cy="400110"/>
          </a:xfrm>
        </p:spPr>
        <p:txBody>
          <a:bodyPr wrap="square">
            <a:spAutoFit/>
          </a:bodyPr>
          <a:lstStyle/>
          <a:p>
            <a:pPr algn="r"/>
            <a:r>
              <a:rPr lang="de-CH" altLang="de-DE" sz="2000" dirty="0">
                <a:effectLst/>
                <a:latin typeface="Univers LT Std 47 Cn Lt" pitchFamily="34" charset="0"/>
              </a:rPr>
              <a:t>Matthäus-Evangelium 15,5-6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93980"/>
            <a:ext cx="8284726" cy="3046988"/>
          </a:xfrm>
        </p:spPr>
        <p:txBody>
          <a:bodyPr wrap="square">
            <a:spAutoFit/>
          </a:bodyPr>
          <a:lstStyle/>
          <a:p>
            <a:pPr algn="l"/>
            <a:r>
              <a:rPr lang="de-CH" altLang="de-DE" sz="3200" dirty="0">
                <a:solidFill>
                  <a:schemeClr val="bg1">
                    <a:lumMod val="50000"/>
                  </a:schemeClr>
                </a:solidFill>
                <a:effectLst/>
                <a:latin typeface="Univers LT Std 47 Cn Lt" pitchFamily="34" charset="0"/>
              </a:rPr>
              <a:t>„Ihr lehrt, man könne zu seinem Vater oder zu seiner Mutter sagen: ›Alles, was dir eigentlich von mir als Unterstützung zusteht, erkläre ich zur Opfergabe‹; dann brauche man seine Eltern nicht mehr zu unterstützen. Damit habt ihr euren eigenen Vorschriften zuliebe das Wort Gottes ausser Kraft gesetzt.“</a:t>
            </a:r>
            <a:endParaRPr lang="de-DE" altLang="de-DE" sz="32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7798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5496" y="13553"/>
            <a:ext cx="9001000" cy="2862322"/>
          </a:xfrm>
        </p:spPr>
        <p:txBody>
          <a:bodyPr wrap="square">
            <a:spAutoFit/>
          </a:bodyPr>
          <a:lstStyle/>
          <a:p>
            <a:pPr algn="l"/>
            <a:r>
              <a:rPr lang="de-CH" altLang="de-DE" sz="3600" dirty="0">
                <a:solidFill>
                  <a:schemeClr val="bg1">
                    <a:lumMod val="50000"/>
                  </a:schemeClr>
                </a:solidFill>
                <a:effectLst/>
                <a:latin typeface="Univers LT Std 47 Cn Lt" pitchFamily="34" charset="0"/>
              </a:rPr>
              <a:t>„Die Jugend liebt heutzutage den Luxus. Sie hat schlechte Manieren, verachtet die Autorität, hat keinen Respekt vor den älteren Leuten und schwatzt, wo sie arbeiten sollte. Sie widersprechen ihren Eltern und tyrannisieren ihre Lehrer.“</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76013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419872" y="5013176"/>
            <a:ext cx="4176464" cy="400110"/>
          </a:xfrm>
        </p:spPr>
        <p:txBody>
          <a:bodyPr wrap="square">
            <a:spAutoFit/>
          </a:bodyPr>
          <a:lstStyle/>
          <a:p>
            <a:pPr algn="r"/>
            <a:r>
              <a:rPr lang="de-CH" altLang="de-DE" sz="2000" dirty="0">
                <a:effectLst/>
                <a:latin typeface="Univers LT Std 47 Cn Lt" pitchFamily="34" charset="0"/>
              </a:rPr>
              <a:t>Epheser-Brief 6,1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900514" cy="3046988"/>
          </a:xfrm>
        </p:spPr>
        <p:txBody>
          <a:bodyPr wrap="square">
            <a:spAutoFit/>
          </a:bodyPr>
          <a:lstStyle/>
          <a:p>
            <a:pPr algn="l"/>
            <a:r>
              <a:rPr lang="de-CH" altLang="de-DE" sz="4800" dirty="0">
                <a:solidFill>
                  <a:schemeClr val="bg1">
                    <a:lumMod val="50000"/>
                  </a:schemeClr>
                </a:solidFill>
                <a:effectLst/>
                <a:latin typeface="Univers LT Std 47 Cn Lt" pitchFamily="34" charset="0"/>
              </a:rPr>
              <a:t>„Ihr Kinder, gehorcht euren Eltern, wie es der Gemeinschaft mit dem Herrn entspricht; denn so ist es recht.“</a:t>
            </a:r>
            <a:endParaRPr lang="de-DE" altLang="de-DE" sz="48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0459963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332656"/>
            <a:ext cx="8496944" cy="923330"/>
          </a:xfrm>
        </p:spPr>
        <p:txBody>
          <a:bodyPr wrap="square">
            <a:spAutoFit/>
          </a:bodyPr>
          <a:lstStyle/>
          <a:p>
            <a:pPr algn="l"/>
            <a:r>
              <a:rPr lang="de-DE" altLang="de-DE" dirty="0">
                <a:solidFill>
                  <a:schemeClr val="bg1">
                    <a:lumMod val="50000"/>
                  </a:schemeClr>
                </a:solidFill>
                <a:effectLst/>
                <a:latin typeface="Univers LT Std 47 Cn Lt" pitchFamily="34" charset="0"/>
              </a:rPr>
              <a:t>II. </a:t>
            </a:r>
            <a:r>
              <a:rPr lang="de-CH" altLang="de-DE" dirty="0">
                <a:solidFill>
                  <a:schemeClr val="bg1">
                    <a:lumMod val="50000"/>
                  </a:schemeClr>
                </a:solidFill>
                <a:effectLst/>
                <a:latin typeface="Univers LT Std 47 Cn Lt" pitchFamily="34" charset="0"/>
              </a:rPr>
              <a:t>Ein interessantes Versprechen</a:t>
            </a:r>
            <a:endParaRPr lang="de-DE" altLang="de-DE"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419872" y="5013176"/>
            <a:ext cx="4176464" cy="400110"/>
          </a:xfrm>
        </p:spPr>
        <p:txBody>
          <a:bodyPr wrap="square">
            <a:spAutoFit/>
          </a:bodyPr>
          <a:lstStyle/>
          <a:p>
            <a:pPr algn="r"/>
            <a:r>
              <a:rPr lang="de-CH" altLang="de-DE" sz="2000" dirty="0">
                <a:effectLst/>
                <a:latin typeface="Univers LT Std 47 Cn Lt" pitchFamily="34" charset="0"/>
              </a:rPr>
              <a:t>Epheser-Brief 6,2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784976" cy="2308324"/>
          </a:xfrm>
        </p:spPr>
        <p:txBody>
          <a:bodyPr wrap="square">
            <a:spAutoFit/>
          </a:bodyPr>
          <a:lstStyle/>
          <a:p>
            <a:pPr algn="l"/>
            <a:r>
              <a:rPr lang="de-CH" altLang="de-DE" sz="4800" dirty="0">
                <a:solidFill>
                  <a:schemeClr val="bg1">
                    <a:lumMod val="50000"/>
                  </a:schemeClr>
                </a:solidFill>
                <a:effectLst/>
                <a:latin typeface="Univers LT Std 47 Cn Lt" pitchFamily="34" charset="0"/>
              </a:rPr>
              <a:t>„Ehre deinen Vater und deine Mutter!“ – das ist das erste Gebot, das mit einer Zusage verbunden ist.</a:t>
            </a:r>
            <a:endParaRPr lang="de-DE" altLang="de-DE" sz="48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480544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419872" y="5013176"/>
            <a:ext cx="4176464" cy="400110"/>
          </a:xfrm>
        </p:spPr>
        <p:txBody>
          <a:bodyPr wrap="square">
            <a:spAutoFit/>
          </a:bodyPr>
          <a:lstStyle/>
          <a:p>
            <a:pPr algn="r"/>
            <a:r>
              <a:rPr lang="de-CH" altLang="de-DE" sz="2000" dirty="0">
                <a:effectLst/>
                <a:latin typeface="Univers LT Std 47 Cn Lt" pitchFamily="34" charset="0"/>
              </a:rPr>
              <a:t>2.Mose 20,12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24177"/>
            <a:ext cx="8784976" cy="2800767"/>
          </a:xfrm>
        </p:spPr>
        <p:txBody>
          <a:bodyPr wrap="square">
            <a:spAutoFit/>
          </a:bodyPr>
          <a:lstStyle/>
          <a:p>
            <a:pPr algn="l"/>
            <a:r>
              <a:rPr lang="de-CH" altLang="de-DE" sz="4400" dirty="0">
                <a:solidFill>
                  <a:schemeClr val="bg1">
                    <a:lumMod val="50000"/>
                  </a:schemeClr>
                </a:solidFill>
                <a:effectLst/>
                <a:latin typeface="Univers LT Std 47 Cn Lt" pitchFamily="34" charset="0"/>
              </a:rPr>
              <a:t>„Du sollst deinen Vater und deine Mutter ehren, auf dass du lange lebest in dem Lande, das dir der Herr, dein Gott,</a:t>
            </a:r>
            <a:br>
              <a:rPr lang="de-CH" altLang="de-DE" sz="4400" dirty="0">
                <a:solidFill>
                  <a:schemeClr val="bg1">
                    <a:lumMod val="50000"/>
                  </a:schemeClr>
                </a:solidFill>
                <a:effectLst/>
                <a:latin typeface="Univers LT Std 47 Cn Lt" pitchFamily="34" charset="0"/>
              </a:rPr>
            </a:br>
            <a:r>
              <a:rPr lang="de-CH" altLang="de-DE" sz="4400" dirty="0">
                <a:solidFill>
                  <a:schemeClr val="bg1">
                    <a:lumMod val="50000"/>
                  </a:schemeClr>
                </a:solidFill>
                <a:effectLst/>
                <a:latin typeface="Univers LT Std 47 Cn Lt" pitchFamily="34" charset="0"/>
              </a:rPr>
              <a:t>geben wird.“</a:t>
            </a:r>
            <a:endParaRPr lang="de-DE" altLang="de-DE" sz="44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4944645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419872" y="5013176"/>
            <a:ext cx="4176464" cy="400110"/>
          </a:xfrm>
        </p:spPr>
        <p:txBody>
          <a:bodyPr wrap="square">
            <a:spAutoFit/>
          </a:bodyPr>
          <a:lstStyle/>
          <a:p>
            <a:pPr algn="r"/>
            <a:r>
              <a:rPr lang="de-CH" altLang="de-DE" sz="2000" dirty="0">
                <a:effectLst/>
                <a:latin typeface="Univers LT Std 47 Cn Lt" pitchFamily="34" charset="0"/>
              </a:rPr>
              <a:t>Epheser-Brief 6,3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784976" cy="1569660"/>
          </a:xfrm>
        </p:spPr>
        <p:txBody>
          <a:bodyPr wrap="square">
            <a:spAutoFit/>
          </a:bodyPr>
          <a:lstStyle/>
          <a:p>
            <a:pPr algn="l"/>
            <a:r>
              <a:rPr lang="de-CH" altLang="de-DE" sz="4800" dirty="0">
                <a:solidFill>
                  <a:schemeClr val="bg1">
                    <a:lumMod val="50000"/>
                  </a:schemeClr>
                </a:solidFill>
                <a:effectLst/>
                <a:latin typeface="Univers LT Std 47 Cn Lt" pitchFamily="34" charset="0"/>
              </a:rPr>
              <a:t>„Dann wird es dir gut gehen, und du wirst lange auf dieser Erde leben.“</a:t>
            </a:r>
            <a:endParaRPr lang="de-DE" altLang="de-DE" sz="48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35427301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419872" y="5013176"/>
            <a:ext cx="4176464" cy="400110"/>
          </a:xfrm>
        </p:spPr>
        <p:txBody>
          <a:bodyPr wrap="square">
            <a:spAutoFit/>
          </a:bodyPr>
          <a:lstStyle/>
          <a:p>
            <a:pPr algn="r"/>
            <a:r>
              <a:rPr lang="de-CH" altLang="de-DE" sz="2000" dirty="0">
                <a:effectLst/>
                <a:latin typeface="Univers LT Std 47 Cn Lt" pitchFamily="34" charset="0"/>
              </a:rPr>
              <a:t>Epheser-Brief 6,3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8784976" cy="2123658"/>
          </a:xfrm>
        </p:spPr>
        <p:txBody>
          <a:bodyPr wrap="square">
            <a:spAutoFit/>
          </a:bodyPr>
          <a:lstStyle/>
          <a:p>
            <a:pPr algn="l"/>
            <a:r>
              <a:rPr lang="de-CH" altLang="de-DE" sz="6600" dirty="0">
                <a:solidFill>
                  <a:schemeClr val="bg1">
                    <a:lumMod val="50000"/>
                  </a:schemeClr>
                </a:solidFill>
                <a:effectLst/>
                <a:latin typeface="Univers LT Std 47 Cn Lt" pitchFamily="34" charset="0"/>
              </a:rPr>
              <a:t>„Du wirst lange auf dieser Erde leben.“</a:t>
            </a:r>
            <a:endParaRPr lang="de-DE" altLang="de-DE" sz="6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427472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116632"/>
            <a:ext cx="5760640" cy="1107996"/>
          </a:xfrm>
        </p:spPr>
        <p:txBody>
          <a:bodyPr wrap="square">
            <a:spAutoFit/>
          </a:bodyPr>
          <a:lstStyle/>
          <a:p>
            <a:pPr algn="l"/>
            <a:r>
              <a:rPr lang="de-DE" altLang="de-DE" sz="6600" dirty="0">
                <a:solidFill>
                  <a:schemeClr val="bg1">
                    <a:lumMod val="50000"/>
                  </a:schemeClr>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419872" y="5013176"/>
            <a:ext cx="4176464" cy="400110"/>
          </a:xfrm>
        </p:spPr>
        <p:txBody>
          <a:bodyPr wrap="square">
            <a:spAutoFit/>
          </a:bodyPr>
          <a:lstStyle/>
          <a:p>
            <a:pPr algn="r"/>
            <a:r>
              <a:rPr lang="de-CH" altLang="de-DE" sz="2000" dirty="0">
                <a:effectLst/>
                <a:latin typeface="Univers LT Std 47 Cn Lt" pitchFamily="34" charset="0"/>
              </a:rPr>
              <a:t>Epheser-Brief 6,1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44624"/>
            <a:ext cx="7776864" cy="2123658"/>
          </a:xfrm>
        </p:spPr>
        <p:txBody>
          <a:bodyPr wrap="square">
            <a:spAutoFit/>
          </a:bodyPr>
          <a:lstStyle/>
          <a:p>
            <a:pPr algn="l"/>
            <a:r>
              <a:rPr lang="de-CH" altLang="de-DE" sz="4400" dirty="0">
                <a:solidFill>
                  <a:schemeClr val="bg1">
                    <a:lumMod val="50000"/>
                  </a:schemeClr>
                </a:solidFill>
                <a:effectLst/>
                <a:latin typeface="Univers LT Std 47 Cn Lt" pitchFamily="34" charset="0"/>
              </a:rPr>
              <a:t>Ihr Kinder, gehorcht euren Eltern, wie es der Gemeinschaft mit dem Herrn entspricht; denn so ist es recht.</a:t>
            </a:r>
            <a:endParaRPr lang="de-DE" altLang="de-DE" sz="44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39566248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419872" y="5013176"/>
            <a:ext cx="4176464" cy="400110"/>
          </a:xfrm>
        </p:spPr>
        <p:txBody>
          <a:bodyPr wrap="square">
            <a:spAutoFit/>
          </a:bodyPr>
          <a:lstStyle/>
          <a:p>
            <a:pPr algn="r"/>
            <a:r>
              <a:rPr lang="de-CH" altLang="de-DE" sz="2000" dirty="0">
                <a:effectLst/>
                <a:latin typeface="Univers LT Std 47 Cn Lt" pitchFamily="34" charset="0"/>
              </a:rPr>
              <a:t>Epheser-Brief 6,2-3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44624"/>
            <a:ext cx="8424936" cy="3416320"/>
          </a:xfrm>
        </p:spPr>
        <p:txBody>
          <a:bodyPr wrap="square">
            <a:spAutoFit/>
          </a:bodyPr>
          <a:lstStyle/>
          <a:p>
            <a:pPr algn="l"/>
            <a:r>
              <a:rPr lang="de-CH" altLang="de-DE" sz="3600" dirty="0">
                <a:solidFill>
                  <a:schemeClr val="bg1">
                    <a:lumMod val="50000"/>
                  </a:schemeClr>
                </a:solidFill>
                <a:effectLst/>
                <a:latin typeface="Univers LT Std 47 Cn Lt" pitchFamily="34" charset="0"/>
              </a:rPr>
              <a:t>„Du sollst deinen Vater und deine Mutter ehren“ ist das erste und grundlegende der Gebote, die das Verhalten der Menschen untereinander betreffen. Darum folgt ihm auch eine Zusage: „Dann wird es dir gut gehen und du wirst lange leben auf dieser Erde.“</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172425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Sokrates (um 469 v.Chr. - 399 v.Chr.)</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13553"/>
            <a:ext cx="9001000" cy="2862322"/>
          </a:xfrm>
        </p:spPr>
        <p:txBody>
          <a:bodyPr wrap="square">
            <a:spAutoFit/>
          </a:bodyPr>
          <a:lstStyle/>
          <a:p>
            <a:pPr algn="l"/>
            <a:r>
              <a:rPr lang="de-CH" altLang="de-DE" sz="3600" dirty="0">
                <a:solidFill>
                  <a:schemeClr val="bg1">
                    <a:lumMod val="50000"/>
                  </a:schemeClr>
                </a:solidFill>
                <a:effectLst/>
                <a:latin typeface="Univers LT Std 47 Cn Lt" pitchFamily="34" charset="0"/>
              </a:rPr>
              <a:t>„Die Jugend liebt heutzutage den Luxus. Sie hat schlechte Manieren, verachtet die Autorität, hat keinen Respekt vor den älteren Leuten und schwatzt, wo sie arbeiten sollte. Sie widersprechen ihren Eltern und tyrannisieren ihre Lehrer.“</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770516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5496" y="44331"/>
            <a:ext cx="8856984" cy="2800767"/>
          </a:xfrm>
        </p:spPr>
        <p:txBody>
          <a:bodyPr wrap="square">
            <a:spAutoFit/>
          </a:bodyPr>
          <a:lstStyle/>
          <a:p>
            <a:pPr algn="l"/>
            <a:r>
              <a:rPr lang="de-CH" altLang="de-DE" sz="4400" dirty="0">
                <a:solidFill>
                  <a:schemeClr val="bg1">
                    <a:lumMod val="50000"/>
                  </a:schemeClr>
                </a:solidFill>
                <a:effectLst/>
                <a:latin typeface="Univers LT Std 47 Cn Lt" pitchFamily="34" charset="0"/>
              </a:rPr>
              <a:t>„Unsere Jugend ist heruntergekommen und zuchtlos. Die jungen Leute hören nicht mehr auf ihre Eltern. Das Ende der Welt ist nahe!“</a:t>
            </a:r>
            <a:endParaRPr lang="de-DE" altLang="de-DE" sz="44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393229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5496" y="44331"/>
            <a:ext cx="8856984" cy="2800767"/>
          </a:xfrm>
        </p:spPr>
        <p:txBody>
          <a:bodyPr wrap="square">
            <a:spAutoFit/>
          </a:bodyPr>
          <a:lstStyle/>
          <a:p>
            <a:pPr algn="l"/>
            <a:r>
              <a:rPr lang="de-CH" altLang="de-DE" sz="4400" dirty="0">
                <a:solidFill>
                  <a:schemeClr val="bg1">
                    <a:lumMod val="50000"/>
                  </a:schemeClr>
                </a:solidFill>
                <a:effectLst/>
                <a:latin typeface="Univers LT Std 47 Cn Lt" pitchFamily="34" charset="0"/>
              </a:rPr>
              <a:t>„Unsere Jugend ist heruntergekommen und zuchtlos. Die jungen Leute hören nicht mehr auf ihre Eltern. Das Ende der Welt ist nahe!“</a:t>
            </a:r>
            <a:endParaRPr lang="de-DE" altLang="de-DE" sz="4400" dirty="0">
              <a:solidFill>
                <a:schemeClr val="bg1">
                  <a:lumMod val="50000"/>
                </a:schemeClr>
              </a:solidFill>
              <a:effectLst/>
              <a:latin typeface="Univers LT Std 47 Cn Lt" pitchFamily="34" charset="0"/>
            </a:endParaRPr>
          </a:p>
        </p:txBody>
      </p:sp>
      <p:sp>
        <p:nvSpPr>
          <p:cNvPr id="3" name="Rectangle 3">
            <a:extLst>
              <a:ext uri="{FF2B5EF4-FFF2-40B4-BE49-F238E27FC236}">
                <a16:creationId xmlns:a16="http://schemas.microsoft.com/office/drawing/2014/main" xmlns="" id="{E996AEE0-A7A9-4C6A-AE42-AEAF7B131AFF}"/>
              </a:ext>
            </a:extLst>
          </p:cNvPr>
          <p:cNvSpPr>
            <a:spLocks noGrp="1" noChangeArrowheads="1"/>
          </p:cNvSpPr>
          <p:nvPr>
            <p:ph type="subTitle" idx="1"/>
          </p:nvPr>
        </p:nvSpPr>
        <p:spPr>
          <a:xfrm>
            <a:off x="3779912" y="5013176"/>
            <a:ext cx="4901220" cy="400110"/>
          </a:xfrm>
        </p:spPr>
        <p:txBody>
          <a:bodyPr wrap="square">
            <a:spAutoFit/>
          </a:bodyPr>
          <a:lstStyle/>
          <a:p>
            <a:pPr algn="r"/>
            <a:r>
              <a:rPr lang="de-CH" altLang="de-DE" sz="2000" dirty="0">
                <a:effectLst/>
                <a:latin typeface="Univers LT Std 47 Cn Lt" pitchFamily="34" charset="0"/>
              </a:rPr>
              <a:t>Keilschrifttext aus Ur, Chaldäa, um 2000 v.Chr.</a:t>
            </a:r>
            <a:endParaRPr lang="de-DE" altLang="de-DE" sz="2000" dirty="0">
              <a:effectLst/>
              <a:latin typeface="Univers LT Std 47 Cn Lt" pitchFamily="34" charset="0"/>
            </a:endParaRPr>
          </a:p>
        </p:txBody>
      </p:sp>
    </p:spTree>
    <p:extLst>
      <p:ext uri="{BB962C8B-B14F-4D97-AF65-F5344CB8AC3E}">
        <p14:creationId xmlns:p14="http://schemas.microsoft.com/office/powerpoint/2010/main" val="1949297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fi-FI" altLang="de-DE" sz="2000" dirty="0">
                <a:effectLst/>
                <a:latin typeface="Univers LT Std 47 Cn Lt" pitchFamily="34" charset="0"/>
              </a:rPr>
              <a:t>Aristoteles (384 – 322 v.Chr.)</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71500" y="116632"/>
            <a:ext cx="8460940" cy="3416320"/>
          </a:xfrm>
        </p:spPr>
        <p:txBody>
          <a:bodyPr wrap="square">
            <a:spAutoFit/>
          </a:bodyPr>
          <a:lstStyle/>
          <a:p>
            <a:pPr algn="l"/>
            <a:r>
              <a:rPr lang="de-CH" altLang="de-DE" sz="2400" dirty="0">
                <a:solidFill>
                  <a:schemeClr val="bg1">
                    <a:lumMod val="50000"/>
                  </a:schemeClr>
                </a:solidFill>
                <a:effectLst/>
                <a:latin typeface="Univers LT Std 47 Cn Lt" pitchFamily="34" charset="0"/>
              </a:rPr>
              <a:t>„Was die jungen Leute angeht, so sind sie heftig in ihrem Begehren und geneigt, das ins Werk zu setzen, wonach ihr Begehren steht. Von den leiblichen Begierden sind es vorzugsweise die des Liebesgenusses, denen sie nachgehen, und in diesem Punkt sind sie alle ohne Selbstbeherrschung. (...) (Sie sind) ...zornmütig und leidenschaftlich aufwallend in ihrem Zorne. Auch sind sie nicht imstande, ihren Zorn zu bemeistern, denn aus Ehrgeiz ertragen sie es nicht, sich geringschätzig behandelt zu sehen, sondern sie empören sich, sobald sie sich beleidigt glauben. (...) Wenn ich die junge Generation anschaue, verzweifle ich an der Zukunft der Zivilisation.“</a:t>
            </a:r>
            <a:endParaRPr lang="de-DE" altLang="de-DE" sz="24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18271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fi-FI" altLang="de-DE" sz="2000" dirty="0">
                <a:effectLst/>
                <a:latin typeface="Univers LT Std 47 Cn Lt" pitchFamily="34" charset="0"/>
              </a:rPr>
              <a:t>Mönch Peter (1274 n.Chr.)</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71500" y="104433"/>
            <a:ext cx="8820980" cy="3108543"/>
          </a:xfrm>
        </p:spPr>
        <p:txBody>
          <a:bodyPr wrap="square">
            <a:spAutoFit/>
          </a:bodyPr>
          <a:lstStyle/>
          <a:p>
            <a:pPr algn="l"/>
            <a:r>
              <a:rPr lang="de-CH" altLang="de-DE" sz="2800" dirty="0">
                <a:solidFill>
                  <a:schemeClr val="bg1">
                    <a:lumMod val="50000"/>
                  </a:schemeClr>
                </a:solidFill>
                <a:effectLst/>
                <a:latin typeface="Univers LT Std 47 Cn Lt" pitchFamily="34" charset="0"/>
              </a:rPr>
              <a:t>„Die Welt macht schlimme Zeiten durch. Die jungen Leute von heute denken an nichts anderes als an sich selbst. Sie haben keine Ehrfurcht vor ihren Eltern oder dem Alter. Sie sind ungeduldig und unbeherrscht. Sie reden so, als wüssten sie alles, und was wir für weise halten, empfinden sie als Torheit. Und was die Mädchen betrifft, sie sind unbescheiden und unweiblich in ihrer Ausdrucksweise, ihrem Benehmen und ihrer Kleidung.“</a:t>
            </a:r>
            <a:endParaRPr lang="de-DE" altLang="de-DE" sz="28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4154709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419872" y="5013176"/>
            <a:ext cx="4176464" cy="400110"/>
          </a:xfrm>
        </p:spPr>
        <p:txBody>
          <a:bodyPr wrap="square">
            <a:spAutoFit/>
          </a:bodyPr>
          <a:lstStyle/>
          <a:p>
            <a:pPr algn="r"/>
            <a:r>
              <a:rPr lang="de-CH" altLang="de-DE" sz="2000" dirty="0">
                <a:effectLst/>
                <a:latin typeface="Univers LT Std 47 Cn Lt" pitchFamily="34" charset="0"/>
              </a:rPr>
              <a:t>Epheser-Brief 6,1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44624"/>
            <a:ext cx="7776864" cy="2123658"/>
          </a:xfrm>
        </p:spPr>
        <p:txBody>
          <a:bodyPr wrap="square">
            <a:spAutoFit/>
          </a:bodyPr>
          <a:lstStyle/>
          <a:p>
            <a:pPr algn="l"/>
            <a:r>
              <a:rPr lang="de-CH" altLang="de-DE" sz="4400" dirty="0">
                <a:solidFill>
                  <a:schemeClr val="bg1">
                    <a:lumMod val="50000"/>
                  </a:schemeClr>
                </a:solidFill>
                <a:effectLst/>
                <a:latin typeface="Univers LT Std 47 Cn Lt" pitchFamily="34" charset="0"/>
              </a:rPr>
              <a:t>Ihr Kinder, gehorcht euren Eltern, wie es der Gemeinschaft mit dem Herrn entspricht; denn so ist es recht.</a:t>
            </a:r>
            <a:endParaRPr lang="de-DE" altLang="de-DE" sz="44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050848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419872" y="5013176"/>
            <a:ext cx="4176464" cy="400110"/>
          </a:xfrm>
        </p:spPr>
        <p:txBody>
          <a:bodyPr wrap="square">
            <a:spAutoFit/>
          </a:bodyPr>
          <a:lstStyle/>
          <a:p>
            <a:pPr algn="r"/>
            <a:r>
              <a:rPr lang="de-CH" altLang="de-DE" sz="2000" dirty="0">
                <a:effectLst/>
                <a:latin typeface="Univers LT Std 47 Cn Lt" pitchFamily="34" charset="0"/>
              </a:rPr>
              <a:t>Epheser-Brief 6,2-3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44624"/>
            <a:ext cx="8424936" cy="3416320"/>
          </a:xfrm>
        </p:spPr>
        <p:txBody>
          <a:bodyPr wrap="square">
            <a:spAutoFit/>
          </a:bodyPr>
          <a:lstStyle/>
          <a:p>
            <a:pPr algn="l"/>
            <a:r>
              <a:rPr lang="de-CH" altLang="de-DE" sz="3600" dirty="0">
                <a:solidFill>
                  <a:schemeClr val="bg1">
                    <a:lumMod val="50000"/>
                  </a:schemeClr>
                </a:solidFill>
                <a:effectLst/>
                <a:latin typeface="Univers LT Std 47 Cn Lt" pitchFamily="34" charset="0"/>
              </a:rPr>
              <a:t>„Du sollst deinen Vater und deine Mutter ehren“ ist das erste und grundlegende der Gebote, die das Verhalten der Menschen untereinander betreffen. Darum folgt ihm auch eine Zusage: „Dann wird es dir gut gehen und du wirst lange leben auf dieser Erde.“</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195652753"/>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897</Words>
  <Application>Microsoft Office PowerPoint</Application>
  <PresentationFormat>Bildschirmpräsentation (4:3)</PresentationFormat>
  <Paragraphs>80</Paragraphs>
  <Slides>28</Slides>
  <Notes>28</Notes>
  <HiddenSlides>0</HiddenSlides>
  <MMClips>0</MMClips>
  <ScaleCrop>false</ScaleCrop>
  <HeadingPairs>
    <vt:vector size="4" baseType="variant">
      <vt:variant>
        <vt:lpstr>Design</vt:lpstr>
      </vt:variant>
      <vt:variant>
        <vt:i4>1</vt:i4>
      </vt:variant>
      <vt:variant>
        <vt:lpstr>Folientitel</vt:lpstr>
      </vt:variant>
      <vt:variant>
        <vt:i4>28</vt:i4>
      </vt:variant>
    </vt:vector>
  </HeadingPairs>
  <TitlesOfParts>
    <vt:vector size="29" baseType="lpstr">
      <vt:lpstr>Designvorlage 'Berggipfel'</vt:lpstr>
      <vt:lpstr>Kinder: ehrt eure Eltern</vt:lpstr>
      <vt:lpstr>„Die Jugend liebt heutzutage den Luxus. Sie hat schlechte Manieren, verachtet die Autorität, hat keinen Respekt vor den älteren Leuten und schwatzt, wo sie arbeiten sollte. Sie widersprechen ihren Eltern und tyrannisieren ihre Lehrer.“</vt:lpstr>
      <vt:lpstr>„Die Jugend liebt heutzutage den Luxus. Sie hat schlechte Manieren, verachtet die Autorität, hat keinen Respekt vor den älteren Leuten und schwatzt, wo sie arbeiten sollte. Sie widersprechen ihren Eltern und tyrannisieren ihre Lehrer.“</vt:lpstr>
      <vt:lpstr>„Unsere Jugend ist heruntergekommen und zuchtlos. Die jungen Leute hören nicht mehr auf ihre Eltern. Das Ende der Welt ist nahe!“</vt:lpstr>
      <vt:lpstr>„Unsere Jugend ist heruntergekommen und zuchtlos. Die jungen Leute hören nicht mehr auf ihre Eltern. Das Ende der Welt ist nahe!“</vt:lpstr>
      <vt:lpstr>„Was die jungen Leute angeht, so sind sie heftig in ihrem Begehren und geneigt, das ins Werk zu setzen, wonach ihr Begehren steht. Von den leiblichen Begierden sind es vorzugsweise die des Liebesgenusses, denen sie nachgehen, und in diesem Punkt sind sie alle ohne Selbstbeherrschung. (...) (Sie sind) ...zornmütig und leidenschaftlich aufwallend in ihrem Zorne. Auch sind sie nicht imstande, ihren Zorn zu bemeistern, denn aus Ehrgeiz ertragen sie es nicht, sich geringschätzig behandelt zu sehen, sondern sie empören sich, sobald sie sich beleidigt glauben. (...) Wenn ich die junge Generation anschaue, verzweifle ich an der Zukunft der Zivilisation.“</vt:lpstr>
      <vt:lpstr>„Die Welt macht schlimme Zeiten durch. Die jungen Leute von heute denken an nichts anderes als an sich selbst. Sie haben keine Ehrfurcht vor ihren Eltern oder dem Alter. Sie sind ungeduldig und unbeherrscht. Sie reden so, als wüssten sie alles, und was wir für weise halten, empfinden sie als Torheit. Und was die Mädchen betrifft, sie sind unbescheiden und unweiblich in ihrer Ausdrucksweise, ihrem Benehmen und ihrer Kleidung.“</vt:lpstr>
      <vt:lpstr>Ihr Kinder, gehorcht euren Eltern, wie es der Gemeinschaft mit dem Herrn entspricht; denn so ist es recht.</vt:lpstr>
      <vt:lpstr>„Du sollst deinen Vater und deine Mutter ehren“ ist das erste und grundlegende der Gebote, die das Verhalten der Menschen untereinander betreffen. Darum folgt ihm auch eine Zusage: „Dann wird es dir gut gehen und du wirst lange leben auf dieser Erde.“</vt:lpstr>
      <vt:lpstr>I. Eine klare Anweisung</vt:lpstr>
      <vt:lpstr>„Die Menschen werden ihre Mitmenschen beleidigen und ihren Eltern nicht gehorchen.“</vt:lpstr>
      <vt:lpstr>„Ihr Kinder, gehorcht euren Eltern! So möchte es der Herr, dem ihr gehört.“</vt:lpstr>
      <vt:lpstr>„Daran hat der Herr, dem ihr gehört, Freude.“</vt:lpstr>
      <vt:lpstr>„Ihr Kinder, gehorcht euren Eltern, denn so ist es recht.“</vt:lpstr>
      <vt:lpstr>„Jesus kehrte mit seinen Eltern nach Nazaret zurück und war ihnen gehorsam.“</vt:lpstr>
      <vt:lpstr>„Wer Vater oder Mutter mehr liebt als mich, ist es nicht wert, mein Jünger zu sein, und wer Sohn oder Tochter mehr liebt als mich, ist es nicht wert, mein Jünger zu sein.“</vt:lpstr>
      <vt:lpstr>„Und jeder, der um meines Namens willen Häuser, Brüder, Schwestern, Vater, Mutter, Kinder oder Äcker zurücklässt, wird alles hundertfach wiederbekommen und wird das ewige Leben erhalten.“</vt:lpstr>
      <vt:lpstr>„Ehre deinen Vater und deine Mutter!“</vt:lpstr>
      <vt:lpstr>„Ihr lehrt, man könne zu seinem Vater oder zu seiner Mutter sagen: ›Alles, was dir eigentlich von mir als Unterstützung zusteht, erkläre ich zur Opfergabe‹; dann brauche man seine Eltern nicht mehr zu unterstützen. Damit habt ihr euren eigenen Vorschriften zuliebe das Wort Gottes ausser Kraft gesetzt.“</vt:lpstr>
      <vt:lpstr>„Ihr Kinder, gehorcht euren Eltern, wie es der Gemeinschaft mit dem Herrn entspricht; denn so ist es recht.“</vt:lpstr>
      <vt:lpstr>II. Ein interessantes Versprechen</vt:lpstr>
      <vt:lpstr>„Ehre deinen Vater und deine Mutter!“ – das ist das erste Gebot, das mit einer Zusage verbunden ist.</vt:lpstr>
      <vt:lpstr>„Du sollst deinen Vater und deine Mutter ehren, auf dass du lange lebest in dem Lande, das dir der Herr, dein Gott, geben wird.“</vt:lpstr>
      <vt:lpstr>„Dann wird es dir gut gehen, und du wirst lange auf dieser Erde leben.“</vt:lpstr>
      <vt:lpstr>„Du wirst lange auf dieser Erde leben.“</vt:lpstr>
      <vt:lpstr>Schlussgedanke</vt:lpstr>
      <vt:lpstr>Ihr Kinder, gehorcht euren Eltern, wie es der Gemeinschaft mit dem Herrn entspricht; denn so ist es recht.</vt:lpstr>
      <vt:lpstr>„Du sollst deinen Vater und deine Mutter ehren“ ist das erste und grundlegende der Gebote, die das Verhalten der Menschen untereinander betreffen. Darum folgt ihm auch eine Zusage: „Dann wird es dir gut gehen und du wirst lange leben auf dieser Erde.“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Göttliche Anweisungen für gelingende Beziehungen - Teil 4/7 - Kinder: ehrt eure Eltern - Folien</dc:title>
  <dc:creator>Jürg Birnstiel</dc:creator>
  <cp:lastModifiedBy>Me</cp:lastModifiedBy>
  <cp:revision>797</cp:revision>
  <dcterms:created xsi:type="dcterms:W3CDTF">2013-11-12T15:20:47Z</dcterms:created>
  <dcterms:modified xsi:type="dcterms:W3CDTF">2018-11-27T08:26:59Z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