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handoutMasterIdLst>
    <p:handoutMasterId r:id="rId38"/>
  </p:handoutMasterIdLst>
  <p:sldIdLst>
    <p:sldId id="735" r:id="rId2"/>
    <p:sldId id="910" r:id="rId3"/>
    <p:sldId id="911" r:id="rId4"/>
    <p:sldId id="896" r:id="rId5"/>
    <p:sldId id="897" r:id="rId6"/>
    <p:sldId id="898" r:id="rId7"/>
    <p:sldId id="899" r:id="rId8"/>
    <p:sldId id="900" r:id="rId9"/>
    <p:sldId id="903" r:id="rId10"/>
    <p:sldId id="889" r:id="rId11"/>
    <p:sldId id="902" r:id="rId12"/>
    <p:sldId id="901" r:id="rId13"/>
    <p:sldId id="904" r:id="rId14"/>
    <p:sldId id="905" r:id="rId15"/>
    <p:sldId id="906" r:id="rId16"/>
    <p:sldId id="907" r:id="rId17"/>
    <p:sldId id="908" r:id="rId18"/>
    <p:sldId id="926" r:id="rId19"/>
    <p:sldId id="891" r:id="rId20"/>
    <p:sldId id="909" r:id="rId21"/>
    <p:sldId id="912" r:id="rId22"/>
    <p:sldId id="913" r:id="rId23"/>
    <p:sldId id="914" r:id="rId24"/>
    <p:sldId id="915" r:id="rId25"/>
    <p:sldId id="916" r:id="rId26"/>
    <p:sldId id="917" r:id="rId27"/>
    <p:sldId id="918" r:id="rId28"/>
    <p:sldId id="919" r:id="rId29"/>
    <p:sldId id="920" r:id="rId30"/>
    <p:sldId id="921" r:id="rId31"/>
    <p:sldId id="922" r:id="rId32"/>
    <p:sldId id="259" r:id="rId33"/>
    <p:sldId id="923" r:id="rId34"/>
    <p:sldId id="924" r:id="rId35"/>
    <p:sldId id="925" r:id="rId3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11209" y="332656"/>
            <a:ext cx="8753279" cy="830997"/>
          </a:xfrm>
        </p:spPr>
        <p:txBody>
          <a:bodyPr wrap="square">
            <a:spAutoFit/>
          </a:bodyPr>
          <a:lstStyle/>
          <a:p>
            <a:pPr algn="r"/>
            <a:r>
              <a:rPr lang="de-CH" altLang="de-DE" sz="4800" dirty="0">
                <a:solidFill>
                  <a:schemeClr val="tx1"/>
                </a:solidFill>
                <a:effectLst/>
                <a:latin typeface="Univers LT Std 47 Cn Lt" pitchFamily="34" charset="0"/>
              </a:rPr>
              <a:t>Elia erlebt Gottes einzigartige Fürsorge</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955927" y="6093296"/>
            <a:ext cx="6984776" cy="461665"/>
          </a:xfrm>
        </p:spPr>
        <p:txBody>
          <a:bodyPr wrap="square">
            <a:spAutoFit/>
          </a:bodyPr>
          <a:lstStyle/>
          <a:p>
            <a:pPr algn="r"/>
            <a:r>
              <a:rPr lang="de-DE" altLang="de-DE" sz="2400" dirty="0" smtClean="0">
                <a:effectLst/>
                <a:latin typeface="Univers LT Std 47 Cn Lt" pitchFamily="34" charset="0"/>
              </a:rPr>
              <a:t>Reihe: </a:t>
            </a:r>
            <a:r>
              <a:rPr lang="de-CH" altLang="de-DE" sz="2400" dirty="0">
                <a:effectLst/>
                <a:latin typeface="Univers LT Std 47 Cn Lt" pitchFamily="34" charset="0"/>
              </a:rPr>
              <a:t>Elia mit einer sehr schwierigen Mission betraut</a:t>
            </a:r>
            <a:r>
              <a:rPr lang="de-DE" altLang="de-DE" sz="2400" dirty="0" smtClean="0">
                <a:effectLst/>
                <a:latin typeface="Univers LT Std 47 Cn Lt" pitchFamily="34" charset="0"/>
              </a:rPr>
              <a:t> (1/4)</a:t>
            </a:r>
          </a:p>
        </p:txBody>
      </p:sp>
      <p:sp>
        <p:nvSpPr>
          <p:cNvPr id="4" name="Rectangle 3"/>
          <p:cNvSpPr txBox="1">
            <a:spLocks noChangeArrowheads="1"/>
          </p:cNvSpPr>
          <p:nvPr/>
        </p:nvSpPr>
        <p:spPr bwMode="auto">
          <a:xfrm>
            <a:off x="2603999" y="170080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1.Könige 17,1-24</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060848"/>
            <a:ext cx="6400800" cy="400110"/>
          </a:xfrm>
        </p:spPr>
        <p:txBody>
          <a:bodyPr>
            <a:spAutoFit/>
          </a:bodyPr>
          <a:lstStyle/>
          <a:p>
            <a:pPr algn="r"/>
            <a:r>
              <a:rPr lang="de-CH" altLang="de-DE" sz="2000" dirty="0" smtClean="0">
                <a:effectLst/>
                <a:latin typeface="Univers LT Std 47 Cn Lt" pitchFamily="34" charset="0"/>
              </a:rPr>
              <a:t>1.Könige 16,30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0242"/>
            <a:ext cx="8784976" cy="1446550"/>
          </a:xfrm>
        </p:spPr>
        <p:txBody>
          <a:bodyPr wrap="square">
            <a:spAutoFit/>
          </a:bodyPr>
          <a:lstStyle/>
          <a:p>
            <a:pPr algn="l"/>
            <a:r>
              <a:rPr lang="de-CH" altLang="de-DE" sz="4400" dirty="0">
                <a:solidFill>
                  <a:schemeClr val="tx1"/>
                </a:solidFill>
                <a:effectLst/>
                <a:latin typeface="Univers LT Std 47 Cn Lt" pitchFamily="34" charset="0"/>
              </a:rPr>
              <a:t>„Noch mehr als seine Vorgänger tat Ahab, was dem Herrn missfällt.“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1492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9552" y="3316922"/>
            <a:ext cx="6400800" cy="400110"/>
          </a:xfrm>
        </p:spPr>
        <p:txBody>
          <a:bodyPr>
            <a:spAutoFit/>
          </a:bodyPr>
          <a:lstStyle/>
          <a:p>
            <a:pPr algn="r"/>
            <a:r>
              <a:rPr lang="de-CH" altLang="de-DE" sz="2000" dirty="0" smtClean="0">
                <a:effectLst/>
                <a:latin typeface="Univers LT Std 47 Cn Lt" pitchFamily="34" charset="0"/>
              </a:rPr>
              <a:t>1.Könige 12,28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784976" cy="2862322"/>
          </a:xfrm>
        </p:spPr>
        <p:txBody>
          <a:bodyPr wrap="square">
            <a:spAutoFit/>
          </a:bodyPr>
          <a:lstStyle/>
          <a:p>
            <a:pPr algn="l"/>
            <a:r>
              <a:rPr lang="de-CH" altLang="de-DE" sz="3600" dirty="0">
                <a:solidFill>
                  <a:schemeClr val="tx1"/>
                </a:solidFill>
                <a:effectLst/>
                <a:latin typeface="Univers LT Std 47 Cn Lt" pitchFamily="34" charset="0"/>
              </a:rPr>
              <a:t>„</a:t>
            </a:r>
            <a:r>
              <a:rPr lang="de-CH" altLang="de-DE" sz="3600" dirty="0" err="1">
                <a:solidFill>
                  <a:schemeClr val="tx1"/>
                </a:solidFill>
                <a:effectLst/>
                <a:latin typeface="Univers LT Std 47 Cn Lt" pitchFamily="34" charset="0"/>
              </a:rPr>
              <a:t>Jerobeam</a:t>
            </a:r>
            <a:r>
              <a:rPr lang="de-CH" altLang="de-DE" sz="3600" dirty="0">
                <a:solidFill>
                  <a:schemeClr val="tx1"/>
                </a:solidFill>
                <a:effectLst/>
                <a:latin typeface="Univers LT Std 47 Cn Lt" pitchFamily="34" charset="0"/>
              </a:rPr>
              <a:t> überlegte sich, was er dagegen tun könnte. Er liess zwei goldene Stierbilder anfertigen und sagte zum Volk: ‚Ihr braucht nicht länger zum Tempel in Jerusalem zu gehen. Hier ist dein Gott, Israel, der dich aus Ägypten hierher geführt hat!‘“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01965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63688" y="5085184"/>
            <a:ext cx="6400800" cy="400110"/>
          </a:xfrm>
        </p:spPr>
        <p:txBody>
          <a:bodyPr>
            <a:spAutoFit/>
          </a:bodyPr>
          <a:lstStyle/>
          <a:p>
            <a:pPr algn="r"/>
            <a:r>
              <a:rPr lang="de-CH" altLang="de-DE" sz="2000" dirty="0" smtClean="0">
                <a:effectLst/>
                <a:latin typeface="Univers LT Std 47 Cn Lt" pitchFamily="34" charset="0"/>
              </a:rPr>
              <a:t>Esther 1,3</a:t>
            </a:r>
            <a:endParaRPr lang="de-DE" altLang="de-DE" sz="2000" dirty="0">
              <a:effectLst/>
              <a:latin typeface="Univers LT Std 47 Cn Lt"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209" y="96972"/>
            <a:ext cx="4535962" cy="6719438"/>
          </a:xfrm>
          <a:prstGeom prst="rect">
            <a:avLst/>
          </a:prstGeom>
        </p:spPr>
      </p:pic>
      <p:sp>
        <p:nvSpPr>
          <p:cNvPr id="4" name="Ellipse 3"/>
          <p:cNvSpPr/>
          <p:nvPr/>
        </p:nvSpPr>
        <p:spPr>
          <a:xfrm>
            <a:off x="5868144" y="3717032"/>
            <a:ext cx="360040" cy="288032"/>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p:cNvSpPr/>
          <p:nvPr/>
        </p:nvSpPr>
        <p:spPr>
          <a:xfrm>
            <a:off x="6300192" y="2348880"/>
            <a:ext cx="360040" cy="288032"/>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7048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835696" y="3356992"/>
            <a:ext cx="2376264" cy="400110"/>
          </a:xfrm>
        </p:spPr>
        <p:txBody>
          <a:bodyPr wrap="square">
            <a:spAutoFit/>
          </a:bodyPr>
          <a:lstStyle/>
          <a:p>
            <a:pPr algn="r"/>
            <a:r>
              <a:rPr lang="de-CH" altLang="de-DE" sz="2000" dirty="0" smtClean="0">
                <a:effectLst/>
                <a:latin typeface="Univers LT Std 47 Cn Lt" pitchFamily="34" charset="0"/>
              </a:rPr>
              <a:t>1.Könige 16,31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93980"/>
            <a:ext cx="4392488" cy="3046988"/>
          </a:xfrm>
        </p:spPr>
        <p:txBody>
          <a:bodyPr wrap="square">
            <a:spAutoFit/>
          </a:bodyPr>
          <a:lstStyle/>
          <a:p>
            <a:pPr algn="l"/>
            <a:r>
              <a:rPr lang="de-CH" altLang="de-DE" sz="3200" dirty="0">
                <a:solidFill>
                  <a:schemeClr val="tx1"/>
                </a:solidFill>
                <a:effectLst/>
                <a:latin typeface="Univers LT Std 47 Cn Lt" pitchFamily="34" charset="0"/>
              </a:rPr>
              <a:t>„Er heiratete </a:t>
            </a:r>
            <a:r>
              <a:rPr lang="de-CH" altLang="de-DE" sz="3200" dirty="0" err="1">
                <a:solidFill>
                  <a:schemeClr val="tx1"/>
                </a:solidFill>
                <a:effectLst/>
                <a:latin typeface="Univers LT Std 47 Cn Lt" pitchFamily="34" charset="0"/>
              </a:rPr>
              <a:t>Isebel</a:t>
            </a:r>
            <a:r>
              <a:rPr lang="de-CH" altLang="de-DE" sz="3200" dirty="0">
                <a:solidFill>
                  <a:schemeClr val="tx1"/>
                </a:solidFill>
                <a:effectLst/>
                <a:latin typeface="Univers LT Std 47 Cn Lt" pitchFamily="34" charset="0"/>
              </a:rPr>
              <a:t>, eine Tochter </a:t>
            </a:r>
            <a:r>
              <a:rPr lang="de-CH" altLang="de-DE" sz="3200" dirty="0" err="1">
                <a:solidFill>
                  <a:schemeClr val="tx1"/>
                </a:solidFill>
                <a:effectLst/>
                <a:latin typeface="Univers LT Std 47 Cn Lt" pitchFamily="34" charset="0"/>
              </a:rPr>
              <a:t>Etbaals</a:t>
            </a:r>
            <a:r>
              <a:rPr lang="de-CH" altLang="de-DE" sz="3200" dirty="0">
                <a:solidFill>
                  <a:schemeClr val="tx1"/>
                </a:solidFill>
                <a:effectLst/>
                <a:latin typeface="Univers LT Std 47 Cn Lt" pitchFamily="34" charset="0"/>
              </a:rPr>
              <a:t>, des Königs der Phönizier, und er ging so weit, dass er dem Gott Baal Opfer darbrachte und </a:t>
            </a:r>
            <a:r>
              <a:rPr lang="de-CH" altLang="de-DE" sz="3200" dirty="0" smtClean="0">
                <a:solidFill>
                  <a:schemeClr val="tx1"/>
                </a:solidFill>
                <a:effectLst/>
                <a:latin typeface="Univers LT Std 47 Cn Lt" pitchFamily="34" charset="0"/>
              </a:rPr>
              <a:t>sich</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vor </a:t>
            </a:r>
            <a:r>
              <a:rPr lang="de-CH" altLang="de-DE" sz="3200" dirty="0">
                <a:solidFill>
                  <a:schemeClr val="tx1"/>
                </a:solidFill>
                <a:effectLst/>
                <a:latin typeface="Univers LT Std 47 Cn Lt" pitchFamily="34" charset="0"/>
              </a:rPr>
              <a:t>ihm niederwarf.“</a:t>
            </a:r>
            <a:endParaRPr lang="de-DE" altLang="de-DE" sz="3200" dirty="0">
              <a:solidFill>
                <a:schemeClr val="tx1"/>
              </a:solidFill>
              <a:effectLst/>
              <a:latin typeface="Univers LT Std 47 Cn Lt"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976" y="0"/>
            <a:ext cx="4629498" cy="6858000"/>
          </a:xfrm>
          <a:prstGeom prst="rect">
            <a:avLst/>
          </a:prstGeom>
        </p:spPr>
      </p:pic>
    </p:spTree>
    <p:extLst>
      <p:ext uri="{BB962C8B-B14F-4D97-AF65-F5344CB8AC3E}">
        <p14:creationId xmlns:p14="http://schemas.microsoft.com/office/powerpoint/2010/main" val="2543240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420888"/>
            <a:ext cx="6400800" cy="400110"/>
          </a:xfrm>
        </p:spPr>
        <p:txBody>
          <a:bodyPr>
            <a:spAutoFit/>
          </a:bodyPr>
          <a:lstStyle/>
          <a:p>
            <a:pPr algn="r"/>
            <a:r>
              <a:rPr lang="de-CH" altLang="de-DE" sz="2000" dirty="0" smtClean="0">
                <a:effectLst/>
                <a:latin typeface="Univers LT Std 47 Cn Lt" pitchFamily="34" charset="0"/>
              </a:rPr>
              <a:t>1.Könige 17,1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992888" cy="2308324"/>
          </a:xfrm>
        </p:spPr>
        <p:txBody>
          <a:bodyPr wrap="square">
            <a:spAutoFit/>
          </a:bodyPr>
          <a:lstStyle/>
          <a:p>
            <a:pPr algn="l"/>
            <a:r>
              <a:rPr lang="de-CH" altLang="de-DE" sz="3600" dirty="0">
                <a:solidFill>
                  <a:schemeClr val="tx1"/>
                </a:solidFill>
                <a:effectLst/>
                <a:latin typeface="Univers LT Std 47 Cn Lt" pitchFamily="34" charset="0"/>
              </a:rPr>
              <a:t>„So gewiss </a:t>
            </a:r>
            <a:r>
              <a:rPr lang="de-CH" altLang="de-DE" sz="3600" dirty="0" smtClean="0">
                <a:solidFill>
                  <a:schemeClr val="tx1"/>
                </a:solidFill>
                <a:effectLst/>
                <a:latin typeface="Univers LT Std 47 Cn Lt" pitchFamily="34" charset="0"/>
              </a:rPr>
              <a:t>Jahwe</a:t>
            </a:r>
            <a:r>
              <a:rPr lang="de-CH" altLang="de-DE" sz="3600" dirty="0">
                <a:solidFill>
                  <a:schemeClr val="tx1"/>
                </a:solidFill>
                <a:effectLst/>
                <a:latin typeface="Univers LT Std 47 Cn Lt" pitchFamily="34" charset="0"/>
              </a:rPr>
              <a:t>, der Gott Israels, </a:t>
            </a:r>
            <a:r>
              <a:rPr lang="de-CH" altLang="de-DE" sz="3600" dirty="0" smtClean="0">
                <a:solidFill>
                  <a:schemeClr val="tx1"/>
                </a:solidFill>
                <a:effectLst/>
                <a:latin typeface="Univers LT Std 47 Cn Lt" pitchFamily="34" charset="0"/>
              </a:rPr>
              <a:t>lebt,</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in </a:t>
            </a:r>
            <a:r>
              <a:rPr lang="de-CH" altLang="de-DE" sz="3600" dirty="0">
                <a:solidFill>
                  <a:schemeClr val="tx1"/>
                </a:solidFill>
                <a:effectLst/>
                <a:latin typeface="Univers LT Std 47 Cn Lt" pitchFamily="34" charset="0"/>
              </a:rPr>
              <a:t>dessen Dienst ich stehe: In den nächsten Jahren wird weder Tau noch Regen </a:t>
            </a:r>
            <a:r>
              <a:rPr lang="de-CH" altLang="de-DE" sz="3600" dirty="0" smtClean="0">
                <a:solidFill>
                  <a:schemeClr val="tx1"/>
                </a:solidFill>
                <a:effectLst/>
                <a:latin typeface="Univers LT Std 47 Cn Lt" pitchFamily="34" charset="0"/>
              </a:rPr>
              <a:t>fallen,</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bis </a:t>
            </a:r>
            <a:r>
              <a:rPr lang="de-CH" altLang="de-DE" sz="3600" dirty="0">
                <a:solidFill>
                  <a:schemeClr val="tx1"/>
                </a:solidFill>
                <a:effectLst/>
                <a:latin typeface="Univers LT Std 47 Cn Lt" pitchFamily="34" charset="0"/>
              </a:rPr>
              <a:t>ich es befehle!“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05102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420888"/>
            <a:ext cx="6400800" cy="400110"/>
          </a:xfrm>
        </p:spPr>
        <p:txBody>
          <a:bodyPr>
            <a:spAutoFit/>
          </a:bodyPr>
          <a:lstStyle/>
          <a:p>
            <a:pPr algn="r"/>
            <a:r>
              <a:rPr lang="de-CH" altLang="de-DE" sz="2000" dirty="0" smtClean="0">
                <a:effectLst/>
                <a:latin typeface="Univers LT Std 47 Cn Lt" pitchFamily="34" charset="0"/>
              </a:rPr>
              <a:t>5.Mose 28,3-4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992888" cy="2308324"/>
          </a:xfrm>
        </p:spPr>
        <p:txBody>
          <a:bodyPr wrap="square">
            <a:spAutoFit/>
          </a:bodyPr>
          <a:lstStyle/>
          <a:p>
            <a:pPr algn="l"/>
            <a:r>
              <a:rPr lang="de-CH" altLang="de-DE" sz="3600" dirty="0">
                <a:solidFill>
                  <a:schemeClr val="tx1"/>
                </a:solidFill>
                <a:effectLst/>
                <a:latin typeface="Univers LT Std 47 Cn Lt" pitchFamily="34" charset="0"/>
              </a:rPr>
              <a:t>„In der Stadt und auf dem Feld schenkt er euch Gedeihen:  Gesunde Kinder gibt er euch und reiche Ernten; eure Rinder, Schafe und Ziegen werden sich vermehren.“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1537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5.Mose 28,23-24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992888" cy="2862322"/>
          </a:xfrm>
        </p:spPr>
        <p:txBody>
          <a:bodyPr wrap="square">
            <a:spAutoFit/>
          </a:bodyPr>
          <a:lstStyle/>
          <a:p>
            <a:pPr algn="l"/>
            <a:r>
              <a:rPr lang="de-CH" altLang="de-DE" sz="3600" dirty="0">
                <a:solidFill>
                  <a:schemeClr val="tx1"/>
                </a:solidFill>
                <a:effectLst/>
                <a:latin typeface="Univers LT Std 47 Cn Lt" pitchFamily="34" charset="0"/>
              </a:rPr>
              <a:t>„Der Himmel über euch wird wie eine bronzene Glocke sein und die Erde unter euren Füssen hart wie Eisen. Statt Regen werden Staub und Asche vom Himmel fallen, bis ihr völlig vernichtet seid.“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9985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1700808"/>
            <a:ext cx="6400800" cy="400110"/>
          </a:xfrm>
        </p:spPr>
        <p:txBody>
          <a:bodyPr>
            <a:spAutoFit/>
          </a:bodyPr>
          <a:lstStyle/>
          <a:p>
            <a:pPr algn="r"/>
            <a:r>
              <a:rPr lang="de-CH" altLang="de-DE" sz="2000" dirty="0" smtClean="0">
                <a:effectLst/>
                <a:latin typeface="Univers LT Std 47 Cn Lt" pitchFamily="34" charset="0"/>
              </a:rPr>
              <a:t>1.Könige 17,6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992888" cy="1754326"/>
          </a:xfrm>
        </p:spPr>
        <p:txBody>
          <a:bodyPr wrap="square">
            <a:spAutoFit/>
          </a:bodyPr>
          <a:lstStyle/>
          <a:p>
            <a:pPr algn="l"/>
            <a:r>
              <a:rPr lang="de-CH" altLang="de-DE" sz="3600" dirty="0">
                <a:solidFill>
                  <a:schemeClr val="tx1"/>
                </a:solidFill>
                <a:effectLst/>
                <a:latin typeface="Univers LT Std 47 Cn Lt" pitchFamily="34" charset="0"/>
              </a:rPr>
              <a:t>„Morgens und abends brachten ihm die Raben Brot und Fleisch, und Wasser bekam er aus dem Bach.“</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36145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524834"/>
            <a:ext cx="6400800" cy="400110"/>
          </a:xfrm>
        </p:spPr>
        <p:txBody>
          <a:bodyPr>
            <a:spAutoFit/>
          </a:bodyPr>
          <a:lstStyle/>
          <a:p>
            <a:pPr algn="r"/>
            <a:r>
              <a:rPr lang="de-CH" altLang="de-DE" sz="2000" dirty="0" smtClean="0">
                <a:effectLst/>
                <a:latin typeface="Univers LT Std 47 Cn Lt" pitchFamily="34" charset="0"/>
              </a:rPr>
              <a:t>Hebräer 12,14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2564"/>
            <a:ext cx="8280920" cy="2308324"/>
          </a:xfrm>
        </p:spPr>
        <p:txBody>
          <a:bodyPr wrap="square">
            <a:spAutoFit/>
          </a:bodyPr>
          <a:lstStyle/>
          <a:p>
            <a:pPr algn="l"/>
            <a:r>
              <a:rPr lang="de-CH" altLang="de-DE" sz="3600" dirty="0">
                <a:solidFill>
                  <a:schemeClr val="tx1"/>
                </a:solidFill>
                <a:effectLst/>
                <a:latin typeface="Univers LT Std 47 Cn Lt" pitchFamily="34" charset="0"/>
              </a:rPr>
              <a:t>„Bemüht euch mit ganzer Kraft um Frieden mit jedermann und richtet euch in allem nach Gottes Willen aus! Denn ohne ein geheiligtes Leben wird niemand den Herrn sehen.“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48970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53616"/>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a:t>
            </a:r>
            <a:r>
              <a:rPr lang="de-CH" altLang="de-DE" sz="4000" dirty="0">
                <a:solidFill>
                  <a:schemeClr val="tx1"/>
                </a:solidFill>
                <a:effectLst/>
                <a:latin typeface="Univers LT Std 47 Cn Lt" pitchFamily="34" charset="0"/>
              </a:rPr>
              <a:t>Gottes Segen bleibt bei seinen </a:t>
            </a:r>
            <a:r>
              <a:rPr lang="de-CH" altLang="de-DE" sz="4000" dirty="0" smtClean="0">
                <a:solidFill>
                  <a:schemeClr val="tx1"/>
                </a:solidFill>
                <a:effectLst/>
                <a:latin typeface="Univers LT Std 47 Cn Lt" pitchFamily="34" charset="0"/>
              </a:rPr>
              <a:t>Nachfolgern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308810"/>
            <a:ext cx="6400800" cy="400110"/>
          </a:xfrm>
        </p:spPr>
        <p:txBody>
          <a:bodyPr>
            <a:spAutoFit/>
          </a:bodyPr>
          <a:lstStyle/>
          <a:p>
            <a:pPr algn="r"/>
            <a:r>
              <a:rPr lang="de-CH" altLang="de-DE" sz="2000" dirty="0" smtClean="0">
                <a:effectLst/>
                <a:latin typeface="Univers LT Std 47 Cn Lt" pitchFamily="34" charset="0"/>
              </a:rPr>
              <a:t>Lukas-Evangelium 9,29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784976" cy="2123658"/>
          </a:xfrm>
        </p:spPr>
        <p:txBody>
          <a:bodyPr wrap="square">
            <a:spAutoFit/>
          </a:bodyPr>
          <a:lstStyle/>
          <a:p>
            <a:pPr algn="l"/>
            <a:r>
              <a:rPr lang="de-CH" altLang="de-DE" sz="4400" dirty="0">
                <a:solidFill>
                  <a:schemeClr val="tx1"/>
                </a:solidFill>
                <a:effectLst/>
                <a:latin typeface="Univers LT Std 47 Cn Lt" pitchFamily="34" charset="0"/>
              </a:rPr>
              <a:t>„Während Jesus betete, veränderte sich das Aussehen seines Gesichts, und seine Kleider wurden strahlend weiss.“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78236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785" y="96972"/>
            <a:ext cx="4535962" cy="6719438"/>
          </a:xfrm>
          <a:prstGeom prst="rect">
            <a:avLst/>
          </a:prstGeom>
        </p:spPr>
      </p:pic>
      <p:sp>
        <p:nvSpPr>
          <p:cNvPr id="8" name="Ellipse 7"/>
          <p:cNvSpPr/>
          <p:nvPr/>
        </p:nvSpPr>
        <p:spPr>
          <a:xfrm>
            <a:off x="5940152" y="2295472"/>
            <a:ext cx="72008" cy="4571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3"/>
          <p:cNvSpPr txBox="1">
            <a:spLocks noChangeArrowheads="1"/>
          </p:cNvSpPr>
          <p:nvPr/>
        </p:nvSpPr>
        <p:spPr bwMode="auto">
          <a:xfrm>
            <a:off x="1835696" y="2852936"/>
            <a:ext cx="23762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CH" altLang="de-DE" sz="2000" kern="0" dirty="0" smtClean="0">
                <a:effectLst/>
                <a:latin typeface="Univers LT Std 47 Cn Lt" pitchFamily="34" charset="0"/>
              </a:rPr>
              <a:t>1.Könige 17,9</a:t>
            </a:r>
            <a:endParaRPr lang="de-DE" altLang="de-DE" sz="2000" kern="0" dirty="0">
              <a:effectLst/>
              <a:latin typeface="Univers LT Std 47 Cn Lt" pitchFamily="34" charset="0"/>
            </a:endParaRPr>
          </a:p>
        </p:txBody>
      </p:sp>
      <p:sp>
        <p:nvSpPr>
          <p:cNvPr id="7" name="Rectangle 2"/>
          <p:cNvSpPr>
            <a:spLocks noGrp="1" noChangeArrowheads="1"/>
          </p:cNvSpPr>
          <p:nvPr>
            <p:ph type="ctrTitle"/>
          </p:nvPr>
        </p:nvSpPr>
        <p:spPr>
          <a:xfrm>
            <a:off x="35496" y="116632"/>
            <a:ext cx="4392488" cy="2554545"/>
          </a:xfrm>
        </p:spPr>
        <p:txBody>
          <a:bodyPr wrap="square">
            <a:spAutoFit/>
          </a:bodyPr>
          <a:lstStyle/>
          <a:p>
            <a:pPr algn="l"/>
            <a:r>
              <a:rPr lang="de-CH" altLang="de-DE" sz="3200" dirty="0">
                <a:solidFill>
                  <a:schemeClr val="tx1"/>
                </a:solidFill>
                <a:effectLst/>
                <a:latin typeface="Univers LT Std 47 Cn Lt" pitchFamily="34" charset="0"/>
              </a:rPr>
              <a:t>„Geh in die Stadt </a:t>
            </a:r>
            <a:r>
              <a:rPr lang="de-CH" altLang="de-DE" sz="3200" dirty="0" err="1">
                <a:solidFill>
                  <a:schemeClr val="tx1"/>
                </a:solidFill>
                <a:effectLst/>
                <a:latin typeface="Univers LT Std 47 Cn Lt" pitchFamily="34" charset="0"/>
              </a:rPr>
              <a:t>Sarepta</a:t>
            </a:r>
            <a:r>
              <a:rPr lang="de-CH" altLang="de-DE" sz="3200" dirty="0">
                <a:solidFill>
                  <a:schemeClr val="tx1"/>
                </a:solidFill>
                <a:effectLst/>
                <a:latin typeface="Univers LT Std 47 Cn Lt" pitchFamily="34" charset="0"/>
              </a:rPr>
              <a:t> in Phönizien und bleib dort! Ich habe einer Witwe befohlen, dich mit Essen und Trinken zu versorgen.“</a:t>
            </a:r>
            <a:endParaRPr lang="de-DE" altLang="de-DE" sz="3200" dirty="0">
              <a:solidFill>
                <a:schemeClr val="tx1"/>
              </a:solidFill>
              <a:effectLst/>
              <a:latin typeface="Univers LT Std 47 Cn Lt" pitchFamily="34" charset="0"/>
            </a:endParaRPr>
          </a:p>
        </p:txBody>
      </p:sp>
      <p:cxnSp>
        <p:nvCxnSpPr>
          <p:cNvPr id="5" name="Gerade Verbindung mit Pfeil 4"/>
          <p:cNvCxnSpPr/>
          <p:nvPr/>
        </p:nvCxnSpPr>
        <p:spPr>
          <a:xfrm flipH="1" flipV="1">
            <a:off x="5988488" y="2353992"/>
            <a:ext cx="311704" cy="11026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5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1700808"/>
            <a:ext cx="6400800" cy="400110"/>
          </a:xfrm>
        </p:spPr>
        <p:txBody>
          <a:bodyPr>
            <a:spAutoFit/>
          </a:bodyPr>
          <a:lstStyle/>
          <a:p>
            <a:pPr algn="r"/>
            <a:r>
              <a:rPr lang="de-CH" altLang="de-DE" sz="2000" dirty="0" smtClean="0">
                <a:effectLst/>
                <a:latin typeface="Univers LT Std 47 Cn Lt" pitchFamily="34" charset="0"/>
              </a:rPr>
              <a:t>1.Könige 17,10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98621"/>
            <a:ext cx="7992888" cy="646331"/>
          </a:xfrm>
        </p:spPr>
        <p:txBody>
          <a:bodyPr wrap="square">
            <a:spAutoFit/>
          </a:bodyPr>
          <a:lstStyle/>
          <a:p>
            <a:pPr algn="l"/>
            <a:r>
              <a:rPr lang="de-CH" altLang="de-DE" sz="3600" dirty="0">
                <a:solidFill>
                  <a:schemeClr val="tx1"/>
                </a:solidFill>
                <a:effectLst/>
                <a:latin typeface="Univers LT Std 47 Cn Lt" pitchFamily="34" charset="0"/>
              </a:rPr>
              <a:t>„Bring mir doch etwas Wasser!“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24905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1700808"/>
            <a:ext cx="6400800" cy="400110"/>
          </a:xfrm>
        </p:spPr>
        <p:txBody>
          <a:bodyPr>
            <a:spAutoFit/>
          </a:bodyPr>
          <a:lstStyle/>
          <a:p>
            <a:pPr algn="r"/>
            <a:r>
              <a:rPr lang="de-CH" altLang="de-DE" sz="2000" dirty="0" smtClean="0">
                <a:effectLst/>
                <a:latin typeface="Univers LT Std 47 Cn Lt" pitchFamily="34" charset="0"/>
              </a:rPr>
              <a:t>1.Könige 17,11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98621"/>
            <a:ext cx="7992888" cy="646331"/>
          </a:xfrm>
        </p:spPr>
        <p:txBody>
          <a:bodyPr wrap="square">
            <a:spAutoFit/>
          </a:bodyPr>
          <a:lstStyle/>
          <a:p>
            <a:pPr algn="l"/>
            <a:r>
              <a:rPr lang="de-CH" altLang="de-DE" sz="3600" dirty="0">
                <a:solidFill>
                  <a:schemeClr val="tx1"/>
                </a:solidFill>
                <a:effectLst/>
                <a:latin typeface="Univers LT Std 47 Cn Lt" pitchFamily="34" charset="0"/>
              </a:rPr>
              <a:t>„Bring auch etwas Brot mit!“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02601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691680" y="4725144"/>
            <a:ext cx="6400800" cy="400110"/>
          </a:xfrm>
        </p:spPr>
        <p:txBody>
          <a:bodyPr>
            <a:spAutoFit/>
          </a:bodyPr>
          <a:lstStyle/>
          <a:p>
            <a:pPr algn="r"/>
            <a:r>
              <a:rPr lang="de-CH" altLang="de-DE" sz="2000" dirty="0" smtClean="0">
                <a:effectLst/>
                <a:latin typeface="Univers LT Std 47 Cn Lt" pitchFamily="34" charset="0"/>
              </a:rPr>
              <a:t>1.Könige 17,12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56696"/>
            <a:ext cx="8856984" cy="3416320"/>
          </a:xfrm>
        </p:spPr>
        <p:txBody>
          <a:bodyPr wrap="square">
            <a:spAutoFit/>
          </a:bodyPr>
          <a:lstStyle/>
          <a:p>
            <a:pPr algn="l"/>
            <a:r>
              <a:rPr lang="de-CH" altLang="de-DE" sz="3600" dirty="0">
                <a:solidFill>
                  <a:schemeClr val="tx1"/>
                </a:solidFill>
                <a:effectLst/>
                <a:latin typeface="Univers LT Std 47 Cn Lt" pitchFamily="34" charset="0"/>
              </a:rPr>
              <a:t>„So gewiss </a:t>
            </a:r>
            <a:r>
              <a:rPr lang="de-CH" altLang="de-DE" sz="3600" dirty="0" smtClean="0">
                <a:solidFill>
                  <a:schemeClr val="tx1"/>
                </a:solidFill>
                <a:effectLst/>
                <a:latin typeface="Univers LT Std 47 Cn Lt" pitchFamily="34" charset="0"/>
              </a:rPr>
              <a:t>Jahwe</a:t>
            </a:r>
            <a:r>
              <a:rPr lang="de-CH" altLang="de-DE" sz="3600" dirty="0">
                <a:solidFill>
                  <a:schemeClr val="tx1"/>
                </a:solidFill>
                <a:effectLst/>
                <a:latin typeface="Univers LT Std 47 Cn Lt" pitchFamily="34" charset="0"/>
              </a:rPr>
              <a:t>, dein Gott, lebt: Ich habe keinen Bissen mehr, nur noch eine Hand voll Mehl im Topf und ein paar Tropfen Öl im Krug. Ich lese gerade ein paar Holzstücke auf und will mir und meinem Sohn die letzte Mahlzeit bereiten. Dann müssen wir sterben.“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78280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1.Könige 17,13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2862322"/>
          </a:xfrm>
        </p:spPr>
        <p:txBody>
          <a:bodyPr wrap="square">
            <a:spAutoFit/>
          </a:bodyPr>
          <a:lstStyle/>
          <a:p>
            <a:pPr algn="l"/>
            <a:r>
              <a:rPr lang="de-CH" altLang="de-DE" sz="3600" dirty="0">
                <a:solidFill>
                  <a:schemeClr val="tx1"/>
                </a:solidFill>
                <a:effectLst/>
                <a:latin typeface="Univers LT Std 47 Cn Lt" pitchFamily="34" charset="0"/>
              </a:rPr>
              <a:t>„Geh heim und tu, was du vorhast. Aber backe zuerst für mich ein kleines Fladenbrot und bring es zu mir heraus. Den Rest kannst du dann für dich und deinen Sohn zubereiten. Hab keine Angst.“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18830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1.Könige 17,14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1754326"/>
          </a:xfrm>
        </p:spPr>
        <p:txBody>
          <a:bodyPr wrap="square">
            <a:spAutoFit/>
          </a:bodyPr>
          <a:lstStyle/>
          <a:p>
            <a:pPr algn="l"/>
            <a:r>
              <a:rPr lang="de-CH" altLang="de-DE" sz="3600" dirty="0">
                <a:solidFill>
                  <a:schemeClr val="tx1"/>
                </a:solidFill>
                <a:effectLst/>
                <a:latin typeface="Univers LT Std 47 Cn Lt" pitchFamily="34" charset="0"/>
              </a:rPr>
              <a:t>„Jahwe, der Gott Israels, hat versprochen</a:t>
            </a:r>
            <a:r>
              <a:rPr lang="de-CH" altLang="de-DE" sz="3600" dirty="0" smtClean="0">
                <a:solidFill>
                  <a:schemeClr val="tx1"/>
                </a:solidFill>
                <a:effectLst/>
                <a:latin typeface="Univers LT Std 47 Cn Lt" pitchFamily="34" charset="0"/>
              </a:rPr>
              <a:t>:</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a:t>
            </a:r>
            <a:r>
              <a:rPr lang="de-CH" altLang="de-DE" sz="3600" dirty="0">
                <a:solidFill>
                  <a:schemeClr val="tx1"/>
                </a:solidFill>
                <a:effectLst/>
                <a:latin typeface="Univers LT Std 47 Cn Lt" pitchFamily="34" charset="0"/>
              </a:rPr>
              <a:t>Der </a:t>
            </a:r>
            <a:r>
              <a:rPr lang="de-CH" altLang="de-DE" sz="3600" dirty="0" err="1">
                <a:solidFill>
                  <a:schemeClr val="tx1"/>
                </a:solidFill>
                <a:effectLst/>
                <a:latin typeface="Univers LT Std 47 Cn Lt" pitchFamily="34" charset="0"/>
              </a:rPr>
              <a:t>Mehltopf</a:t>
            </a:r>
            <a:r>
              <a:rPr lang="de-CH" altLang="de-DE" sz="3600" dirty="0">
                <a:solidFill>
                  <a:schemeClr val="tx1"/>
                </a:solidFill>
                <a:effectLst/>
                <a:latin typeface="Univers LT Std 47 Cn Lt" pitchFamily="34" charset="0"/>
              </a:rPr>
              <a:t> wird nicht leer und das Öl im Krug versiegt nicht, bis ich es wieder regnen lasse.’“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5536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1.Könige 17,18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2564"/>
            <a:ext cx="8352928" cy="2308324"/>
          </a:xfrm>
        </p:spPr>
        <p:txBody>
          <a:bodyPr wrap="square">
            <a:spAutoFit/>
          </a:bodyPr>
          <a:lstStyle/>
          <a:p>
            <a:pPr algn="l"/>
            <a:r>
              <a:rPr lang="de-CH" altLang="de-DE" sz="3600" dirty="0">
                <a:solidFill>
                  <a:schemeClr val="tx1"/>
                </a:solidFill>
                <a:effectLst/>
                <a:latin typeface="Univers LT Std 47 Cn Lt" pitchFamily="34" charset="0"/>
              </a:rPr>
              <a:t>„Was habe ich mit dir zu tun, du Mann Gottes? Du bist nur in mein Haus gekommen, um Gott an meine Sünden zu erinnern. Darum musste mein Sohn jetzt sterben!“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1814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1.Könige 17,20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2564"/>
            <a:ext cx="8352928" cy="2308324"/>
          </a:xfrm>
        </p:spPr>
        <p:txBody>
          <a:bodyPr wrap="square">
            <a:spAutoFit/>
          </a:bodyPr>
          <a:lstStyle/>
          <a:p>
            <a:pPr algn="l"/>
            <a:r>
              <a:rPr lang="de-CH" altLang="de-DE" sz="3600" dirty="0">
                <a:solidFill>
                  <a:schemeClr val="tx1"/>
                </a:solidFill>
                <a:effectLst/>
                <a:latin typeface="Univers LT Std 47 Cn Lt" pitchFamily="34" charset="0"/>
              </a:rPr>
              <a:t>„Jahwe, mein Gott! Willst du wirklich diese Frau ins Unglück stürzen und ihr den einzigen Sohn nehmen? Sie hat mich doch so freundlich in ihr Haus aufgenommen!“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24983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1.Könige 17,21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352928" cy="1200329"/>
          </a:xfrm>
        </p:spPr>
        <p:txBody>
          <a:bodyPr wrap="square">
            <a:spAutoFit/>
          </a:bodyPr>
          <a:lstStyle/>
          <a:p>
            <a:pPr algn="l"/>
            <a:r>
              <a:rPr lang="de-CH" altLang="de-DE" sz="3600" dirty="0">
                <a:solidFill>
                  <a:schemeClr val="tx1"/>
                </a:solidFill>
                <a:effectLst/>
                <a:latin typeface="Univers LT Std 47 Cn Lt" pitchFamily="34" charset="0"/>
              </a:rPr>
              <a:t>„Jahwe, mein Gott, lass doch sein Leben wiederkommen!“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36303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492896"/>
            <a:ext cx="6400800" cy="400110"/>
          </a:xfrm>
        </p:spPr>
        <p:txBody>
          <a:bodyPr>
            <a:spAutoFit/>
          </a:bodyPr>
          <a:lstStyle/>
          <a:p>
            <a:pPr algn="r"/>
            <a:r>
              <a:rPr lang="de-CH" altLang="de-DE" sz="2000" dirty="0" smtClean="0">
                <a:effectLst/>
                <a:latin typeface="Univers LT Std 47 Cn Lt" pitchFamily="34" charset="0"/>
              </a:rPr>
              <a:t>1.Könige 17,24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0498"/>
            <a:ext cx="8352928" cy="1754326"/>
          </a:xfrm>
        </p:spPr>
        <p:txBody>
          <a:bodyPr wrap="square">
            <a:spAutoFit/>
          </a:bodyPr>
          <a:lstStyle/>
          <a:p>
            <a:pPr algn="l"/>
            <a:r>
              <a:rPr lang="de-CH" altLang="de-DE" sz="3600" dirty="0">
                <a:solidFill>
                  <a:schemeClr val="tx1"/>
                </a:solidFill>
                <a:effectLst/>
                <a:latin typeface="Univers LT Std 47 Cn Lt" pitchFamily="34" charset="0"/>
              </a:rPr>
              <a:t>„Jetzt weiss ich, dass du ein Mann Gottes bist. Auf das Wort, das du im Namen Jahwes sprichst, ist Verlass!“</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8545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308810"/>
            <a:ext cx="6400800" cy="400110"/>
          </a:xfrm>
        </p:spPr>
        <p:txBody>
          <a:bodyPr>
            <a:spAutoFit/>
          </a:bodyPr>
          <a:lstStyle/>
          <a:p>
            <a:pPr algn="r"/>
            <a:r>
              <a:rPr lang="de-CH" altLang="de-DE" sz="2000" dirty="0" smtClean="0">
                <a:effectLst/>
                <a:latin typeface="Univers LT Std 47 Cn Lt" pitchFamily="34" charset="0"/>
              </a:rPr>
              <a:t>Lukas-Evangelium 9,30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784976" cy="2123658"/>
          </a:xfrm>
        </p:spPr>
        <p:txBody>
          <a:bodyPr wrap="square">
            <a:spAutoFit/>
          </a:bodyPr>
          <a:lstStyle/>
          <a:p>
            <a:pPr algn="l"/>
            <a:r>
              <a:rPr lang="de-CH" altLang="de-DE" sz="4400" dirty="0">
                <a:solidFill>
                  <a:schemeClr val="tx1"/>
                </a:solidFill>
                <a:effectLst/>
                <a:latin typeface="Univers LT Std 47 Cn Lt" pitchFamily="34" charset="0"/>
              </a:rPr>
              <a:t>„Auf einmal erschienen zwei Männer in himmlischem Glanz und redeten mit Jesus; es waren Mose und Elia.“</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91834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645024"/>
            <a:ext cx="6400800" cy="400110"/>
          </a:xfrm>
        </p:spPr>
        <p:txBody>
          <a:bodyPr>
            <a:spAutoFit/>
          </a:bodyPr>
          <a:lstStyle/>
          <a:p>
            <a:pPr algn="r"/>
            <a:r>
              <a:rPr lang="de-CH" altLang="de-DE" sz="2000" dirty="0" smtClean="0">
                <a:effectLst/>
                <a:latin typeface="Univers LT Std 47 Cn Lt" pitchFamily="34" charset="0"/>
              </a:rPr>
              <a:t>Lukas-Evangelium 3,25-26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784976" cy="3416320"/>
          </a:xfrm>
        </p:spPr>
        <p:txBody>
          <a:bodyPr wrap="square">
            <a:spAutoFit/>
          </a:bodyPr>
          <a:lstStyle/>
          <a:p>
            <a:pPr algn="l"/>
            <a:r>
              <a:rPr lang="de-CH" altLang="de-DE" sz="3600" dirty="0">
                <a:solidFill>
                  <a:schemeClr val="tx1"/>
                </a:solidFill>
                <a:effectLst/>
                <a:latin typeface="Univers LT Std 47 Cn Lt" pitchFamily="34" charset="0"/>
              </a:rPr>
              <a:t>„Ich erinnere euch an Folgendes: Es gab in Israel viele Witwen, als es in den Tagen Elias drei Jahre und sechs Monate nicht regnete und im ganzen Land eine grosse Hungersnot herrschte. Und doch wurde Elia zu keiner von ihnen geschickt, sondern zu einer Witwe in </a:t>
            </a:r>
            <a:r>
              <a:rPr lang="de-CH" altLang="de-DE" sz="3600" dirty="0" err="1">
                <a:solidFill>
                  <a:schemeClr val="tx1"/>
                </a:solidFill>
                <a:effectLst/>
                <a:latin typeface="Univers LT Std 47 Cn Lt" pitchFamily="34" charset="0"/>
              </a:rPr>
              <a:t>Sarepta</a:t>
            </a:r>
            <a:r>
              <a:rPr lang="de-CH" altLang="de-DE" sz="3600" dirty="0">
                <a:solidFill>
                  <a:schemeClr val="tx1"/>
                </a:solidFill>
                <a:effectLst/>
                <a:latin typeface="Univers LT Std 47 Cn Lt" pitchFamily="34" charset="0"/>
              </a:rPr>
              <a:t> im Gebiet von Sidon.“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28872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043608" y="3140968"/>
            <a:ext cx="6400800" cy="400110"/>
          </a:xfrm>
        </p:spPr>
        <p:txBody>
          <a:bodyPr>
            <a:spAutoFit/>
          </a:bodyPr>
          <a:lstStyle/>
          <a:p>
            <a:pPr algn="r"/>
            <a:r>
              <a:rPr lang="de-CH" altLang="de-DE" sz="2000" dirty="0" smtClean="0">
                <a:effectLst/>
                <a:latin typeface="Univers LT Std 47 Cn Lt" pitchFamily="34" charset="0"/>
              </a:rPr>
              <a:t>Johannes-Evangelium 5,24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992888" cy="2308324"/>
          </a:xfrm>
        </p:spPr>
        <p:txBody>
          <a:bodyPr wrap="square">
            <a:spAutoFit/>
          </a:bodyPr>
          <a:lstStyle/>
          <a:p>
            <a:pPr algn="l"/>
            <a:r>
              <a:rPr lang="de-CH" altLang="de-DE" sz="3600" dirty="0">
                <a:solidFill>
                  <a:schemeClr val="tx1"/>
                </a:solidFill>
                <a:effectLst/>
                <a:latin typeface="Univers LT Std 47 Cn Lt" pitchFamily="34" charset="0"/>
              </a:rPr>
              <a:t>„Wer auf mein Wort hört und dem glaubt, der mich gesandt hat, der hat das ewige Leben. Auf ihn kommt keine Verurteilung mehr </a:t>
            </a:r>
            <a:r>
              <a:rPr lang="de-CH" altLang="de-DE" sz="3600" dirty="0" smtClean="0">
                <a:solidFill>
                  <a:schemeClr val="tx1"/>
                </a:solidFill>
                <a:effectLst/>
                <a:latin typeface="Univers LT Std 47 Cn Lt" pitchFamily="34" charset="0"/>
              </a:rPr>
              <a:t>zu;</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er </a:t>
            </a:r>
            <a:r>
              <a:rPr lang="de-CH" altLang="de-DE" sz="3600" dirty="0">
                <a:solidFill>
                  <a:schemeClr val="tx1"/>
                </a:solidFill>
                <a:effectLst/>
                <a:latin typeface="Univers LT Std 47 Cn Lt" pitchFamily="34" charset="0"/>
              </a:rPr>
              <a:t>hat den Schritt vom Tod ins Leben getan.“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53785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212447"/>
            <a:ext cx="8568952" cy="1200329"/>
          </a:xfrm>
        </p:spPr>
        <p:txBody>
          <a:bodyPr wrap="square">
            <a:spAutoFit/>
          </a:bodyPr>
          <a:lstStyle/>
          <a:p>
            <a:pPr algn="l"/>
            <a:r>
              <a:rPr lang="de-DE" altLang="de-DE" sz="7200" dirty="0" smtClean="0">
                <a:solidFill>
                  <a:schemeClr val="tx1"/>
                </a:solidFill>
                <a:effectLst/>
                <a:latin typeface="Univers LT Std 47 Cn Lt" pitchFamily="34" charset="0"/>
              </a:rPr>
              <a:t>Schlussgedanke</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267744" y="1916832"/>
            <a:ext cx="6400800" cy="400110"/>
          </a:xfrm>
        </p:spPr>
        <p:txBody>
          <a:bodyPr>
            <a:spAutoFit/>
          </a:bodyPr>
          <a:lstStyle/>
          <a:p>
            <a:pPr algn="r"/>
            <a:r>
              <a:rPr lang="de-CH" altLang="de-DE" sz="2000" dirty="0" smtClean="0">
                <a:effectLst/>
                <a:latin typeface="Univers LT Std 47 Cn Lt" pitchFamily="34" charset="0"/>
              </a:rPr>
              <a:t>Johannes-Evangelium 15,20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992888" cy="1754326"/>
          </a:xfrm>
        </p:spPr>
        <p:txBody>
          <a:bodyPr wrap="square">
            <a:spAutoFit/>
          </a:bodyPr>
          <a:lstStyle/>
          <a:p>
            <a:pPr algn="l"/>
            <a:r>
              <a:rPr lang="de-CH" altLang="de-DE" sz="3600" dirty="0">
                <a:solidFill>
                  <a:schemeClr val="tx1"/>
                </a:solidFill>
                <a:effectLst/>
                <a:latin typeface="Univers LT Std 47 Cn Lt" pitchFamily="34" charset="0"/>
              </a:rPr>
              <a:t>„Ein Diener ist nicht grösser als sein Herr. Wenn sie mich verfolgt haben, werden sie auch euch verfolgen.“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94673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187624" y="3140968"/>
            <a:ext cx="6400800" cy="400110"/>
          </a:xfrm>
        </p:spPr>
        <p:txBody>
          <a:bodyPr>
            <a:spAutoFit/>
          </a:bodyPr>
          <a:lstStyle/>
          <a:p>
            <a:pPr algn="r"/>
            <a:r>
              <a:rPr lang="de-CH" altLang="de-DE" sz="2000" dirty="0" smtClean="0">
                <a:effectLst/>
                <a:latin typeface="Univers LT Std 47 Cn Lt" pitchFamily="34" charset="0"/>
              </a:rPr>
              <a:t>1.Petrus-Brief 4,12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2862322"/>
          </a:xfrm>
        </p:spPr>
        <p:txBody>
          <a:bodyPr wrap="square">
            <a:spAutoFit/>
          </a:bodyPr>
          <a:lstStyle/>
          <a:p>
            <a:pPr algn="l"/>
            <a:r>
              <a:rPr lang="de-CH" altLang="de-DE" sz="3600" dirty="0">
                <a:solidFill>
                  <a:schemeClr val="tx1"/>
                </a:solidFill>
                <a:effectLst/>
                <a:latin typeface="Univers LT Std 47 Cn Lt" pitchFamily="34" charset="0"/>
              </a:rPr>
              <a:t>„Liebe Freunde, wundert euch nicht über die Nöte, die wie ein Feuersturm über euch hereingebrochen sind und durch die euer Glaube auf die Probe gestellt wird; denkt nicht, dass euch </a:t>
            </a:r>
            <a:r>
              <a:rPr lang="de-CH" altLang="de-DE" sz="3600" dirty="0" smtClean="0">
                <a:solidFill>
                  <a:schemeClr val="tx1"/>
                </a:solidFill>
                <a:effectLst/>
                <a:latin typeface="Univers LT Std 47 Cn Lt" pitchFamily="34" charset="0"/>
              </a:rPr>
              <a:t>damit</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etwas </a:t>
            </a:r>
            <a:r>
              <a:rPr lang="de-CH" altLang="de-DE" sz="3600" dirty="0">
                <a:solidFill>
                  <a:schemeClr val="tx1"/>
                </a:solidFill>
                <a:effectLst/>
                <a:latin typeface="Univers LT Std 47 Cn Lt" pitchFamily="34" charset="0"/>
              </a:rPr>
              <a:t>Ungewöhnliches zustösst.“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74857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1988840"/>
            <a:ext cx="6400800" cy="400110"/>
          </a:xfrm>
        </p:spPr>
        <p:txBody>
          <a:bodyPr>
            <a:spAutoFit/>
          </a:bodyPr>
          <a:lstStyle/>
          <a:p>
            <a:pPr algn="r"/>
            <a:r>
              <a:rPr lang="de-CH" altLang="de-DE" sz="2000" dirty="0" smtClean="0">
                <a:effectLst/>
                <a:latin typeface="Univers LT Std 47 Cn Lt" pitchFamily="34" charset="0"/>
              </a:rPr>
              <a:t>1.Petrus-Brief 5,7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1754326"/>
          </a:xfrm>
        </p:spPr>
        <p:txBody>
          <a:bodyPr wrap="square">
            <a:spAutoFit/>
          </a:bodyPr>
          <a:lstStyle/>
          <a:p>
            <a:pPr algn="l"/>
            <a:r>
              <a:rPr lang="de-CH" altLang="de-DE" dirty="0">
                <a:solidFill>
                  <a:schemeClr val="tx1"/>
                </a:solidFill>
                <a:effectLst/>
                <a:latin typeface="Univers LT Std 47 Cn Lt" pitchFamily="34" charset="0"/>
              </a:rPr>
              <a:t>„Legt alle eure Sorgen bei </a:t>
            </a:r>
            <a:r>
              <a:rPr lang="de-CH" altLang="de-DE" dirty="0" smtClean="0">
                <a:solidFill>
                  <a:schemeClr val="tx1"/>
                </a:solidFill>
                <a:effectLst/>
                <a:latin typeface="Univers LT Std 47 Cn Lt" pitchFamily="34" charset="0"/>
              </a:rPr>
              <a:t>Jesus ab</a:t>
            </a:r>
            <a:r>
              <a:rPr lang="de-CH" altLang="de-DE" dirty="0">
                <a:solidFill>
                  <a:schemeClr val="tx1"/>
                </a:solidFill>
                <a:effectLst/>
                <a:latin typeface="Univers LT Std 47 Cn Lt" pitchFamily="34" charset="0"/>
              </a:rPr>
              <a:t>, denn er sorgt für euch.“</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8439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73361"/>
            <a:ext cx="8784976" cy="861774"/>
          </a:xfrm>
        </p:spPr>
        <p:txBody>
          <a:bodyPr wrap="square">
            <a:spAutoFit/>
          </a:bodyPr>
          <a:lstStyle/>
          <a:p>
            <a:pPr algn="l"/>
            <a:r>
              <a:rPr lang="de-DE" altLang="de-DE" sz="5000" dirty="0" smtClean="0">
                <a:solidFill>
                  <a:schemeClr val="tx1"/>
                </a:solidFill>
                <a:effectLst/>
                <a:latin typeface="Univers LT Std 47 Cn Lt" pitchFamily="34" charset="0"/>
              </a:rPr>
              <a:t>I. </a:t>
            </a:r>
            <a:r>
              <a:rPr lang="de-CH" altLang="de-DE" sz="5000" dirty="0" smtClean="0">
                <a:solidFill>
                  <a:schemeClr val="tx1"/>
                </a:solidFill>
                <a:effectLst/>
                <a:latin typeface="Univers LT Std 47 Cn Lt" pitchFamily="34" charset="0"/>
              </a:rPr>
              <a:t>Den </a:t>
            </a:r>
            <a:r>
              <a:rPr lang="de-CH" altLang="de-DE" sz="5000" dirty="0">
                <a:solidFill>
                  <a:schemeClr val="tx1"/>
                </a:solidFill>
                <a:effectLst/>
                <a:latin typeface="Univers LT Std 47 Cn Lt" pitchFamily="34" charset="0"/>
              </a:rPr>
              <a:t>Segen Gottes verspielt</a:t>
            </a:r>
            <a:endParaRPr lang="de-DE" altLang="de-DE" sz="5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Tree>
    <p:extLst>
      <p:ext uri="{BB962C8B-B14F-4D97-AF65-F5344CB8AC3E}">
        <p14:creationId xmlns:p14="http://schemas.microsoft.com/office/powerpoint/2010/main" val="25549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Tree>
    <p:extLst>
      <p:ext uri="{BB962C8B-B14F-4D97-AF65-F5344CB8AC3E}">
        <p14:creationId xmlns:p14="http://schemas.microsoft.com/office/powerpoint/2010/main" val="339479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
        <p:nvSpPr>
          <p:cNvPr id="6" name="Textfeld 5"/>
          <p:cNvSpPr txBox="1"/>
          <p:nvPr/>
        </p:nvSpPr>
        <p:spPr>
          <a:xfrm>
            <a:off x="3635896" y="5373216"/>
            <a:ext cx="2160240" cy="523220"/>
          </a:xfrm>
          <a:prstGeom prst="rect">
            <a:avLst/>
          </a:prstGeom>
          <a:noFill/>
        </p:spPr>
        <p:txBody>
          <a:bodyPr wrap="square" rtlCol="0">
            <a:spAutoFit/>
          </a:bodyPr>
          <a:lstStyle/>
          <a:p>
            <a:r>
              <a:rPr lang="de-CH" sz="2800" dirty="0" smtClean="0">
                <a:solidFill>
                  <a:srgbClr val="FF0000"/>
                </a:solidFill>
              </a:rPr>
              <a:t>Jerusalem</a:t>
            </a:r>
            <a:endParaRPr lang="de-CH" sz="2800" dirty="0">
              <a:solidFill>
                <a:srgbClr val="FF0000"/>
              </a:solidFill>
            </a:endParaRPr>
          </a:p>
        </p:txBody>
      </p:sp>
    </p:spTree>
    <p:extLst>
      <p:ext uri="{BB962C8B-B14F-4D97-AF65-F5344CB8AC3E}">
        <p14:creationId xmlns:p14="http://schemas.microsoft.com/office/powerpoint/2010/main" val="396374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
        <p:nvSpPr>
          <p:cNvPr id="6" name="Textfeld 5"/>
          <p:cNvSpPr txBox="1"/>
          <p:nvPr/>
        </p:nvSpPr>
        <p:spPr>
          <a:xfrm>
            <a:off x="3635896" y="5373216"/>
            <a:ext cx="2160240" cy="523220"/>
          </a:xfrm>
          <a:prstGeom prst="rect">
            <a:avLst/>
          </a:prstGeom>
          <a:noFill/>
        </p:spPr>
        <p:txBody>
          <a:bodyPr wrap="square" rtlCol="0">
            <a:spAutoFit/>
          </a:bodyPr>
          <a:lstStyle/>
          <a:p>
            <a:r>
              <a:rPr lang="de-CH" sz="2800" dirty="0" smtClean="0">
                <a:solidFill>
                  <a:srgbClr val="FF0000"/>
                </a:solidFill>
              </a:rPr>
              <a:t>Jerusalem</a:t>
            </a:r>
            <a:endParaRPr lang="de-CH" sz="2800" dirty="0">
              <a:solidFill>
                <a:srgbClr val="FF0000"/>
              </a:solidFill>
            </a:endParaRPr>
          </a:p>
        </p:txBody>
      </p:sp>
      <p:sp>
        <p:nvSpPr>
          <p:cNvPr id="8" name="Rechteck 7"/>
          <p:cNvSpPr/>
          <p:nvPr/>
        </p:nvSpPr>
        <p:spPr>
          <a:xfrm>
            <a:off x="5292080" y="764704"/>
            <a:ext cx="648072" cy="2507485"/>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65807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63688" y="5085184"/>
            <a:ext cx="6400800" cy="400110"/>
          </a:xfrm>
        </p:spPr>
        <p:txBody>
          <a:bodyPr>
            <a:spAutoFit/>
          </a:bodyPr>
          <a:lstStyle/>
          <a:p>
            <a:pPr algn="r"/>
            <a:r>
              <a:rPr lang="de-CH" altLang="de-DE" sz="2000" dirty="0" smtClean="0">
                <a:effectLst/>
                <a:latin typeface="Univers LT Std 47 Cn Lt" pitchFamily="34" charset="0"/>
              </a:rPr>
              <a:t>Esther 1,3</a:t>
            </a:r>
            <a:endParaRPr lang="de-DE" altLang="de-DE" sz="2000" dirty="0">
              <a:effectLst/>
              <a:latin typeface="Univers LT Std 47 Cn Lt"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209" y="96972"/>
            <a:ext cx="4535962" cy="6719438"/>
          </a:xfrm>
          <a:prstGeom prst="rect">
            <a:avLst/>
          </a:prstGeom>
        </p:spPr>
      </p:pic>
    </p:spTree>
    <p:extLst>
      <p:ext uri="{BB962C8B-B14F-4D97-AF65-F5344CB8AC3E}">
        <p14:creationId xmlns:p14="http://schemas.microsoft.com/office/powerpoint/2010/main" val="1997522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801</Words>
  <Application>Microsoft Office PowerPoint</Application>
  <PresentationFormat>Bildschirmpräsentation (4:3)</PresentationFormat>
  <Paragraphs>98</Paragraphs>
  <Slides>35</Slides>
  <Notes>35</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Designvorlage 'Berggipfel'</vt:lpstr>
      <vt:lpstr>Elia erlebt Gottes einzigartige Fürsorge</vt:lpstr>
      <vt:lpstr>„Während Jesus betete, veränderte sich das Aussehen seines Gesichts, und seine Kleider wurden strahlend weiss.“</vt:lpstr>
      <vt:lpstr>„Auf einmal erschienen zwei Männer in himmlischem Glanz und redeten mit Jesus; es waren Mose und Elia.“</vt:lpstr>
      <vt:lpstr>I. Den Segen Gottes verspielt</vt:lpstr>
      <vt:lpstr>PowerPoint-Präsentation</vt:lpstr>
      <vt:lpstr>PowerPoint-Präsentation</vt:lpstr>
      <vt:lpstr>PowerPoint-Präsentation</vt:lpstr>
      <vt:lpstr>PowerPoint-Präsentation</vt:lpstr>
      <vt:lpstr>PowerPoint-Präsentation</vt:lpstr>
      <vt:lpstr>„Noch mehr als seine Vorgänger tat Ahab, was dem Herrn missfällt.“</vt:lpstr>
      <vt:lpstr>„Jerobeam überlegte sich, was er dagegen tun könnte. Er liess zwei goldene Stierbilder anfertigen und sagte zum Volk: ‚Ihr braucht nicht länger zum Tempel in Jerusalem zu gehen. Hier ist dein Gott, Israel, der dich aus Ägypten hierher geführt hat!‘“</vt:lpstr>
      <vt:lpstr>PowerPoint-Präsentation</vt:lpstr>
      <vt:lpstr>„Er heiratete Isebel, eine Tochter Etbaals, des Königs der Phönizier, und er ging so weit, dass er dem Gott Baal Opfer darbrachte und sich vor ihm niederwarf.“</vt:lpstr>
      <vt:lpstr>„So gewiss Jahwe, der Gott Israels, lebt, in dessen Dienst ich stehe: In den nächsten Jahren wird weder Tau noch Regen fallen, bis ich es befehle!“</vt:lpstr>
      <vt:lpstr>„In der Stadt und auf dem Feld schenkt er euch Gedeihen:  Gesunde Kinder gibt er euch und reiche Ernten; eure Rinder, Schafe und Ziegen werden sich vermehren.“</vt:lpstr>
      <vt:lpstr>„Der Himmel über euch wird wie eine bronzene Glocke sein und die Erde unter euren Füssen hart wie Eisen. Statt Regen werden Staub und Asche vom Himmel fallen, bis ihr völlig vernichtet seid.“</vt:lpstr>
      <vt:lpstr>„Morgens und abends brachten ihm die Raben Brot und Fleisch, und Wasser bekam er aus dem Bach.“</vt:lpstr>
      <vt:lpstr>„Bemüht euch mit ganzer Kraft um Frieden mit jedermann und richtet euch in allem nach Gottes Willen aus! Denn ohne ein geheiligtes Leben wird niemand den Herrn sehen.“</vt:lpstr>
      <vt:lpstr>II. Gottes Segen bleibt bei seinen Nachfolgern</vt:lpstr>
      <vt:lpstr>„Geh in die Stadt Sarepta in Phönizien und bleib dort! Ich habe einer Witwe befohlen, dich mit Essen und Trinken zu versorgen.“</vt:lpstr>
      <vt:lpstr>„Bring mir doch etwas Wasser!“</vt:lpstr>
      <vt:lpstr>„Bring auch etwas Brot mit!“</vt:lpstr>
      <vt:lpstr>„So gewiss Jahwe, dein Gott, lebt: Ich habe keinen Bissen mehr, nur noch eine Hand voll Mehl im Topf und ein paar Tropfen Öl im Krug. Ich lese gerade ein paar Holzstücke auf und will mir und meinem Sohn die letzte Mahlzeit bereiten. Dann müssen wir sterben.“</vt:lpstr>
      <vt:lpstr>„Geh heim und tu, was du vorhast. Aber backe zuerst für mich ein kleines Fladenbrot und bring es zu mir heraus. Den Rest kannst du dann für dich und deinen Sohn zubereiten. Hab keine Angst.“</vt:lpstr>
      <vt:lpstr>„Jahwe, der Gott Israels, hat versprochen: ‘Der Mehltopf wird nicht leer und das Öl im Krug versiegt nicht, bis ich es wieder regnen lasse.’“</vt:lpstr>
      <vt:lpstr>„Was habe ich mit dir zu tun, du Mann Gottes? Du bist nur in mein Haus gekommen, um Gott an meine Sünden zu erinnern. Darum musste mein Sohn jetzt sterben!“</vt:lpstr>
      <vt:lpstr>„Jahwe, mein Gott! Willst du wirklich diese Frau ins Unglück stürzen und ihr den einzigen Sohn nehmen? Sie hat mich doch so freundlich in ihr Haus aufgenommen!“</vt:lpstr>
      <vt:lpstr>„Jahwe, mein Gott, lass doch sein Leben wiederkommen!“</vt:lpstr>
      <vt:lpstr>„Jetzt weiss ich, dass du ein Mann Gottes bist. Auf das Wort, das du im Namen Jahwes sprichst, ist Verlass!“</vt:lpstr>
      <vt:lpstr>„Ich erinnere euch an Folgendes: Es gab in Israel viele Witwen, als es in den Tagen Elias drei Jahre und sechs Monate nicht regnete und im ganzen Land eine grosse Hungersnot herrschte. Und doch wurde Elia zu keiner von ihnen geschickt, sondern zu einer Witwe in Sarepta im Gebiet von Sidon.“</vt:lpstr>
      <vt:lpstr>„Wer auf mein Wort hört und dem glaubt, der mich gesandt hat, der hat das ewige Leben. Auf ihn kommt keine Verurteilung mehr zu; er hat den Schritt vom Tod ins Leben getan.“</vt:lpstr>
      <vt:lpstr>Schlussgedanke</vt:lpstr>
      <vt:lpstr>„Ein Diener ist nicht grösser als sein Herr. Wenn sie mich verfolgt haben, werden sie auch euch verfolgen.“</vt:lpstr>
      <vt:lpstr>„Liebe Freunde, wundert euch nicht über die Nöte, die wie ein Feuersturm über euch hereingebrochen sind und durch die euer Glaube auf die Probe gestellt wird; denkt nicht, dass euch damit etwas Ungewöhnliches zustösst.“</vt:lpstr>
      <vt:lpstr>„Legt alle eure Sorgen bei Jesus ab, denn er sorgt für euch.“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Elia mit einer sehr schwierigen Mission betraut - Teil 1/4 - Elia erlebt Gottes einzigartige Fürsorge - Folien</dc:title>
  <dc:creator>Jürg Birnstiel</dc:creator>
  <cp:lastModifiedBy>Me</cp:lastModifiedBy>
  <cp:revision>448</cp:revision>
  <dcterms:created xsi:type="dcterms:W3CDTF">2013-11-12T15:20:47Z</dcterms:created>
  <dcterms:modified xsi:type="dcterms:W3CDTF">2015-12-02T06:46:20Z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