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34"/>
  </p:notesMasterIdLst>
  <p:handoutMasterIdLst>
    <p:handoutMasterId r:id="rId35"/>
  </p:handoutMasterIdLst>
  <p:sldIdLst>
    <p:sldId id="1028" r:id="rId2"/>
    <p:sldId id="1029" r:id="rId3"/>
    <p:sldId id="1030" r:id="rId4"/>
    <p:sldId id="1031" r:id="rId5"/>
    <p:sldId id="1032" r:id="rId6"/>
    <p:sldId id="896" r:id="rId7"/>
    <p:sldId id="1033" r:id="rId8"/>
    <p:sldId id="1034" r:id="rId9"/>
    <p:sldId id="1035" r:id="rId10"/>
    <p:sldId id="1036" r:id="rId11"/>
    <p:sldId id="1037" r:id="rId12"/>
    <p:sldId id="1038" r:id="rId13"/>
    <p:sldId id="1039" r:id="rId14"/>
    <p:sldId id="1040" r:id="rId15"/>
    <p:sldId id="1041" r:id="rId16"/>
    <p:sldId id="1042" r:id="rId17"/>
    <p:sldId id="1043" r:id="rId18"/>
    <p:sldId id="1044" r:id="rId19"/>
    <p:sldId id="1045" r:id="rId20"/>
    <p:sldId id="1046" r:id="rId21"/>
    <p:sldId id="962" r:id="rId22"/>
    <p:sldId id="1047" r:id="rId23"/>
    <p:sldId id="1048" r:id="rId24"/>
    <p:sldId id="1049" r:id="rId25"/>
    <p:sldId id="1050" r:id="rId26"/>
    <p:sldId id="1051" r:id="rId27"/>
    <p:sldId id="1052" r:id="rId28"/>
    <p:sldId id="1053" r:id="rId29"/>
    <p:sldId id="1054" r:id="rId30"/>
    <p:sldId id="1055" r:id="rId31"/>
    <p:sldId id="259" r:id="rId32"/>
    <p:sldId id="1056" r:id="rId33"/>
  </p:sldIdLst>
  <p:sldSz cx="12192000" cy="6858000"/>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FF00"/>
    <a:srgbClr val="4B6473"/>
    <a:srgbClr val="4B96AA"/>
    <a:srgbClr val="B588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12" autoAdjust="0"/>
    <p:restoredTop sz="94698" autoAdjust="0"/>
  </p:normalViewPr>
  <p:slideViewPr>
    <p:cSldViewPr>
      <p:cViewPr varScale="1">
        <p:scale>
          <a:sx n="158" d="100"/>
          <a:sy n="158" d="100"/>
        </p:scale>
        <p:origin x="-3066" y="-8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Click to edit Master text styles</a:t>
            </a:r>
          </a:p>
          <a:p>
            <a:pPr lvl="1"/>
            <a:r>
              <a:rPr lang="de-DE" altLang="de-DE"/>
              <a:t>Second level</a:t>
            </a:r>
          </a:p>
          <a:p>
            <a:pPr lvl="2"/>
            <a:r>
              <a:rPr lang="de-DE" altLang="de-DE"/>
              <a:t>Third level</a:t>
            </a:r>
          </a:p>
          <a:p>
            <a:pPr lvl="3"/>
            <a:r>
              <a:rPr lang="de-DE" altLang="de-DE"/>
              <a:t>Fourth level</a:t>
            </a:r>
          </a:p>
          <a:p>
            <a:pPr lvl="4"/>
            <a:r>
              <a:rPr lang="de-DE" altLang="de-DE"/>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dirty="0"/>
          </a:p>
        </p:txBody>
      </p:sp>
    </p:spTree>
    <p:extLst>
      <p:ext uri="{BB962C8B-B14F-4D97-AF65-F5344CB8AC3E}">
        <p14:creationId xmlns:p14="http://schemas.microsoft.com/office/powerpoint/2010/main" val="1164577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6270676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2472759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9323894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1684801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4500900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530759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2417470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7484152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1368907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8977743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36142844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6433861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79618199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98448372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61091689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36915031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1037632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59596919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25416302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6452396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51967084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912381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427986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7780841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9465377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8762561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0887252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7503523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8467" y="20638"/>
            <a:ext cx="12192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8322733" y="626903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2117" y="6034088"/>
            <a:ext cx="10460568"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836085" y="6021388"/>
            <a:ext cx="7579783"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609600" y="1447801"/>
            <a:ext cx="10972800" cy="1736725"/>
          </a:xfrm>
        </p:spPr>
        <p:txBody>
          <a:bodyPr/>
          <a:lstStyle>
            <a:lvl1pPr>
              <a:defRPr sz="5400"/>
            </a:lvl1pPr>
          </a:lstStyle>
          <a:p>
            <a:pPr lvl="0"/>
            <a:r>
              <a:rPr lang="de-DE" altLang="de-DE" noProof="0"/>
              <a:t>Titelmasterformat durch Klicken bearbeiten</a:t>
            </a:r>
          </a:p>
        </p:txBody>
      </p:sp>
      <p:sp>
        <p:nvSpPr>
          <p:cNvPr id="388120" name="Rectangle 24"/>
          <p:cNvSpPr>
            <a:spLocks noGrp="1" noChangeArrowheads="1"/>
          </p:cNvSpPr>
          <p:nvPr>
            <p:ph type="subTitle" sz="quarter" idx="1"/>
          </p:nvPr>
        </p:nvSpPr>
        <p:spPr>
          <a:xfrm>
            <a:off x="1828800" y="3429000"/>
            <a:ext cx="85344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28600"/>
            <a:ext cx="2743200" cy="5867400"/>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609600" y="228600"/>
            <a:ext cx="8026400" cy="58674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endParaRPr lang="de-CH"/>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609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6197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endParaRPr lang="de-CH"/>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endParaRPr lang="de-CH"/>
          </a:p>
        </p:txBody>
      </p:sp>
      <p:sp>
        <p:nvSpPr>
          <p:cNvPr id="3" name="Bildplatzhalt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de-CH"/>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20000" r="-20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12192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8331200" y="626268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104648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836085" y="6021388"/>
            <a:ext cx="7579783"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609600" y="22860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387096" name="Rectangle 24"/>
          <p:cNvSpPr>
            <a:spLocks noGrp="1" noChangeArrowheads="1"/>
          </p:cNvSpPr>
          <p:nvPr>
            <p:ph type="body" idx="1"/>
          </p:nvPr>
        </p:nvSpPr>
        <p:spPr bwMode="auto">
          <a:xfrm>
            <a:off x="609600" y="1600200"/>
            <a:ext cx="109728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387097" name="Rectangle 25"/>
          <p:cNvSpPr>
            <a:spLocks noGrp="1" noChangeArrowheads="1"/>
          </p:cNvSpPr>
          <p:nvPr>
            <p:ph type="dt" sz="half" idx="2"/>
          </p:nvPr>
        </p:nvSpPr>
        <p:spPr bwMode="auto">
          <a:xfrm>
            <a:off x="609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8737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313081" y="260648"/>
            <a:ext cx="9529757" cy="2862322"/>
          </a:xfrm>
        </p:spPr>
        <p:txBody>
          <a:bodyPr wrap="square">
            <a:spAutoFit/>
          </a:bodyPr>
          <a:lstStyle/>
          <a:p>
            <a:pPr algn="r"/>
            <a:r>
              <a:rPr lang="de-DE" altLang="de-DE" sz="6000" dirty="0">
                <a:solidFill>
                  <a:schemeClr val="tx1"/>
                </a:solidFill>
                <a:effectLst/>
                <a:latin typeface="Source Sans Pro Black" panose="020B0803030403020204" pitchFamily="34" charset="0"/>
                <a:ea typeface="Source Sans Pro Black" panose="020B0803030403020204" pitchFamily="34" charset="0"/>
              </a:rPr>
              <a:t>Jeder und jede ist ein wichtiger Teil der Gemeinschaft</a:t>
            </a:r>
          </a:p>
        </p:txBody>
      </p:sp>
      <p:sp>
        <p:nvSpPr>
          <p:cNvPr id="409603" name="Rectangle 3"/>
          <p:cNvSpPr>
            <a:spLocks noGrp="1" noChangeArrowheads="1"/>
          </p:cNvSpPr>
          <p:nvPr>
            <p:ph type="subTitle" idx="1"/>
          </p:nvPr>
        </p:nvSpPr>
        <p:spPr>
          <a:xfrm>
            <a:off x="4136899" y="5694348"/>
            <a:ext cx="7705939" cy="461665"/>
          </a:xfrm>
        </p:spPr>
        <p:txBody>
          <a:bodyPr wrap="square">
            <a:spAutoFit/>
          </a:bodyPr>
          <a:lstStyle/>
          <a:p>
            <a:pPr algn="r"/>
            <a:r>
              <a:rPr lang="de-DE" altLang="de-DE" sz="2400" dirty="0">
                <a:effectLst/>
                <a:latin typeface="Source Sans Pro" panose="020B0503030403020204" pitchFamily="34" charset="0"/>
                <a:ea typeface="Source Sans Pro" panose="020B0503030403020204" pitchFamily="34" charset="0"/>
                <a:cs typeface="+mj-cs"/>
              </a:rPr>
              <a:t>Serie: </a:t>
            </a:r>
            <a:r>
              <a:rPr lang="de-CH" altLang="de-DE" sz="2400" dirty="0">
                <a:effectLst/>
                <a:latin typeface="Source Sans Pro" panose="020B0503030403020204" pitchFamily="34" charset="0"/>
                <a:ea typeface="Source Sans Pro" panose="020B0503030403020204" pitchFamily="34" charset="0"/>
                <a:cs typeface="+mj-cs"/>
              </a:rPr>
              <a:t>Die Wichtigkeit christlicher Gemeinschaft</a:t>
            </a:r>
            <a:r>
              <a:rPr lang="de-DE" altLang="de-DE" sz="2400" dirty="0">
                <a:effectLst/>
                <a:latin typeface="Source Sans Pro" panose="020B0503030403020204" pitchFamily="34" charset="0"/>
                <a:ea typeface="Source Sans Pro" panose="020B0503030403020204" pitchFamily="34" charset="0"/>
                <a:cs typeface="+mj-cs"/>
              </a:rPr>
              <a:t> (4/4)</a:t>
            </a:r>
          </a:p>
        </p:txBody>
      </p:sp>
      <p:sp>
        <p:nvSpPr>
          <p:cNvPr id="4" name="Rectangle 3"/>
          <p:cNvSpPr txBox="1">
            <a:spLocks noChangeArrowheads="1"/>
          </p:cNvSpPr>
          <p:nvPr/>
        </p:nvSpPr>
        <p:spPr bwMode="auto">
          <a:xfrm>
            <a:off x="5506134" y="3430741"/>
            <a:ext cx="633670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3600">
                <a:effectLst/>
                <a:latin typeface="Source Sans Pro" panose="020B0503030403020204" pitchFamily="34" charset="0"/>
                <a:ea typeface="Source Sans Pro" panose="020B0503030403020204" pitchFamily="34" charset="0"/>
                <a:cs typeface="+mj-cs"/>
              </a:rPr>
              <a:t>Epheser-Brief 4,15-16</a:t>
            </a:r>
            <a:endParaRPr lang="de-DE" altLang="de-DE" sz="3600" dirty="0">
              <a:effectLst/>
              <a:latin typeface="Source Sans Pro" panose="020B0503030403020204" pitchFamily="34" charset="0"/>
              <a:ea typeface="Source Sans Pro" panose="020B0503030403020204" pitchFamily="34" charset="0"/>
              <a:cs typeface="+mj-cs"/>
            </a:endParaRPr>
          </a:p>
        </p:txBody>
      </p:sp>
    </p:spTree>
    <p:extLst>
      <p:ext uri="{BB962C8B-B14F-4D97-AF65-F5344CB8AC3E}">
        <p14:creationId xmlns:p14="http://schemas.microsoft.com/office/powerpoint/2010/main" val="34185947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4007768" y="332656"/>
            <a:ext cx="7920880" cy="1938992"/>
          </a:xfrm>
        </p:spPr>
        <p:txBody>
          <a:bodyPr wrap="square">
            <a:spAutoFit/>
          </a:bodyPr>
          <a:lstStyle/>
          <a:p>
            <a:pPr algn="l"/>
            <a:r>
              <a:rPr lang="de-DE" altLang="de-DE" sz="4000" dirty="0">
                <a:solidFill>
                  <a:schemeClr val="tx1"/>
                </a:solidFill>
                <a:effectLst/>
                <a:latin typeface="Source Sans Pro" panose="020B0503030403020204" pitchFamily="34" charset="0"/>
                <a:ea typeface="Source Sans Pro" panose="020B0503030403020204" pitchFamily="34" charset="0"/>
              </a:rPr>
              <a:t>„Ihr habt die Botschaft der Wahrheit gehört, das Evangelium, das euch Rettung bringt.“</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936478" y="2287595"/>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Epheser-Brief 1,13</a:t>
            </a:r>
          </a:p>
        </p:txBody>
      </p:sp>
    </p:spTree>
    <p:extLst>
      <p:ext uri="{BB962C8B-B14F-4D97-AF65-F5344CB8AC3E}">
        <p14:creationId xmlns:p14="http://schemas.microsoft.com/office/powerpoint/2010/main" val="24130838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3503712" y="548680"/>
            <a:ext cx="8496944" cy="1569660"/>
          </a:xfrm>
        </p:spPr>
        <p:txBody>
          <a:bodyPr wrap="square">
            <a:spAutoFit/>
          </a:bodyPr>
          <a:lstStyle/>
          <a:p>
            <a:pPr algn="l"/>
            <a:r>
              <a:rPr lang="de-DE" altLang="de-DE" sz="4800" dirty="0">
                <a:solidFill>
                  <a:schemeClr val="tx1"/>
                </a:solidFill>
                <a:effectLst/>
                <a:latin typeface="Source Sans Pro" panose="020B0503030403020204" pitchFamily="34" charset="0"/>
                <a:ea typeface="Source Sans Pro" panose="020B0503030403020204" pitchFamily="34" charset="0"/>
              </a:rPr>
              <a:t>„Bindet den Gürtel der Wahrheit um eure Hüften.“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968208" y="2276872"/>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Epheser-Brief 6,14</a:t>
            </a:r>
          </a:p>
        </p:txBody>
      </p:sp>
    </p:spTree>
    <p:extLst>
      <p:ext uri="{BB962C8B-B14F-4D97-AF65-F5344CB8AC3E}">
        <p14:creationId xmlns:p14="http://schemas.microsoft.com/office/powerpoint/2010/main" val="9942406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3719736" y="260648"/>
            <a:ext cx="8136904" cy="2123658"/>
          </a:xfrm>
        </p:spPr>
        <p:txBody>
          <a:bodyPr wrap="square">
            <a:spAutoFit/>
          </a:bodyPr>
          <a:lstStyle/>
          <a:p>
            <a:pPr algn="l"/>
            <a:r>
              <a:rPr lang="de-DE" altLang="de-DE" sz="4400" dirty="0">
                <a:solidFill>
                  <a:schemeClr val="tx1"/>
                </a:solidFill>
                <a:effectLst/>
                <a:latin typeface="Source Sans Pro" panose="020B0503030403020204" pitchFamily="34" charset="0"/>
                <a:ea typeface="Source Sans Pro" panose="020B0503030403020204" pitchFamily="34" charset="0"/>
              </a:rPr>
              <a:t>„Ich bin der Weg und die Wahrheit und das Leben; niemand kommt zum Vater denn durch mich.“</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8037849" y="2708920"/>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Johannes-Evangelium 14,6</a:t>
            </a:r>
          </a:p>
        </p:txBody>
      </p:sp>
    </p:spTree>
    <p:extLst>
      <p:ext uri="{BB962C8B-B14F-4D97-AF65-F5344CB8AC3E}">
        <p14:creationId xmlns:p14="http://schemas.microsoft.com/office/powerpoint/2010/main" val="12574167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3071664" y="443860"/>
            <a:ext cx="8928992" cy="1446550"/>
          </a:xfrm>
        </p:spPr>
        <p:txBody>
          <a:bodyPr wrap="square">
            <a:spAutoFit/>
          </a:bodyPr>
          <a:lstStyle/>
          <a:p>
            <a:pPr algn="l"/>
            <a:r>
              <a:rPr lang="de-DE" altLang="de-DE" sz="4400" dirty="0">
                <a:solidFill>
                  <a:schemeClr val="tx1"/>
                </a:solidFill>
                <a:effectLst/>
                <a:latin typeface="Source Sans Pro" panose="020B0503030403020204" pitchFamily="34" charset="0"/>
                <a:ea typeface="Source Sans Pro" panose="020B0503030403020204" pitchFamily="34" charset="0"/>
              </a:rPr>
              <a:t>„Wer hat euch nur davon abgebracht, weiterhin der Wahrheit zu folgen?“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896200" y="2348880"/>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Galater-Brief 5,7</a:t>
            </a:r>
          </a:p>
        </p:txBody>
      </p:sp>
    </p:spTree>
    <p:extLst>
      <p:ext uri="{BB962C8B-B14F-4D97-AF65-F5344CB8AC3E}">
        <p14:creationId xmlns:p14="http://schemas.microsoft.com/office/powerpoint/2010/main" val="19622140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3503712" y="260648"/>
            <a:ext cx="8496944" cy="3416320"/>
          </a:xfrm>
        </p:spPr>
        <p:txBody>
          <a:bodyPr wrap="square">
            <a:spAutoFit/>
          </a:bodyPr>
          <a:lstStyle/>
          <a:p>
            <a:pPr algn="l"/>
            <a:r>
              <a:rPr lang="de-DE" altLang="de-DE" sz="3600" dirty="0">
                <a:solidFill>
                  <a:schemeClr val="tx1"/>
                </a:solidFill>
                <a:effectLst/>
                <a:latin typeface="Source Sans Pro" panose="020B0503030403020204" pitchFamily="34" charset="0"/>
                <a:ea typeface="Source Sans Pro" panose="020B0503030403020204" pitchFamily="34" charset="0"/>
              </a:rPr>
              <a:t>„Ich verliere den Mut nicht, denn ich kenne den, auf den ich mein Vertrauen gesetzt habe, und bin überzeugt, dass er die Macht hat, das mir anvertraute Gut unversehrt bis zu jenem Tag zu bewahren, an dem Jesus Christus wiederkommt.“</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968208" y="3789040"/>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2. Timotheus-Brief 1,12</a:t>
            </a:r>
          </a:p>
        </p:txBody>
      </p:sp>
    </p:spTree>
    <p:extLst>
      <p:ext uri="{BB962C8B-B14F-4D97-AF65-F5344CB8AC3E}">
        <p14:creationId xmlns:p14="http://schemas.microsoft.com/office/powerpoint/2010/main" val="4229899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4727848" y="188640"/>
            <a:ext cx="7200800" cy="3970318"/>
          </a:xfrm>
        </p:spPr>
        <p:txBody>
          <a:bodyPr wrap="square">
            <a:spAutoFit/>
          </a:bodyPr>
          <a:lstStyle/>
          <a:p>
            <a:pPr algn="l"/>
            <a:r>
              <a:rPr lang="de-DE" altLang="de-DE" sz="3600" dirty="0">
                <a:solidFill>
                  <a:schemeClr val="tx1"/>
                </a:solidFill>
                <a:effectLst/>
                <a:latin typeface="Source Sans Pro" panose="020B0503030403020204" pitchFamily="34" charset="0"/>
                <a:ea typeface="Source Sans Pro" panose="020B0503030403020204" pitchFamily="34" charset="0"/>
              </a:rPr>
              <a:t>„Sprich die Weisungen aus meinem Gesetzbuch ständig vor dich hin und denke Tag und Nacht darüber nach, damit dein ganzes Tun an meinen Geboten ausgerichtet ist. Dann wirst du Erfolg haben und wirst alles, was du beginnst, glücklich vollenden.“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896200" y="4365104"/>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Josua 1,8</a:t>
            </a:r>
          </a:p>
        </p:txBody>
      </p:sp>
    </p:spTree>
    <p:extLst>
      <p:ext uri="{BB962C8B-B14F-4D97-AF65-F5344CB8AC3E}">
        <p14:creationId xmlns:p14="http://schemas.microsoft.com/office/powerpoint/2010/main" val="19790321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3503712" y="260648"/>
            <a:ext cx="8496944" cy="2862322"/>
          </a:xfrm>
        </p:spPr>
        <p:txBody>
          <a:bodyPr wrap="square">
            <a:spAutoFit/>
          </a:bodyPr>
          <a:lstStyle/>
          <a:p>
            <a:pPr algn="l"/>
            <a:r>
              <a:rPr lang="de-DE" altLang="de-DE" sz="3600" dirty="0">
                <a:solidFill>
                  <a:schemeClr val="tx1"/>
                </a:solidFill>
                <a:effectLst/>
                <a:latin typeface="Source Sans Pro" panose="020B0503030403020204" pitchFamily="34" charset="0"/>
                <a:ea typeface="Source Sans Pro" panose="020B0503030403020204" pitchFamily="34" charset="0"/>
              </a:rPr>
              <a:t>„Der König soll die Abschrift des Gesetzes stets greifbar haben und alle Tage darin lesen. So lernt er, den HERRN, seinen Gott, ernst zu nehmen und alle Gebote dieses Gesetzbuches sorgfältig zu beachten.“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896200" y="3289313"/>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5. Mose 17,19</a:t>
            </a:r>
          </a:p>
        </p:txBody>
      </p:sp>
    </p:spTree>
    <p:extLst>
      <p:ext uri="{BB962C8B-B14F-4D97-AF65-F5344CB8AC3E}">
        <p14:creationId xmlns:p14="http://schemas.microsoft.com/office/powerpoint/2010/main" val="10887875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8" name="Grafik 7" descr="Ein Bild, das Text, Schild, ClipArt enthält.&#10;&#10;Automatisch generierte Beschreibung">
            <a:extLst>
              <a:ext uri="{FF2B5EF4-FFF2-40B4-BE49-F238E27FC236}">
                <a16:creationId xmlns:a16="http://schemas.microsoft.com/office/drawing/2014/main" xmlns="" id="{A2081BBC-9234-4D06-95AC-BB354B03652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47728" y="260648"/>
            <a:ext cx="8256917" cy="3096344"/>
          </a:xfrm>
          <a:prstGeom prst="rect">
            <a:avLst/>
          </a:prstGeom>
          <a:solidFill>
            <a:schemeClr val="accent4"/>
          </a:solidFill>
        </p:spPr>
      </p:pic>
    </p:spTree>
    <p:extLst>
      <p:ext uri="{BB962C8B-B14F-4D97-AF65-F5344CB8AC3E}">
        <p14:creationId xmlns:p14="http://schemas.microsoft.com/office/powerpoint/2010/main" val="10146270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4727848" y="382305"/>
            <a:ext cx="7200800" cy="1569660"/>
          </a:xfrm>
        </p:spPr>
        <p:txBody>
          <a:bodyPr wrap="square">
            <a:spAutoFit/>
          </a:bodyPr>
          <a:lstStyle/>
          <a:p>
            <a:pPr algn="l"/>
            <a:r>
              <a:rPr lang="de-DE" altLang="de-DE" sz="4800" dirty="0">
                <a:solidFill>
                  <a:schemeClr val="tx1"/>
                </a:solidFill>
                <a:effectLst/>
                <a:latin typeface="Source Sans Pro" panose="020B0503030403020204" pitchFamily="34" charset="0"/>
                <a:ea typeface="Source Sans Pro" panose="020B0503030403020204" pitchFamily="34" charset="0"/>
              </a:rPr>
              <a:t>„Wir sollen an der Wahrheit in Liebe festhalten.“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896200" y="2132856"/>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Epheser-Brief 4,15</a:t>
            </a:r>
          </a:p>
        </p:txBody>
      </p:sp>
    </p:spTree>
    <p:extLst>
      <p:ext uri="{BB962C8B-B14F-4D97-AF65-F5344CB8AC3E}">
        <p14:creationId xmlns:p14="http://schemas.microsoft.com/office/powerpoint/2010/main" val="25995163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4223792" y="260648"/>
            <a:ext cx="7704856" cy="2800767"/>
          </a:xfrm>
        </p:spPr>
        <p:txBody>
          <a:bodyPr wrap="square">
            <a:spAutoFit/>
          </a:bodyPr>
          <a:lstStyle/>
          <a:p>
            <a:pPr algn="l"/>
            <a:r>
              <a:rPr lang="de-DE" altLang="de-DE" sz="4400" dirty="0">
                <a:solidFill>
                  <a:schemeClr val="tx1"/>
                </a:solidFill>
                <a:effectLst/>
                <a:latin typeface="Source Sans Pro" panose="020B0503030403020204" pitchFamily="34" charset="0"/>
                <a:ea typeface="Source Sans Pro" panose="020B0503030403020204" pitchFamily="34" charset="0"/>
              </a:rPr>
              <a:t>„Das Ziel der Unterweisung aber ist Liebe aus reinem Herzen und aus gutem Gewissen und aus ungeheucheltem Glauben.“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824192" y="3429000"/>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1. Timotheus-Brief 1,5</a:t>
            </a:r>
          </a:p>
        </p:txBody>
      </p:sp>
    </p:spTree>
    <p:extLst>
      <p:ext uri="{BB962C8B-B14F-4D97-AF65-F5344CB8AC3E}">
        <p14:creationId xmlns:p14="http://schemas.microsoft.com/office/powerpoint/2010/main" val="38592443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4295800" y="332656"/>
            <a:ext cx="7776864" cy="1754326"/>
          </a:xfrm>
        </p:spPr>
        <p:txBody>
          <a:bodyPr wrap="square">
            <a:spAutoFit/>
          </a:bodyPr>
          <a:lstStyle/>
          <a:p>
            <a:pPr algn="l"/>
            <a:r>
              <a:rPr lang="de-DE" altLang="de-DE" dirty="0">
                <a:solidFill>
                  <a:schemeClr val="tx1"/>
                </a:solidFill>
                <a:effectLst/>
                <a:latin typeface="Source Sans Pro" panose="020B0503030403020204" pitchFamily="34" charset="0"/>
                <a:ea typeface="Source Sans Pro" panose="020B0503030403020204" pitchFamily="34" charset="0"/>
              </a:rPr>
              <a:t>„Die Augen der Menschen sind unersättlich.“</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896200" y="2348880"/>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Sprüche 27,20</a:t>
            </a:r>
          </a:p>
        </p:txBody>
      </p:sp>
    </p:spTree>
    <p:extLst>
      <p:ext uri="{BB962C8B-B14F-4D97-AF65-F5344CB8AC3E}">
        <p14:creationId xmlns:p14="http://schemas.microsoft.com/office/powerpoint/2010/main" val="41113071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5303912" y="260648"/>
            <a:ext cx="6696744" cy="2123658"/>
          </a:xfrm>
        </p:spPr>
        <p:txBody>
          <a:bodyPr wrap="square">
            <a:spAutoFit/>
          </a:bodyPr>
          <a:lstStyle/>
          <a:p>
            <a:pPr algn="l"/>
            <a:r>
              <a:rPr lang="de-DE" altLang="de-DE" sz="4400" dirty="0">
                <a:solidFill>
                  <a:schemeClr val="tx1"/>
                </a:solidFill>
                <a:effectLst/>
                <a:latin typeface="Source Sans Pro" panose="020B0503030403020204" pitchFamily="34" charset="0"/>
                <a:ea typeface="Source Sans Pro" panose="020B0503030403020204" pitchFamily="34" charset="0"/>
              </a:rPr>
              <a:t>„So wachsen wir in allem zu Christus empor, der unser Haupt ist.“</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968208" y="2384306"/>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Epheser-Brief 4,15</a:t>
            </a:r>
          </a:p>
        </p:txBody>
      </p:sp>
    </p:spTree>
    <p:extLst>
      <p:ext uri="{BB962C8B-B14F-4D97-AF65-F5344CB8AC3E}">
        <p14:creationId xmlns:p14="http://schemas.microsoft.com/office/powerpoint/2010/main" val="15469273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071664" y="692696"/>
            <a:ext cx="9001000" cy="1015663"/>
          </a:xfrm>
        </p:spPr>
        <p:txBody>
          <a:bodyPr wrap="square">
            <a:spAutoFit/>
          </a:bodyPr>
          <a:lstStyle/>
          <a:p>
            <a:pPr algn="l"/>
            <a:r>
              <a:rPr lang="de-DE" altLang="de-DE" sz="6000" dirty="0">
                <a:solidFill>
                  <a:schemeClr val="tx1"/>
                </a:solidFill>
                <a:effectLst/>
                <a:latin typeface="Source Sans Pro Black" panose="020B0803030403020204" pitchFamily="34" charset="0"/>
                <a:ea typeface="Source Sans Pro Black" panose="020B0803030403020204" pitchFamily="34" charset="0"/>
              </a:rPr>
              <a:t>II. </a:t>
            </a:r>
            <a:r>
              <a:rPr lang="de-CH" altLang="de-DE" sz="6000" dirty="0">
                <a:solidFill>
                  <a:schemeClr val="tx1"/>
                </a:solidFill>
                <a:effectLst/>
                <a:latin typeface="Source Sans Pro Black" panose="020B0803030403020204" pitchFamily="34" charset="0"/>
                <a:ea typeface="Source Sans Pro Black" panose="020B0803030403020204" pitchFamily="34" charset="0"/>
              </a:rPr>
              <a:t>Meinen Platz ausfüllen</a:t>
            </a:r>
            <a:endParaRPr lang="de-DE" altLang="de-DE" sz="6000" dirty="0">
              <a:solidFill>
                <a:schemeClr val="tx1"/>
              </a:solidFill>
              <a:effectLst/>
              <a:latin typeface="Source Sans Pro Black" panose="020B0803030403020204" pitchFamily="34" charset="0"/>
              <a:ea typeface="Source Sans Pro Black" panose="020B0803030403020204" pitchFamily="34" charset="0"/>
            </a:endParaRPr>
          </a:p>
        </p:txBody>
      </p:sp>
    </p:spTree>
    <p:extLst>
      <p:ext uri="{BB962C8B-B14F-4D97-AF65-F5344CB8AC3E}">
        <p14:creationId xmlns:p14="http://schemas.microsoft.com/office/powerpoint/2010/main" val="25920462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3431704" y="443860"/>
            <a:ext cx="8496944" cy="1446550"/>
          </a:xfrm>
        </p:spPr>
        <p:txBody>
          <a:bodyPr wrap="square">
            <a:spAutoFit/>
          </a:bodyPr>
          <a:lstStyle/>
          <a:p>
            <a:pPr algn="l"/>
            <a:r>
              <a:rPr lang="de-DE" altLang="de-DE" sz="4400" dirty="0">
                <a:solidFill>
                  <a:schemeClr val="tx1"/>
                </a:solidFill>
                <a:effectLst/>
                <a:latin typeface="Source Sans Pro" panose="020B0503030403020204" pitchFamily="34" charset="0"/>
                <a:ea typeface="Source Sans Pro" panose="020B0503030403020204" pitchFamily="34" charset="0"/>
              </a:rPr>
              <a:t>„Von Christus wird der ganze Leib zu einer Einheit zusammengefügt.“</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752184" y="2348880"/>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Epheser-Brief 4,16</a:t>
            </a:r>
          </a:p>
        </p:txBody>
      </p:sp>
    </p:spTree>
    <p:extLst>
      <p:ext uri="{BB962C8B-B14F-4D97-AF65-F5344CB8AC3E}">
        <p14:creationId xmlns:p14="http://schemas.microsoft.com/office/powerpoint/2010/main" val="29444039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3503712" y="260648"/>
            <a:ext cx="8496944" cy="3416320"/>
          </a:xfrm>
        </p:spPr>
        <p:txBody>
          <a:bodyPr wrap="square">
            <a:spAutoFit/>
          </a:bodyPr>
          <a:lstStyle/>
          <a:p>
            <a:pPr algn="l"/>
            <a:r>
              <a:rPr lang="de-DE" altLang="de-DE" sz="3600" dirty="0">
                <a:solidFill>
                  <a:schemeClr val="tx1"/>
                </a:solidFill>
                <a:effectLst/>
                <a:latin typeface="Source Sans Pro" panose="020B0503030403020204" pitchFamily="34" charset="0"/>
                <a:ea typeface="Source Sans Pro" panose="020B0503030403020204" pitchFamily="34" charset="0"/>
              </a:rPr>
              <a:t>„Der Körper des Menschen ist einer und besteht doch aus vielen Teilen. Aber all die vielen Teile gehören zusammen und bilden einen unteilbaren Organismus. So ist es auch mit Christus: mit der Gemeinde,</a:t>
            </a:r>
            <a:br>
              <a:rPr lang="de-DE" altLang="de-DE" sz="3600" dirty="0">
                <a:solidFill>
                  <a:schemeClr val="tx1"/>
                </a:solidFill>
                <a:effectLst/>
                <a:latin typeface="Source Sans Pro" panose="020B0503030403020204" pitchFamily="34" charset="0"/>
                <a:ea typeface="Source Sans Pro" panose="020B0503030403020204" pitchFamily="34" charset="0"/>
              </a:rPr>
            </a:br>
            <a:r>
              <a:rPr lang="de-DE" altLang="de-DE" sz="3600" dirty="0">
                <a:solidFill>
                  <a:schemeClr val="tx1"/>
                </a:solidFill>
                <a:effectLst/>
                <a:latin typeface="Source Sans Pro" panose="020B0503030403020204" pitchFamily="34" charset="0"/>
                <a:ea typeface="Source Sans Pro" panose="020B0503030403020204" pitchFamily="34" charset="0"/>
              </a:rPr>
              <a:t>die sein Leib ist.“</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896200" y="3676968"/>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1. Korinther-Brief 12,12</a:t>
            </a:r>
          </a:p>
        </p:txBody>
      </p:sp>
    </p:spTree>
    <p:extLst>
      <p:ext uri="{BB962C8B-B14F-4D97-AF65-F5344CB8AC3E}">
        <p14:creationId xmlns:p14="http://schemas.microsoft.com/office/powerpoint/2010/main" val="5821109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3143672" y="332656"/>
            <a:ext cx="8856984" cy="2554545"/>
          </a:xfrm>
        </p:spPr>
        <p:txBody>
          <a:bodyPr wrap="square">
            <a:spAutoFit/>
          </a:bodyPr>
          <a:lstStyle/>
          <a:p>
            <a:pPr algn="l"/>
            <a:r>
              <a:rPr lang="de-DE" altLang="de-DE" sz="4000" dirty="0">
                <a:solidFill>
                  <a:schemeClr val="tx1"/>
                </a:solidFill>
                <a:effectLst/>
                <a:latin typeface="Source Sans Pro" panose="020B0503030403020204" pitchFamily="34" charset="0"/>
                <a:ea typeface="Source Sans Pro" panose="020B0503030403020204" pitchFamily="34" charset="0"/>
              </a:rPr>
              <a:t>„Ein Körperteil hängt am anderen und alle werden durch Gelenke miteinander verbunden. Jeder Körperteil unterstützt den anderen entsprechend seiner Kraft.“</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896200" y="3284984"/>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Epheser-Brief 4,16</a:t>
            </a:r>
          </a:p>
        </p:txBody>
      </p:sp>
    </p:spTree>
    <p:extLst>
      <p:ext uri="{BB962C8B-B14F-4D97-AF65-F5344CB8AC3E}">
        <p14:creationId xmlns:p14="http://schemas.microsoft.com/office/powerpoint/2010/main" val="109272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3575720" y="260648"/>
            <a:ext cx="8424936" cy="2800767"/>
          </a:xfrm>
        </p:spPr>
        <p:txBody>
          <a:bodyPr wrap="square">
            <a:spAutoFit/>
          </a:bodyPr>
          <a:lstStyle/>
          <a:p>
            <a:pPr algn="l"/>
            <a:r>
              <a:rPr lang="de-DE" altLang="de-DE" sz="4400" dirty="0">
                <a:solidFill>
                  <a:schemeClr val="tx1"/>
                </a:solidFill>
                <a:effectLst/>
                <a:latin typeface="Source Sans Pro" panose="020B0503030403020204" pitchFamily="34" charset="0"/>
                <a:ea typeface="Source Sans Pro" panose="020B0503030403020204" pitchFamily="34" charset="0"/>
              </a:rPr>
              <a:t>„Jeder Körperteil unterstützt den anderen entsprechend seiner Kraft und trägt so zum Wachstum des Leibes bei.“</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896200" y="2852936"/>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Epheser-Brief 4,16</a:t>
            </a:r>
          </a:p>
        </p:txBody>
      </p:sp>
    </p:spTree>
    <p:extLst>
      <p:ext uri="{BB962C8B-B14F-4D97-AF65-F5344CB8AC3E}">
        <p14:creationId xmlns:p14="http://schemas.microsoft.com/office/powerpoint/2010/main" val="13382117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4007768" y="548680"/>
            <a:ext cx="7776864" cy="1569660"/>
          </a:xfrm>
        </p:spPr>
        <p:txBody>
          <a:bodyPr wrap="square">
            <a:spAutoFit/>
          </a:bodyPr>
          <a:lstStyle/>
          <a:p>
            <a:pPr algn="l"/>
            <a:r>
              <a:rPr lang="de-DE" altLang="de-DE" sz="4800" dirty="0">
                <a:solidFill>
                  <a:schemeClr val="tx1"/>
                </a:solidFill>
                <a:effectLst/>
                <a:latin typeface="Source Sans Pro" panose="020B0503030403020204" pitchFamily="34" charset="0"/>
                <a:ea typeface="Source Sans Pro" panose="020B0503030403020204" pitchFamily="34" charset="0"/>
              </a:rPr>
              <a:t>„Dadurch erbaut sich der Leib durch die Liebe selbst auf.“</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824192" y="2420888"/>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Epheser-Brief 4,16</a:t>
            </a:r>
          </a:p>
        </p:txBody>
      </p:sp>
    </p:spTree>
    <p:extLst>
      <p:ext uri="{BB962C8B-B14F-4D97-AF65-F5344CB8AC3E}">
        <p14:creationId xmlns:p14="http://schemas.microsoft.com/office/powerpoint/2010/main" val="40457014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3575720" y="258901"/>
            <a:ext cx="8496944" cy="3170099"/>
          </a:xfrm>
        </p:spPr>
        <p:txBody>
          <a:bodyPr wrap="square">
            <a:spAutoFit/>
          </a:bodyPr>
          <a:lstStyle/>
          <a:p>
            <a:pPr algn="l"/>
            <a:r>
              <a:rPr lang="de-DE" altLang="de-DE" sz="4000" dirty="0">
                <a:solidFill>
                  <a:schemeClr val="tx1"/>
                </a:solidFill>
                <a:effectLst/>
                <a:latin typeface="Source Sans Pro" panose="020B0503030403020204" pitchFamily="34" charset="0"/>
                <a:ea typeface="Source Sans Pro" panose="020B0503030403020204" pitchFamily="34" charset="0"/>
              </a:rPr>
              <a:t>„Ich gebe euch ein neues Gebot: Liebt einander! Ihr sollt einander lieben, wie ich euch geliebt habe. An eurer Liebe zueinander werden alle erkennen,</a:t>
            </a:r>
            <a:br>
              <a:rPr lang="de-DE" altLang="de-DE" sz="4000" dirty="0">
                <a:solidFill>
                  <a:schemeClr val="tx1"/>
                </a:solidFill>
                <a:effectLst/>
                <a:latin typeface="Source Sans Pro" panose="020B0503030403020204" pitchFamily="34" charset="0"/>
                <a:ea typeface="Source Sans Pro" panose="020B0503030403020204" pitchFamily="34" charset="0"/>
              </a:rPr>
            </a:br>
            <a:r>
              <a:rPr lang="de-DE" altLang="de-DE" sz="4000" dirty="0">
                <a:solidFill>
                  <a:schemeClr val="tx1"/>
                </a:solidFill>
                <a:effectLst/>
                <a:latin typeface="Source Sans Pro" panose="020B0503030403020204" pitchFamily="34" charset="0"/>
                <a:ea typeface="Source Sans Pro" panose="020B0503030403020204" pitchFamily="34" charset="0"/>
              </a:rPr>
              <a:t>dass ihr meine Jünger seid.“</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464152" y="3645024"/>
            <a:ext cx="439248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Johannes-Evangelium 13,34-35</a:t>
            </a:r>
          </a:p>
        </p:txBody>
      </p:sp>
    </p:spTree>
    <p:extLst>
      <p:ext uri="{BB962C8B-B14F-4D97-AF65-F5344CB8AC3E}">
        <p14:creationId xmlns:p14="http://schemas.microsoft.com/office/powerpoint/2010/main" val="23943367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2495600" y="188640"/>
            <a:ext cx="9577064" cy="3970318"/>
          </a:xfrm>
        </p:spPr>
        <p:txBody>
          <a:bodyPr wrap="square">
            <a:spAutoFit/>
          </a:bodyPr>
          <a:lstStyle/>
          <a:p>
            <a:pPr algn="l"/>
            <a:r>
              <a:rPr lang="de-DE" altLang="de-DE" sz="3600" dirty="0">
                <a:solidFill>
                  <a:schemeClr val="tx1"/>
                </a:solidFill>
                <a:effectLst/>
                <a:latin typeface="Source Sans Pro" panose="020B0503030403020204" pitchFamily="34" charset="0"/>
                <a:ea typeface="Source Sans Pro" panose="020B0503030403020204" pitchFamily="34" charset="0"/>
              </a:rPr>
              <a:t>„An geheimen Zeichen und Merkmalen erkennen sie einander und lieben sich schon, fast ehe sie sich noch kennen. Unterschiedslos vollziehen sie miteinander eine Art Ritual der Lüste; sie nennen einander Brüder und Schwestern, so dass die bei ihnen übliche Unzucht durch den Gebrauch eines so heiligen Wortes sogar zum Inzest wird.“</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536160" y="4365104"/>
            <a:ext cx="439248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err="1">
                <a:effectLst/>
                <a:latin typeface="Source Sans Pro" panose="020B0503030403020204" pitchFamily="34" charset="0"/>
                <a:ea typeface="Source Sans Pro" panose="020B0503030403020204" pitchFamily="34" charset="0"/>
                <a:cs typeface="+mj-cs"/>
              </a:rPr>
              <a:t>M.Minucius</a:t>
            </a:r>
            <a:r>
              <a:rPr lang="de-DE" altLang="de-DE" sz="2400" dirty="0">
                <a:effectLst/>
                <a:latin typeface="Source Sans Pro" panose="020B0503030403020204" pitchFamily="34" charset="0"/>
                <a:ea typeface="Source Sans Pro" panose="020B0503030403020204" pitchFamily="34" charset="0"/>
                <a:cs typeface="+mj-cs"/>
              </a:rPr>
              <a:t> Felix: Octavius, 9,2</a:t>
            </a:r>
          </a:p>
        </p:txBody>
      </p:sp>
    </p:spTree>
    <p:extLst>
      <p:ext uri="{BB962C8B-B14F-4D97-AF65-F5344CB8AC3E}">
        <p14:creationId xmlns:p14="http://schemas.microsoft.com/office/powerpoint/2010/main" val="17206437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3359696" y="307392"/>
            <a:ext cx="8640960" cy="3170099"/>
          </a:xfrm>
        </p:spPr>
        <p:txBody>
          <a:bodyPr wrap="square">
            <a:spAutoFit/>
          </a:bodyPr>
          <a:lstStyle/>
          <a:p>
            <a:pPr algn="l"/>
            <a:r>
              <a:rPr lang="de-DE" altLang="de-DE" sz="4000" dirty="0">
                <a:solidFill>
                  <a:schemeClr val="tx1"/>
                </a:solidFill>
                <a:effectLst/>
                <a:latin typeface="Source Sans Pro" panose="020B0503030403020204" pitchFamily="34" charset="0"/>
                <a:ea typeface="Source Sans Pro" panose="020B0503030403020204" pitchFamily="34" charset="0"/>
              </a:rPr>
              <a:t>„Wenn du mit deinem Mund bekennst, dass Jesus der Herr ist, und mit deinem Herzen glaubst, dass Gott ihn von den Toten auferweckt hat, wirst du gerettet werden.“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392144" y="3497382"/>
            <a:ext cx="439248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Römer-Brief 10,9</a:t>
            </a:r>
          </a:p>
        </p:txBody>
      </p:sp>
    </p:spTree>
    <p:extLst>
      <p:ext uri="{BB962C8B-B14F-4D97-AF65-F5344CB8AC3E}">
        <p14:creationId xmlns:p14="http://schemas.microsoft.com/office/powerpoint/2010/main" val="7970662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4511824" y="260648"/>
            <a:ext cx="7416824" cy="2123658"/>
          </a:xfrm>
        </p:spPr>
        <p:txBody>
          <a:bodyPr wrap="square">
            <a:spAutoFit/>
          </a:bodyPr>
          <a:lstStyle/>
          <a:p>
            <a:pPr algn="l"/>
            <a:r>
              <a:rPr lang="de-DE" altLang="de-DE" sz="4400" dirty="0">
                <a:solidFill>
                  <a:schemeClr val="tx1"/>
                </a:solidFill>
                <a:effectLst/>
                <a:latin typeface="Source Sans Pro" panose="020B0503030403020204" pitchFamily="34" charset="0"/>
                <a:ea typeface="Source Sans Pro" panose="020B0503030403020204" pitchFamily="34" charset="0"/>
              </a:rPr>
              <a:t>„Mit meinen Augen schloss ich</a:t>
            </a:r>
            <a:br>
              <a:rPr lang="de-DE" altLang="de-DE" sz="4400" dirty="0">
                <a:solidFill>
                  <a:schemeClr val="tx1"/>
                </a:solidFill>
                <a:effectLst/>
                <a:latin typeface="Source Sans Pro" panose="020B0503030403020204" pitchFamily="34" charset="0"/>
                <a:ea typeface="Source Sans Pro" panose="020B0503030403020204" pitchFamily="34" charset="0"/>
              </a:rPr>
            </a:br>
            <a:r>
              <a:rPr lang="de-DE" altLang="de-DE" sz="4400" dirty="0">
                <a:solidFill>
                  <a:schemeClr val="tx1"/>
                </a:solidFill>
                <a:effectLst/>
                <a:latin typeface="Source Sans Pro" panose="020B0503030403020204" pitchFamily="34" charset="0"/>
                <a:ea typeface="Source Sans Pro" panose="020B0503030403020204" pitchFamily="34" charset="0"/>
              </a:rPr>
              <a:t>den Vertrag, niemals ein Mädchen lüstern anzusehen.“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896200" y="2708920"/>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Hiob 31,1</a:t>
            </a:r>
          </a:p>
        </p:txBody>
      </p:sp>
    </p:spTree>
    <p:extLst>
      <p:ext uri="{BB962C8B-B14F-4D97-AF65-F5344CB8AC3E}">
        <p14:creationId xmlns:p14="http://schemas.microsoft.com/office/powerpoint/2010/main" val="29099406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3359696" y="188640"/>
            <a:ext cx="8640960" cy="3170099"/>
          </a:xfrm>
        </p:spPr>
        <p:txBody>
          <a:bodyPr wrap="square">
            <a:spAutoFit/>
          </a:bodyPr>
          <a:lstStyle/>
          <a:p>
            <a:pPr algn="l"/>
            <a:r>
              <a:rPr lang="de-DE" altLang="de-DE" sz="4000" dirty="0">
                <a:solidFill>
                  <a:schemeClr val="tx1"/>
                </a:solidFill>
                <a:effectLst/>
                <a:latin typeface="Source Sans Pro" panose="020B0503030403020204" pitchFamily="34" charset="0"/>
                <a:ea typeface="Source Sans Pro" panose="020B0503030403020204" pitchFamily="34" charset="0"/>
              </a:rPr>
              <a:t>„Wenn du mit deinem Mund bekennst, dass Jesus der Herr ist, und mit deinem Herzen glaubst, dass Gott ihn von den Toten auferweckt hat, wirst du gerettet werden.“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392144" y="3358739"/>
            <a:ext cx="439248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1. Korinther-Brief 12,13</a:t>
            </a:r>
          </a:p>
        </p:txBody>
      </p:sp>
    </p:spTree>
    <p:extLst>
      <p:ext uri="{BB962C8B-B14F-4D97-AF65-F5344CB8AC3E}">
        <p14:creationId xmlns:p14="http://schemas.microsoft.com/office/powerpoint/2010/main" val="24442277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5807968" y="620688"/>
            <a:ext cx="5760640" cy="1015663"/>
          </a:xfrm>
        </p:spPr>
        <p:txBody>
          <a:bodyPr wrap="square">
            <a:spAutoFit/>
          </a:bodyPr>
          <a:lstStyle/>
          <a:p>
            <a:pPr algn="r"/>
            <a:r>
              <a:rPr lang="de-DE" altLang="de-DE" sz="6000" dirty="0">
                <a:solidFill>
                  <a:schemeClr val="tx1"/>
                </a:solidFill>
                <a:effectLst/>
                <a:latin typeface="Source Sans Pro Black" panose="020B0803030403020204" pitchFamily="34" charset="0"/>
                <a:ea typeface="Source Sans Pro Black" panose="020B0803030403020204" pitchFamily="34" charset="0"/>
              </a:rPr>
              <a:t>Schlussgedanke</a:t>
            </a:r>
          </a:p>
        </p:txBody>
      </p:sp>
    </p:spTree>
    <p:extLst>
      <p:ext uri="{BB962C8B-B14F-4D97-AF65-F5344CB8AC3E}">
        <p14:creationId xmlns:p14="http://schemas.microsoft.com/office/powerpoint/2010/main" val="5993744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2999656" y="188640"/>
            <a:ext cx="8928992" cy="2554545"/>
          </a:xfrm>
        </p:spPr>
        <p:txBody>
          <a:bodyPr wrap="square">
            <a:spAutoFit/>
          </a:bodyPr>
          <a:lstStyle/>
          <a:p>
            <a:pPr algn="l"/>
            <a:r>
              <a:rPr lang="de-DE" altLang="de-DE" sz="4000" dirty="0">
                <a:solidFill>
                  <a:schemeClr val="tx1"/>
                </a:solidFill>
                <a:effectLst/>
                <a:latin typeface="Source Sans Pro" panose="020B0503030403020204" pitchFamily="34" charset="0"/>
                <a:ea typeface="Source Sans Pro" panose="020B0503030403020204" pitchFamily="34" charset="0"/>
              </a:rPr>
              <a:t>„Christus sorgt dafür, dass der ganze Leib – gestützt und zusammengehalten durch die verschiedenen Gelenke und Bänder – so wächst, wie Gott es möchte.“</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536160" y="3140968"/>
            <a:ext cx="439248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Kolosser-Brief 2,19</a:t>
            </a:r>
          </a:p>
        </p:txBody>
      </p:sp>
    </p:spTree>
    <p:extLst>
      <p:ext uri="{BB962C8B-B14F-4D97-AF65-F5344CB8AC3E}">
        <p14:creationId xmlns:p14="http://schemas.microsoft.com/office/powerpoint/2010/main" val="26173234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3503712" y="404664"/>
            <a:ext cx="8496944" cy="1938992"/>
          </a:xfrm>
        </p:spPr>
        <p:txBody>
          <a:bodyPr wrap="square">
            <a:spAutoFit/>
          </a:bodyPr>
          <a:lstStyle/>
          <a:p>
            <a:pPr algn="l"/>
            <a:r>
              <a:rPr lang="de-DE" altLang="de-DE" sz="4000" dirty="0">
                <a:solidFill>
                  <a:schemeClr val="tx1"/>
                </a:solidFill>
                <a:effectLst/>
                <a:latin typeface="Source Sans Pro" panose="020B0503030403020204" pitchFamily="34" charset="0"/>
                <a:ea typeface="Source Sans Pro" panose="020B0503030403020204" pitchFamily="34" charset="0"/>
              </a:rPr>
              <a:t>Wir sollen an der Wahrheit in Liebe festhalten. So wachsen wir in allem</a:t>
            </a:r>
            <a:br>
              <a:rPr lang="de-DE" altLang="de-DE" sz="4000" dirty="0">
                <a:solidFill>
                  <a:schemeClr val="tx1"/>
                </a:solidFill>
                <a:effectLst/>
                <a:latin typeface="Source Sans Pro" panose="020B0503030403020204" pitchFamily="34" charset="0"/>
                <a:ea typeface="Source Sans Pro" panose="020B0503030403020204" pitchFamily="34" charset="0"/>
              </a:rPr>
            </a:br>
            <a:r>
              <a:rPr lang="de-DE" altLang="de-DE" sz="4000" dirty="0">
                <a:solidFill>
                  <a:schemeClr val="tx1"/>
                </a:solidFill>
                <a:effectLst/>
                <a:latin typeface="Source Sans Pro" panose="020B0503030403020204" pitchFamily="34" charset="0"/>
                <a:ea typeface="Source Sans Pro" panose="020B0503030403020204" pitchFamily="34" charset="0"/>
              </a:rPr>
              <a:t>zu Christus empor, der unser Haupt ist.</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968208" y="2780928"/>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Epheser-Brief 4,15</a:t>
            </a:r>
          </a:p>
        </p:txBody>
      </p:sp>
    </p:spTree>
    <p:extLst>
      <p:ext uri="{BB962C8B-B14F-4D97-AF65-F5344CB8AC3E}">
        <p14:creationId xmlns:p14="http://schemas.microsoft.com/office/powerpoint/2010/main" val="3606657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3827748" y="150887"/>
            <a:ext cx="8136904" cy="5078313"/>
          </a:xfrm>
        </p:spPr>
        <p:txBody>
          <a:bodyPr wrap="square">
            <a:spAutoFit/>
          </a:bodyPr>
          <a:lstStyle/>
          <a:p>
            <a:pPr algn="l"/>
            <a:r>
              <a:rPr lang="de-DE" altLang="de-DE" sz="3600" dirty="0">
                <a:solidFill>
                  <a:schemeClr val="tx1"/>
                </a:solidFill>
                <a:effectLst/>
                <a:latin typeface="Source Sans Pro" panose="020B0503030403020204" pitchFamily="34" charset="0"/>
                <a:ea typeface="Source Sans Pro" panose="020B0503030403020204" pitchFamily="34" charset="0"/>
              </a:rPr>
              <a:t>Von Christus wird der ganze Leib zu einer Einheit zusammengefügt. Ein Körperteil hängt am anderen und alle werden durch Gelenke miteinander verbunden. Jeder Körperteil unterstützt den anderen entsprechend seiner Kraft und trägt</a:t>
            </a:r>
            <a:br>
              <a:rPr lang="de-DE" altLang="de-DE" sz="3600" dirty="0">
                <a:solidFill>
                  <a:schemeClr val="tx1"/>
                </a:solidFill>
                <a:effectLst/>
                <a:latin typeface="Source Sans Pro" panose="020B0503030403020204" pitchFamily="34" charset="0"/>
                <a:ea typeface="Source Sans Pro" panose="020B0503030403020204" pitchFamily="34" charset="0"/>
              </a:rPr>
            </a:br>
            <a:r>
              <a:rPr lang="de-DE" altLang="de-DE" sz="3600" dirty="0">
                <a:solidFill>
                  <a:schemeClr val="tx1"/>
                </a:solidFill>
                <a:effectLst/>
                <a:latin typeface="Source Sans Pro" panose="020B0503030403020204" pitchFamily="34" charset="0"/>
                <a:ea typeface="Source Sans Pro" panose="020B0503030403020204" pitchFamily="34" charset="0"/>
              </a:rPr>
              <a:t>so zum Wachstum des Leibes bei. Dadurch erbaut sich der Leib durch</a:t>
            </a:r>
            <a:br>
              <a:rPr lang="de-DE" altLang="de-DE" sz="3600" dirty="0">
                <a:solidFill>
                  <a:schemeClr val="tx1"/>
                </a:solidFill>
                <a:effectLst/>
                <a:latin typeface="Source Sans Pro" panose="020B0503030403020204" pitchFamily="34" charset="0"/>
                <a:ea typeface="Source Sans Pro" panose="020B0503030403020204" pitchFamily="34" charset="0"/>
              </a:rPr>
            </a:br>
            <a:r>
              <a:rPr lang="de-DE" altLang="de-DE" sz="3600" dirty="0">
                <a:solidFill>
                  <a:schemeClr val="tx1"/>
                </a:solidFill>
                <a:effectLst/>
                <a:latin typeface="Source Sans Pro" panose="020B0503030403020204" pitchFamily="34" charset="0"/>
                <a:ea typeface="Source Sans Pro" panose="020B0503030403020204" pitchFamily="34" charset="0"/>
              </a:rPr>
              <a:t>die Liebe selbst auf.</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824192" y="5373216"/>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Epheser-Brief 4,16</a:t>
            </a:r>
          </a:p>
        </p:txBody>
      </p:sp>
    </p:spTree>
    <p:extLst>
      <p:ext uri="{BB962C8B-B14F-4D97-AF65-F5344CB8AC3E}">
        <p14:creationId xmlns:p14="http://schemas.microsoft.com/office/powerpoint/2010/main" val="3746375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927648" y="692696"/>
            <a:ext cx="9073008" cy="1015663"/>
          </a:xfrm>
        </p:spPr>
        <p:txBody>
          <a:bodyPr wrap="square">
            <a:spAutoFit/>
          </a:bodyPr>
          <a:lstStyle/>
          <a:p>
            <a:pPr algn="l"/>
            <a:r>
              <a:rPr lang="de-DE" altLang="de-DE" sz="6000" dirty="0">
                <a:solidFill>
                  <a:schemeClr val="tx1"/>
                </a:solidFill>
                <a:effectLst/>
                <a:latin typeface="Source Sans Pro Black" panose="020B0803030403020204" pitchFamily="34" charset="0"/>
                <a:ea typeface="Source Sans Pro Black" panose="020B0803030403020204" pitchFamily="34" charset="0"/>
              </a:rPr>
              <a:t>I. </a:t>
            </a:r>
            <a:r>
              <a:rPr lang="de-CH" altLang="de-DE" sz="6000" dirty="0">
                <a:solidFill>
                  <a:schemeClr val="tx1"/>
                </a:solidFill>
                <a:effectLst/>
                <a:latin typeface="Source Sans Pro Black" panose="020B0803030403020204" pitchFamily="34" charset="0"/>
                <a:ea typeface="Source Sans Pro Black" panose="020B0803030403020204" pitchFamily="34" charset="0"/>
              </a:rPr>
              <a:t>Die Wahrheit festhalten</a:t>
            </a:r>
            <a:endParaRPr lang="de-DE" altLang="de-DE" sz="6000" dirty="0">
              <a:solidFill>
                <a:schemeClr val="tx1"/>
              </a:solidFill>
              <a:effectLst/>
              <a:latin typeface="Source Sans Pro Black" panose="020B0803030403020204" pitchFamily="34" charset="0"/>
              <a:ea typeface="Source Sans Pro Black" panose="020B0803030403020204" pitchFamily="34" charset="0"/>
            </a:endParaRPr>
          </a:p>
        </p:txBody>
      </p:sp>
    </p:spTree>
    <p:extLst>
      <p:ext uri="{BB962C8B-B14F-4D97-AF65-F5344CB8AC3E}">
        <p14:creationId xmlns:p14="http://schemas.microsoft.com/office/powerpoint/2010/main" val="33796625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3791744" y="150887"/>
            <a:ext cx="8208912" cy="5078313"/>
          </a:xfrm>
        </p:spPr>
        <p:txBody>
          <a:bodyPr wrap="square">
            <a:spAutoFit/>
          </a:bodyPr>
          <a:lstStyle/>
          <a:p>
            <a:pPr algn="l"/>
            <a:r>
              <a:rPr lang="de-DE" altLang="de-DE" sz="3600" dirty="0">
                <a:solidFill>
                  <a:schemeClr val="tx1"/>
                </a:solidFill>
                <a:effectLst/>
                <a:latin typeface="Source Sans Pro" panose="020B0503030403020204" pitchFamily="34" charset="0"/>
                <a:ea typeface="Source Sans Pro" panose="020B0503030403020204" pitchFamily="34" charset="0"/>
              </a:rPr>
              <a:t>„Ihr müsst damit rechnen, dass in eurer Mitte falsche Propheten auftreten werden oder Leute, die sich auf Träume berufen; die werden euch auffordern, fremde Götter zu verehren und ihnen zu dienen. Sie werden sich dadurch auszuweisen suchen, dass sie ein </a:t>
            </a:r>
            <a:r>
              <a:rPr lang="de-DE" altLang="de-DE" sz="3600" dirty="0" err="1">
                <a:solidFill>
                  <a:schemeClr val="tx1"/>
                </a:solidFill>
                <a:effectLst/>
                <a:latin typeface="Source Sans Pro" panose="020B0503030403020204" pitchFamily="34" charset="0"/>
                <a:ea typeface="Source Sans Pro" panose="020B0503030403020204" pitchFamily="34" charset="0"/>
              </a:rPr>
              <a:t>ausserordentliches</a:t>
            </a:r>
            <a:r>
              <a:rPr lang="de-DE" altLang="de-DE" sz="3600" dirty="0">
                <a:solidFill>
                  <a:schemeClr val="tx1"/>
                </a:solidFill>
                <a:effectLst/>
                <a:latin typeface="Source Sans Pro" panose="020B0503030403020204" pitchFamily="34" charset="0"/>
                <a:ea typeface="Source Sans Pro" panose="020B0503030403020204" pitchFamily="34" charset="0"/>
              </a:rPr>
              <a:t> Ereignis ankündigen, das dann auch wirklich eintrifft.“</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901415" y="5445224"/>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5. Mose 13,2-3</a:t>
            </a:r>
          </a:p>
        </p:txBody>
      </p:sp>
    </p:spTree>
    <p:extLst>
      <p:ext uri="{BB962C8B-B14F-4D97-AF65-F5344CB8AC3E}">
        <p14:creationId xmlns:p14="http://schemas.microsoft.com/office/powerpoint/2010/main" val="34395501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3503712" y="258901"/>
            <a:ext cx="8496944" cy="3170099"/>
          </a:xfrm>
        </p:spPr>
        <p:txBody>
          <a:bodyPr wrap="square">
            <a:spAutoFit/>
          </a:bodyPr>
          <a:lstStyle/>
          <a:p>
            <a:pPr algn="l"/>
            <a:r>
              <a:rPr lang="de-DE" altLang="de-DE" sz="4000" dirty="0">
                <a:solidFill>
                  <a:schemeClr val="tx1"/>
                </a:solidFill>
                <a:effectLst/>
                <a:latin typeface="Source Sans Pro" panose="020B0503030403020204" pitchFamily="34" charset="0"/>
                <a:ea typeface="Source Sans Pro" panose="020B0503030403020204" pitchFamily="34" charset="0"/>
              </a:rPr>
              <a:t>„Hört trotzdem nicht auf sie! Der HERR, euer Gott, will euch nur auf die Probe stellen. Er möchte wissen, ob ihr ihn mit ganzem Herzen und mit allen Kräften liebt.“</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752184" y="3429000"/>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5. Mose 13,4</a:t>
            </a:r>
          </a:p>
        </p:txBody>
      </p:sp>
    </p:spTree>
    <p:extLst>
      <p:ext uri="{BB962C8B-B14F-4D97-AF65-F5344CB8AC3E}">
        <p14:creationId xmlns:p14="http://schemas.microsoft.com/office/powerpoint/2010/main" val="8649060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4727848" y="548680"/>
            <a:ext cx="7128792" cy="1569660"/>
          </a:xfrm>
        </p:spPr>
        <p:txBody>
          <a:bodyPr wrap="square">
            <a:spAutoFit/>
          </a:bodyPr>
          <a:lstStyle/>
          <a:p>
            <a:pPr algn="l"/>
            <a:r>
              <a:rPr lang="de-DE" altLang="de-DE" sz="4800" dirty="0">
                <a:solidFill>
                  <a:schemeClr val="tx1"/>
                </a:solidFill>
                <a:effectLst/>
                <a:latin typeface="Source Sans Pro" panose="020B0503030403020204" pitchFamily="34" charset="0"/>
                <a:ea typeface="Source Sans Pro" panose="020B0503030403020204" pitchFamily="34" charset="0"/>
              </a:rPr>
              <a:t>„Wir sollen an der Wahrheit in Liebe festhalten.“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824192" y="2420888"/>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Epheser-Brief 4,15</a:t>
            </a:r>
          </a:p>
        </p:txBody>
      </p:sp>
    </p:spTree>
    <p:extLst>
      <p:ext uri="{BB962C8B-B14F-4D97-AF65-F5344CB8AC3E}">
        <p14:creationId xmlns:p14="http://schemas.microsoft.com/office/powerpoint/2010/main" val="1953053075"/>
      </p:ext>
    </p:extLst>
  </p:cSld>
  <p:clrMapOvr>
    <a:masterClrMapping/>
  </p:clrMapOvr>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825</Words>
  <Application>Microsoft Office PowerPoint</Application>
  <PresentationFormat>Benutzerdefiniert</PresentationFormat>
  <Paragraphs>92</Paragraphs>
  <Slides>32</Slides>
  <Notes>32</Notes>
  <HiddenSlides>0</HiddenSlides>
  <MMClips>0</MMClips>
  <ScaleCrop>false</ScaleCrop>
  <HeadingPairs>
    <vt:vector size="4" baseType="variant">
      <vt:variant>
        <vt:lpstr>Design</vt:lpstr>
      </vt:variant>
      <vt:variant>
        <vt:i4>1</vt:i4>
      </vt:variant>
      <vt:variant>
        <vt:lpstr>Folientitel</vt:lpstr>
      </vt:variant>
      <vt:variant>
        <vt:i4>32</vt:i4>
      </vt:variant>
    </vt:vector>
  </HeadingPairs>
  <TitlesOfParts>
    <vt:vector size="33" baseType="lpstr">
      <vt:lpstr>Designvorlage 'Berggipfel'</vt:lpstr>
      <vt:lpstr>Jeder und jede ist ein wichtiger Teil der Gemeinschaft</vt:lpstr>
      <vt:lpstr>„Die Augen der Menschen sind unersättlich.“</vt:lpstr>
      <vt:lpstr>„Mit meinen Augen schloss ich den Vertrag, niemals ein Mädchen lüstern anzusehen.“</vt:lpstr>
      <vt:lpstr>Wir sollen an der Wahrheit in Liebe festhalten. So wachsen wir in allem zu Christus empor, der unser Haupt ist.</vt:lpstr>
      <vt:lpstr>Von Christus wird der ganze Leib zu einer Einheit zusammengefügt. Ein Körperteil hängt am anderen und alle werden durch Gelenke miteinander verbunden. Jeder Körperteil unterstützt den anderen entsprechend seiner Kraft und trägt so zum Wachstum des Leibes bei. Dadurch erbaut sich der Leib durch die Liebe selbst auf.</vt:lpstr>
      <vt:lpstr>I. Die Wahrheit festhalten</vt:lpstr>
      <vt:lpstr>„Ihr müsst damit rechnen, dass in eurer Mitte falsche Propheten auftreten werden oder Leute, die sich auf Träume berufen; die werden euch auffordern, fremde Götter zu verehren und ihnen zu dienen. Sie werden sich dadurch auszuweisen suchen, dass sie ein ausserordentliches Ereignis ankündigen, das dann auch wirklich eintrifft.“</vt:lpstr>
      <vt:lpstr>„Hört trotzdem nicht auf sie! Der HERR, euer Gott, will euch nur auf die Probe stellen. Er möchte wissen, ob ihr ihn mit ganzem Herzen und mit allen Kräften liebt.“</vt:lpstr>
      <vt:lpstr>„Wir sollen an der Wahrheit in Liebe festhalten.“</vt:lpstr>
      <vt:lpstr>„Ihr habt die Botschaft der Wahrheit gehört, das Evangelium, das euch Rettung bringt.“</vt:lpstr>
      <vt:lpstr>„Bindet den Gürtel der Wahrheit um eure Hüften.“</vt:lpstr>
      <vt:lpstr>„Ich bin der Weg und die Wahrheit und das Leben; niemand kommt zum Vater denn durch mich.“</vt:lpstr>
      <vt:lpstr>„Wer hat euch nur davon abgebracht, weiterhin der Wahrheit zu folgen?“</vt:lpstr>
      <vt:lpstr>„Ich verliere den Mut nicht, denn ich kenne den, auf den ich mein Vertrauen gesetzt habe, und bin überzeugt, dass er die Macht hat, das mir anvertraute Gut unversehrt bis zu jenem Tag zu bewahren, an dem Jesus Christus wiederkommt.“</vt:lpstr>
      <vt:lpstr>„Sprich die Weisungen aus meinem Gesetzbuch ständig vor dich hin und denke Tag und Nacht darüber nach, damit dein ganzes Tun an meinen Geboten ausgerichtet ist. Dann wirst du Erfolg haben und wirst alles, was du beginnst, glücklich vollenden.“</vt:lpstr>
      <vt:lpstr>„Der König soll die Abschrift des Gesetzes stets greifbar haben und alle Tage darin lesen. So lernt er, den HERRN, seinen Gott, ernst zu nehmen und alle Gebote dieses Gesetzbuches sorgfältig zu beachten.“</vt:lpstr>
      <vt:lpstr>PowerPoint-Präsentation</vt:lpstr>
      <vt:lpstr>„Wir sollen an der Wahrheit in Liebe festhalten.“</vt:lpstr>
      <vt:lpstr>„Das Ziel der Unterweisung aber ist Liebe aus reinem Herzen und aus gutem Gewissen und aus ungeheucheltem Glauben.“</vt:lpstr>
      <vt:lpstr>„So wachsen wir in allem zu Christus empor, der unser Haupt ist.“</vt:lpstr>
      <vt:lpstr>II. Meinen Platz ausfüllen</vt:lpstr>
      <vt:lpstr>„Von Christus wird der ganze Leib zu einer Einheit zusammengefügt.“</vt:lpstr>
      <vt:lpstr>„Der Körper des Menschen ist einer und besteht doch aus vielen Teilen. Aber all die vielen Teile gehören zusammen und bilden einen unteilbaren Organismus. So ist es auch mit Christus: mit der Gemeinde, die sein Leib ist.“</vt:lpstr>
      <vt:lpstr>„Ein Körperteil hängt am anderen und alle werden durch Gelenke miteinander verbunden. Jeder Körperteil unterstützt den anderen entsprechend seiner Kraft.“</vt:lpstr>
      <vt:lpstr>„Jeder Körperteil unterstützt den anderen entsprechend seiner Kraft und trägt so zum Wachstum des Leibes bei.“</vt:lpstr>
      <vt:lpstr>„Dadurch erbaut sich der Leib durch die Liebe selbst auf.“</vt:lpstr>
      <vt:lpstr>„Ich gebe euch ein neues Gebot: Liebt einander! Ihr sollt einander lieben, wie ich euch geliebt habe. An eurer Liebe zueinander werden alle erkennen, dass ihr meine Jünger seid.“</vt:lpstr>
      <vt:lpstr>„An geheimen Zeichen und Merkmalen erkennen sie einander und lieben sich schon, fast ehe sie sich noch kennen. Unterschiedslos vollziehen sie miteinander eine Art Ritual der Lüste; sie nennen einander Brüder und Schwestern, so dass die bei ihnen übliche Unzucht durch den Gebrauch eines so heiligen Wortes sogar zum Inzest wird.“</vt:lpstr>
      <vt:lpstr>„Wenn du mit deinem Mund bekennst, dass Jesus der Herr ist, und mit deinem Herzen glaubst, dass Gott ihn von den Toten auferweckt hat, wirst du gerettet werden.“</vt:lpstr>
      <vt:lpstr>„Wenn du mit deinem Mund bekennst, dass Jesus der Herr ist, und mit deinem Herzen glaubst, dass Gott ihn von den Toten auferweckt hat, wirst du gerettet werden.“</vt:lpstr>
      <vt:lpstr>Schlussgedanke</vt:lpstr>
      <vt:lpstr>„Christus sorgt dafür, dass der ganze Leib – gestützt und zusammengehalten durch die verschiedenen Gelenke und Bänder – so wächst, wie Gott es möchte.“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Einheit und Vielfalt in christlicher Gemeinschaft - Teil 4/4 - Jeder und Jede ist ein wichtiger Teil der Gemeinschaft! - Folien</dc:title>
  <dc:creator>Jürg Birnstiel</dc:creator>
  <cp:lastModifiedBy>Me</cp:lastModifiedBy>
  <cp:revision>759</cp:revision>
  <dcterms:created xsi:type="dcterms:W3CDTF">2013-11-12T15:20:47Z</dcterms:created>
  <dcterms:modified xsi:type="dcterms:W3CDTF">2021-07-17T13:24:29Z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