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7"/>
  </p:notesMasterIdLst>
  <p:handoutMasterIdLst>
    <p:handoutMasterId r:id="rId38"/>
  </p:handoutMasterIdLst>
  <p:sldIdLst>
    <p:sldId id="1028" r:id="rId2"/>
    <p:sldId id="1024" r:id="rId3"/>
    <p:sldId id="1027" r:id="rId4"/>
    <p:sldId id="1029" r:id="rId5"/>
    <p:sldId id="896" r:id="rId6"/>
    <p:sldId id="1030" r:id="rId7"/>
    <p:sldId id="1031" r:id="rId8"/>
    <p:sldId id="1032" r:id="rId9"/>
    <p:sldId id="1033" r:id="rId10"/>
    <p:sldId id="1034" r:id="rId11"/>
    <p:sldId id="1035" r:id="rId12"/>
    <p:sldId id="1036" r:id="rId13"/>
    <p:sldId id="1037" r:id="rId14"/>
    <p:sldId id="1038" r:id="rId15"/>
    <p:sldId id="962" r:id="rId16"/>
    <p:sldId id="1039" r:id="rId17"/>
    <p:sldId id="1040" r:id="rId18"/>
    <p:sldId id="1041" r:id="rId19"/>
    <p:sldId id="1042" r:id="rId20"/>
    <p:sldId id="1043" r:id="rId21"/>
    <p:sldId id="1057" r:id="rId22"/>
    <p:sldId id="1045" r:id="rId23"/>
    <p:sldId id="1046" r:id="rId24"/>
    <p:sldId id="1047" r:id="rId25"/>
    <p:sldId id="990" r:id="rId26"/>
    <p:sldId id="1048" r:id="rId27"/>
    <p:sldId id="1049" r:id="rId28"/>
    <p:sldId id="1050" r:id="rId29"/>
    <p:sldId id="1051" r:id="rId30"/>
    <p:sldId id="1052" r:id="rId31"/>
    <p:sldId id="1053" r:id="rId32"/>
    <p:sldId id="259" r:id="rId33"/>
    <p:sldId id="1054" r:id="rId34"/>
    <p:sldId id="1055" r:id="rId35"/>
    <p:sldId id="1056" r:id="rId36"/>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varScale="1">
        <p:scale>
          <a:sx n="158" d="100"/>
          <a:sy n="158" d="100"/>
        </p:scale>
        <p:origin x="-3066"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11645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41471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04838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36390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9512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64814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58040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46872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98576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86594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03243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52804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3287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89997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3979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28899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37001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66493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74734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29369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32090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4148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02638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6353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11478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703743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61380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61428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10004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83846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8754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28058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0" r="-20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313081" y="240323"/>
            <a:ext cx="9529757" cy="1938992"/>
          </a:xfrm>
        </p:spPr>
        <p:txBody>
          <a:bodyPr wrap="square">
            <a:spAutoFit/>
          </a:bodyPr>
          <a:lstStyle/>
          <a:p>
            <a:pPr algn="r"/>
            <a:r>
              <a:rPr lang="de-DE" altLang="de-DE" sz="6000" dirty="0">
                <a:solidFill>
                  <a:schemeClr val="tx1"/>
                </a:solidFill>
                <a:effectLst/>
                <a:latin typeface="Source Sans Pro Black" panose="020B0803030403020204" pitchFamily="34" charset="0"/>
                <a:ea typeface="Source Sans Pro Black" panose="020B0803030403020204" pitchFamily="34" charset="0"/>
              </a:rPr>
              <a:t>Es gibt genügend Gnade für jeden Menschen!</a:t>
            </a:r>
          </a:p>
        </p:txBody>
      </p:sp>
      <p:sp>
        <p:nvSpPr>
          <p:cNvPr id="409603" name="Rectangle 3"/>
          <p:cNvSpPr>
            <a:spLocks noGrp="1" noChangeArrowheads="1"/>
          </p:cNvSpPr>
          <p:nvPr>
            <p:ph type="subTitle" idx="1"/>
          </p:nvPr>
        </p:nvSpPr>
        <p:spPr>
          <a:xfrm>
            <a:off x="4136899" y="5694348"/>
            <a:ext cx="7705939" cy="461665"/>
          </a:xfrm>
        </p:spPr>
        <p:txBody>
          <a:bodyPr wrap="square">
            <a:spAutoFit/>
          </a:bodyPr>
          <a:lstStyle/>
          <a:p>
            <a:pPr algn="r"/>
            <a:r>
              <a:rPr lang="de-DE" altLang="de-DE" sz="2400" dirty="0">
                <a:effectLst/>
                <a:latin typeface="Source Sans Pro" panose="020B0503030403020204" pitchFamily="34" charset="0"/>
                <a:ea typeface="Source Sans Pro" panose="020B0503030403020204" pitchFamily="34" charset="0"/>
                <a:cs typeface="+mj-cs"/>
              </a:rPr>
              <a:t>Serie: </a:t>
            </a:r>
            <a:r>
              <a:rPr lang="de-CH" altLang="de-DE" sz="2400" dirty="0">
                <a:effectLst/>
                <a:latin typeface="Source Sans Pro" panose="020B0503030403020204" pitchFamily="34" charset="0"/>
                <a:ea typeface="Source Sans Pro" panose="020B0503030403020204" pitchFamily="34" charset="0"/>
                <a:cs typeface="+mj-cs"/>
              </a:rPr>
              <a:t>Die Wichtigkeit christlicher Gemeinschaft</a:t>
            </a:r>
            <a:r>
              <a:rPr lang="de-DE" altLang="de-DE" sz="2400" dirty="0">
                <a:effectLst/>
                <a:latin typeface="Source Sans Pro" panose="020B0503030403020204" pitchFamily="34" charset="0"/>
                <a:ea typeface="Source Sans Pro" panose="020B0503030403020204" pitchFamily="34" charset="0"/>
                <a:cs typeface="+mj-cs"/>
              </a:rPr>
              <a:t> (2/4)</a:t>
            </a:r>
          </a:p>
        </p:txBody>
      </p:sp>
      <p:sp>
        <p:nvSpPr>
          <p:cNvPr id="4" name="Rectangle 3"/>
          <p:cNvSpPr txBox="1">
            <a:spLocks noChangeArrowheads="1"/>
          </p:cNvSpPr>
          <p:nvPr/>
        </p:nvSpPr>
        <p:spPr bwMode="auto">
          <a:xfrm>
            <a:off x="5506134" y="2420888"/>
            <a:ext cx="63367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3600" dirty="0">
                <a:effectLst/>
                <a:latin typeface="Source Sans Pro" panose="020B0503030403020204" pitchFamily="34" charset="0"/>
                <a:ea typeface="Source Sans Pro" panose="020B0503030403020204" pitchFamily="34" charset="0"/>
                <a:cs typeface="+mj-cs"/>
              </a:rPr>
              <a:t>Epheser-Brief 4,7-10</a:t>
            </a:r>
          </a:p>
        </p:txBody>
      </p:sp>
    </p:spTree>
    <p:extLst>
      <p:ext uri="{BB962C8B-B14F-4D97-AF65-F5344CB8AC3E}">
        <p14:creationId xmlns:p14="http://schemas.microsoft.com/office/powerpoint/2010/main" val="341859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647728" y="260648"/>
            <a:ext cx="8496944" cy="1200329"/>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„Einem jeden von uns ist die Gnade gegeben nach dem </a:t>
            </a:r>
            <a:r>
              <a:rPr lang="de-DE" altLang="de-DE" sz="3600" dirty="0" err="1">
                <a:solidFill>
                  <a:schemeClr val="tx1"/>
                </a:solidFill>
                <a:effectLst/>
                <a:latin typeface="Source Sans Pro" panose="020B0503030403020204" pitchFamily="34" charset="0"/>
                <a:ea typeface="Source Sans Pro" panose="020B0503030403020204" pitchFamily="34" charset="0"/>
              </a:rPr>
              <a:t>Mass</a:t>
            </a:r>
            <a:r>
              <a:rPr lang="de-DE" altLang="de-DE" sz="3600" dirty="0">
                <a:solidFill>
                  <a:schemeClr val="tx1"/>
                </a:solidFill>
                <a:effectLst/>
                <a:latin typeface="Source Sans Pro" panose="020B0503030403020204" pitchFamily="34" charset="0"/>
                <a:ea typeface="Source Sans Pro" panose="020B0503030403020204" pitchFamily="34" charset="0"/>
              </a:rPr>
              <a:t> der Gabe Christi.“</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8040216" y="184482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Epheser-Brief 4,7</a:t>
            </a:r>
          </a:p>
        </p:txBody>
      </p:sp>
    </p:spTree>
    <p:extLst>
      <p:ext uri="{BB962C8B-B14F-4D97-AF65-F5344CB8AC3E}">
        <p14:creationId xmlns:p14="http://schemas.microsoft.com/office/powerpoint/2010/main" val="1054343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575720" y="188640"/>
            <a:ext cx="8496944" cy="2308324"/>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„Jesus hat mich eingesetzt, ausgerechnet mich, der ich ihn früher verhöhnt und seine Gemeinde mit </a:t>
            </a:r>
            <a:r>
              <a:rPr lang="de-DE" altLang="de-DE" sz="3600" dirty="0" err="1">
                <a:solidFill>
                  <a:schemeClr val="tx1"/>
                </a:solidFill>
                <a:effectLst/>
                <a:latin typeface="Source Sans Pro" panose="020B0503030403020204" pitchFamily="34" charset="0"/>
                <a:ea typeface="Source Sans Pro" panose="020B0503030403020204" pitchFamily="34" charset="0"/>
              </a:rPr>
              <a:t>äusserster</a:t>
            </a:r>
            <a:r>
              <a:rPr lang="de-DE" altLang="de-DE" sz="3600" dirty="0">
                <a:solidFill>
                  <a:schemeClr val="tx1"/>
                </a:solidFill>
                <a:effectLst/>
                <a:latin typeface="Source Sans Pro" panose="020B0503030403020204" pitchFamily="34" charset="0"/>
                <a:ea typeface="Source Sans Pro" panose="020B0503030403020204" pitchFamily="34" charset="0"/>
              </a:rPr>
              <a:t> Härte verfolgt hatte. Aber er hat sich über mich erbarmt.“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8040216" y="285293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Timotheus-Brief 1,13</a:t>
            </a:r>
          </a:p>
        </p:txBody>
      </p:sp>
    </p:spTree>
    <p:extLst>
      <p:ext uri="{BB962C8B-B14F-4D97-AF65-F5344CB8AC3E}">
        <p14:creationId xmlns:p14="http://schemas.microsoft.com/office/powerpoint/2010/main" val="3845779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4007768" y="188640"/>
            <a:ext cx="8064896" cy="2862322"/>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„Geradezu überwältigend war die Gnade, die unser Herr mir erwiesen hat, und sie hat in mir einen Glauben und eine Liebe entstehen lassen, wie sie nur durch</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Jesus Christus möglich sind.“</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6200" y="319816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Timotheus-Brief 1,14</a:t>
            </a:r>
          </a:p>
        </p:txBody>
      </p:sp>
    </p:spTree>
    <p:extLst>
      <p:ext uri="{BB962C8B-B14F-4D97-AF65-F5344CB8AC3E}">
        <p14:creationId xmlns:p14="http://schemas.microsoft.com/office/powerpoint/2010/main" val="388766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143672" y="37897"/>
            <a:ext cx="9001000" cy="3416320"/>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„An mir als dem </a:t>
            </a:r>
            <a:r>
              <a:rPr lang="de-DE" altLang="de-DE" sz="3600" dirty="0" err="1">
                <a:solidFill>
                  <a:schemeClr val="tx1"/>
                </a:solidFill>
                <a:effectLst/>
                <a:latin typeface="Source Sans Pro" panose="020B0503030403020204" pitchFamily="34" charset="0"/>
                <a:ea typeface="Source Sans Pro" panose="020B0503030403020204" pitchFamily="34" charset="0"/>
              </a:rPr>
              <a:t>grössten</a:t>
            </a:r>
            <a:r>
              <a:rPr lang="de-DE" altLang="de-DE" sz="3600" dirty="0">
                <a:solidFill>
                  <a:schemeClr val="tx1"/>
                </a:solidFill>
                <a:effectLst/>
                <a:latin typeface="Source Sans Pro" panose="020B0503030403020204" pitchFamily="34" charset="0"/>
                <a:ea typeface="Source Sans Pro" panose="020B0503030403020204" pitchFamily="34" charset="0"/>
              </a:rPr>
              <a:t> aller Sünder wollte Jesus Christus zeigen, wie unbegreiflich </a:t>
            </a:r>
            <a:r>
              <a:rPr lang="de-DE" altLang="de-DE" sz="3600" dirty="0" err="1">
                <a:solidFill>
                  <a:schemeClr val="tx1"/>
                </a:solidFill>
                <a:effectLst/>
                <a:latin typeface="Source Sans Pro" panose="020B0503030403020204" pitchFamily="34" charset="0"/>
                <a:ea typeface="Source Sans Pro" panose="020B0503030403020204" pitchFamily="34" charset="0"/>
              </a:rPr>
              <a:t>gross</a:t>
            </a:r>
            <a:r>
              <a:rPr lang="de-DE" altLang="de-DE" sz="3600" dirty="0">
                <a:solidFill>
                  <a:schemeClr val="tx1"/>
                </a:solidFill>
                <a:effectLst/>
                <a:latin typeface="Source Sans Pro" panose="020B0503030403020204" pitchFamily="34" charset="0"/>
                <a:ea typeface="Source Sans Pro" panose="020B0503030403020204" pitchFamily="34" charset="0"/>
              </a:rPr>
              <a:t> seine Geduld ist; ich sollte ein ermutigendes Beispiel für alle sein, die sich ihm künftig im Glauben zuwenden, um das ewige Leben zu erhalten.“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6200" y="346012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Timotheus-Brief 1,16</a:t>
            </a:r>
          </a:p>
        </p:txBody>
      </p:sp>
    </p:spTree>
    <p:extLst>
      <p:ext uri="{BB962C8B-B14F-4D97-AF65-F5344CB8AC3E}">
        <p14:creationId xmlns:p14="http://schemas.microsoft.com/office/powerpoint/2010/main" val="2326289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927648" y="260648"/>
            <a:ext cx="9145016" cy="1200329"/>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„Wir alle haben aus der Fülle seines Reichtums Gnade und immer neu Gnade empfangen.“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8040216" y="184482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1,16</a:t>
            </a:r>
          </a:p>
        </p:txBody>
      </p:sp>
    </p:spTree>
    <p:extLst>
      <p:ext uri="{BB962C8B-B14F-4D97-AF65-F5344CB8AC3E}">
        <p14:creationId xmlns:p14="http://schemas.microsoft.com/office/powerpoint/2010/main" val="3752804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91544" y="116632"/>
            <a:ext cx="10081120" cy="1015663"/>
          </a:xfrm>
        </p:spPr>
        <p:txBody>
          <a:bodyPr wrap="square">
            <a:spAutoFit/>
          </a:bodyPr>
          <a:lstStyle/>
          <a:p>
            <a:pPr algn="r"/>
            <a:r>
              <a:rPr lang="de-DE" altLang="de-DE" sz="6000" dirty="0">
                <a:solidFill>
                  <a:schemeClr val="tx1"/>
                </a:solidFill>
                <a:effectLst/>
                <a:latin typeface="Source Sans Pro Black" panose="020B0803030403020204" pitchFamily="34" charset="0"/>
                <a:ea typeface="Source Sans Pro Black" panose="020B0803030403020204" pitchFamily="34" charset="0"/>
              </a:rPr>
              <a:t>II. </a:t>
            </a:r>
            <a:r>
              <a:rPr lang="de-CH" altLang="de-DE" sz="6000" dirty="0">
                <a:solidFill>
                  <a:schemeClr val="tx1"/>
                </a:solidFill>
                <a:effectLst/>
                <a:latin typeface="Source Sans Pro Black" panose="020B0803030403020204" pitchFamily="34" charset="0"/>
                <a:ea typeface="Source Sans Pro Black" panose="020B0803030403020204" pitchFamily="34" charset="0"/>
              </a:rPr>
              <a:t>Der grossartige Siegeszug</a:t>
            </a:r>
            <a:endParaRPr lang="de-DE" altLang="de-DE" sz="6000" dirty="0">
              <a:solidFill>
                <a:schemeClr val="tx1"/>
              </a:solidFill>
              <a:effectLst/>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575720" y="188640"/>
            <a:ext cx="8496944" cy="1754326"/>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„Du bist aufgefahren zur Höhe und führtest Gefangene gefangen; du hast Gaben empfangen unter den Menschen.“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24192" y="206084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Psalm 68,19</a:t>
            </a:r>
          </a:p>
        </p:txBody>
      </p:sp>
    </p:spTree>
    <p:extLst>
      <p:ext uri="{BB962C8B-B14F-4D97-AF65-F5344CB8AC3E}">
        <p14:creationId xmlns:p14="http://schemas.microsoft.com/office/powerpoint/2010/main" val="1968602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575720" y="116632"/>
            <a:ext cx="8496944" cy="2862322"/>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„Jesus hat die gottfeindlichen Mächte und Gewalten entwaffnet und ihre Ohnmacht vor aller Welt zur Schau gestellt; durch Christus hat er einen triumphalen Sieg</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über sie errungen.“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6200" y="285293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Kolosser-Brief 2,15</a:t>
            </a:r>
          </a:p>
        </p:txBody>
      </p:sp>
    </p:spTree>
    <p:extLst>
      <p:ext uri="{BB962C8B-B14F-4D97-AF65-F5344CB8AC3E}">
        <p14:creationId xmlns:p14="http://schemas.microsoft.com/office/powerpoint/2010/main" val="2352348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015880" y="5301208"/>
            <a:ext cx="7032104"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3600" dirty="0">
                <a:effectLst/>
                <a:latin typeface="Source Sans Pro" panose="020B0503030403020204" pitchFamily="34" charset="0"/>
                <a:ea typeface="Source Sans Pro" panose="020B0503030403020204" pitchFamily="34" charset="0"/>
                <a:cs typeface="+mj-cs"/>
              </a:rPr>
              <a:t>Triumphbogen auf der </a:t>
            </a:r>
            <a:r>
              <a:rPr lang="de-DE" altLang="de-DE" sz="3600" dirty="0" err="1">
                <a:effectLst/>
                <a:latin typeface="Source Sans Pro" panose="020B0503030403020204" pitchFamily="34" charset="0"/>
                <a:ea typeface="Source Sans Pro" panose="020B0503030403020204" pitchFamily="34" charset="0"/>
                <a:cs typeface="+mj-cs"/>
              </a:rPr>
              <a:t>Velia</a:t>
            </a:r>
            <a:r>
              <a:rPr lang="de-DE" altLang="de-DE" sz="3600" dirty="0">
                <a:effectLst/>
                <a:latin typeface="Source Sans Pro" panose="020B0503030403020204" pitchFamily="34" charset="0"/>
                <a:ea typeface="Source Sans Pro" panose="020B0503030403020204" pitchFamily="34" charset="0"/>
                <a:cs typeface="+mj-cs"/>
              </a:rPr>
              <a:t> in Rom</a:t>
            </a:r>
          </a:p>
          <a:p>
            <a:pPr algn="r"/>
            <a:r>
              <a:rPr lang="de-DE" altLang="de-DE" sz="3600" dirty="0">
                <a:effectLst/>
                <a:latin typeface="Source Sans Pro" panose="020B0503030403020204" pitchFamily="34" charset="0"/>
                <a:ea typeface="Source Sans Pro" panose="020B0503030403020204" pitchFamily="34" charset="0"/>
                <a:cs typeface="+mj-cs"/>
              </a:rPr>
              <a:t>als Titusbogen bekannt </a:t>
            </a:r>
          </a:p>
        </p:txBody>
      </p:sp>
      <p:pic>
        <p:nvPicPr>
          <p:cNvPr id="5" name="Grafik 4" descr="Ein Bild, das draußen, Gebäude, Himmel, Personen enthält.&#10;&#10;Automatisch generierte Beschreibung">
            <a:extLst>
              <a:ext uri="{FF2B5EF4-FFF2-40B4-BE49-F238E27FC236}">
                <a16:creationId xmlns:a16="http://schemas.microsoft.com/office/drawing/2014/main" xmlns="" id="{3A720C50-E10A-4E7A-8A4A-C49744D3AC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113523" cy="6858000"/>
          </a:xfrm>
          <a:prstGeom prst="rect">
            <a:avLst/>
          </a:prstGeom>
        </p:spPr>
      </p:pic>
      <p:pic>
        <p:nvPicPr>
          <p:cNvPr id="8" name="Grafik 7" descr="Ein Bild, das draußen, Stein, Gebäude, Tempel enthält.&#10;&#10;Automatisch generierte Beschreibung">
            <a:extLst>
              <a:ext uri="{FF2B5EF4-FFF2-40B4-BE49-F238E27FC236}">
                <a16:creationId xmlns:a16="http://schemas.microsoft.com/office/drawing/2014/main" xmlns="" id="{86A14DD4-DCF6-49C3-936A-17DE2A4DC2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968" y="58316"/>
            <a:ext cx="5813942" cy="4149080"/>
          </a:xfrm>
          <a:prstGeom prst="rect">
            <a:avLst/>
          </a:prstGeom>
        </p:spPr>
      </p:pic>
    </p:spTree>
    <p:extLst>
      <p:ext uri="{BB962C8B-B14F-4D97-AF65-F5344CB8AC3E}">
        <p14:creationId xmlns:p14="http://schemas.microsoft.com/office/powerpoint/2010/main" val="3087627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567608" y="116632"/>
            <a:ext cx="9577064" cy="2862322"/>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„Weil wir mit Christus verbunden sind, lässt Gott uns immer in seinem Triumphzug mitziehen und macht durch uns an jedem Ort bekannt, wer er ist, sodass sich diese Erkenntnis wie ein wohlriechender Duft überallhin ausbreitet.“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968208" y="328498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2. Korinther-Brief 2,14</a:t>
            </a:r>
          </a:p>
        </p:txBody>
      </p:sp>
    </p:spTree>
    <p:extLst>
      <p:ext uri="{BB962C8B-B14F-4D97-AF65-F5344CB8AC3E}">
        <p14:creationId xmlns:p14="http://schemas.microsoft.com/office/powerpoint/2010/main" val="158000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503712" y="116632"/>
            <a:ext cx="8568952" cy="4031873"/>
          </a:xfrm>
        </p:spPr>
        <p:txBody>
          <a:bodyPr wrap="square">
            <a:spAutoFit/>
          </a:bodyPr>
          <a:lstStyle/>
          <a:p>
            <a:pPr algn="l"/>
            <a:r>
              <a:rPr lang="de-DE" altLang="de-DE" sz="3200" dirty="0">
                <a:solidFill>
                  <a:schemeClr val="tx1"/>
                </a:solidFill>
                <a:effectLst/>
                <a:latin typeface="Source Sans Pro" panose="020B0503030403020204" pitchFamily="34" charset="0"/>
                <a:ea typeface="Source Sans Pro" panose="020B0503030403020204" pitchFamily="34" charset="0"/>
              </a:rPr>
              <a:t>„Setzt alles daran, die Einheit zu bewahren, die Gottes Geist euch geschenkt hat; sein Frieden ist das Band, das euch zusammenhält: </a:t>
            </a:r>
            <a:r>
              <a:rPr lang="de-DE" altLang="de-DE" sz="3200" dirty="0">
                <a:solidFill>
                  <a:srgbClr val="FFFF00"/>
                </a:solidFill>
                <a:effectLst/>
                <a:latin typeface="Source Sans Pro" panose="020B0503030403020204" pitchFamily="34" charset="0"/>
                <a:ea typeface="Source Sans Pro" panose="020B0503030403020204" pitchFamily="34" charset="0"/>
              </a:rPr>
              <a:t>ein</a:t>
            </a:r>
            <a:r>
              <a:rPr lang="de-DE" altLang="de-DE" sz="3200" dirty="0">
                <a:solidFill>
                  <a:schemeClr val="tx1"/>
                </a:solidFill>
                <a:effectLst/>
                <a:latin typeface="Source Sans Pro" panose="020B0503030403020204" pitchFamily="34" charset="0"/>
                <a:ea typeface="Source Sans Pro" panose="020B0503030403020204" pitchFamily="34" charset="0"/>
              </a:rPr>
              <a:t> Leib, </a:t>
            </a:r>
            <a:r>
              <a:rPr lang="de-DE" altLang="de-DE" sz="3200" dirty="0">
                <a:solidFill>
                  <a:srgbClr val="FFFF00"/>
                </a:solidFill>
                <a:effectLst/>
                <a:latin typeface="Source Sans Pro" panose="020B0503030403020204" pitchFamily="34" charset="0"/>
                <a:ea typeface="Source Sans Pro" panose="020B0503030403020204" pitchFamily="34" charset="0"/>
              </a:rPr>
              <a:t>ein</a:t>
            </a:r>
            <a:r>
              <a:rPr lang="de-DE" altLang="de-DE" sz="3200" dirty="0">
                <a:solidFill>
                  <a:schemeClr val="tx1"/>
                </a:solidFill>
                <a:effectLst/>
                <a:latin typeface="Source Sans Pro" panose="020B0503030403020204" pitchFamily="34" charset="0"/>
                <a:ea typeface="Source Sans Pro" panose="020B0503030403020204" pitchFamily="34" charset="0"/>
              </a:rPr>
              <a:t> Geist und genauso auch </a:t>
            </a:r>
            <a:r>
              <a:rPr lang="de-DE" altLang="de-DE" sz="3200" dirty="0">
                <a:solidFill>
                  <a:srgbClr val="FFFF00"/>
                </a:solidFill>
                <a:effectLst/>
                <a:latin typeface="Source Sans Pro" panose="020B0503030403020204" pitchFamily="34" charset="0"/>
                <a:ea typeface="Source Sans Pro" panose="020B0503030403020204" pitchFamily="34" charset="0"/>
              </a:rPr>
              <a:t>eine</a:t>
            </a:r>
            <a:r>
              <a:rPr lang="de-DE" altLang="de-DE" sz="3200" dirty="0">
                <a:solidFill>
                  <a:schemeClr val="tx1"/>
                </a:solidFill>
                <a:effectLst/>
                <a:latin typeface="Source Sans Pro" panose="020B0503030403020204" pitchFamily="34" charset="0"/>
                <a:ea typeface="Source Sans Pro" panose="020B0503030403020204" pitchFamily="34" charset="0"/>
              </a:rPr>
              <a:t> Hoffnung, die euch gegeben wurde, als Gottes Ruf an euch erging; </a:t>
            </a:r>
            <a:r>
              <a:rPr lang="de-DE" altLang="de-DE" sz="3200" dirty="0">
                <a:solidFill>
                  <a:srgbClr val="FFFF00"/>
                </a:solidFill>
                <a:effectLst/>
                <a:latin typeface="Source Sans Pro" panose="020B0503030403020204" pitchFamily="34" charset="0"/>
                <a:ea typeface="Source Sans Pro" panose="020B0503030403020204" pitchFamily="34" charset="0"/>
              </a:rPr>
              <a:t>ein</a:t>
            </a:r>
            <a:r>
              <a:rPr lang="de-DE" altLang="de-DE" sz="3200" dirty="0">
                <a:solidFill>
                  <a:schemeClr val="tx1"/>
                </a:solidFill>
                <a:effectLst/>
                <a:latin typeface="Source Sans Pro" panose="020B0503030403020204" pitchFamily="34" charset="0"/>
                <a:ea typeface="Source Sans Pro" panose="020B0503030403020204" pitchFamily="34" charset="0"/>
              </a:rPr>
              <a:t> Herr, </a:t>
            </a:r>
            <a:r>
              <a:rPr lang="de-DE" altLang="de-DE" sz="3200" dirty="0">
                <a:solidFill>
                  <a:srgbClr val="FFFF00"/>
                </a:solidFill>
                <a:effectLst/>
                <a:latin typeface="Source Sans Pro" panose="020B0503030403020204" pitchFamily="34" charset="0"/>
                <a:ea typeface="Source Sans Pro" panose="020B0503030403020204" pitchFamily="34" charset="0"/>
              </a:rPr>
              <a:t>ein</a:t>
            </a:r>
            <a:r>
              <a:rPr lang="de-DE" altLang="de-DE" sz="3200" dirty="0">
                <a:solidFill>
                  <a:schemeClr val="tx1"/>
                </a:solidFill>
                <a:effectLst/>
                <a:latin typeface="Source Sans Pro" panose="020B0503030403020204" pitchFamily="34" charset="0"/>
                <a:ea typeface="Source Sans Pro" panose="020B0503030403020204" pitchFamily="34" charset="0"/>
              </a:rPr>
              <a:t> Glaube, </a:t>
            </a:r>
            <a:r>
              <a:rPr lang="de-DE" altLang="de-DE" sz="3200" dirty="0">
                <a:solidFill>
                  <a:srgbClr val="FFFF00"/>
                </a:solidFill>
                <a:effectLst/>
                <a:latin typeface="Source Sans Pro" panose="020B0503030403020204" pitchFamily="34" charset="0"/>
                <a:ea typeface="Source Sans Pro" panose="020B0503030403020204" pitchFamily="34" charset="0"/>
              </a:rPr>
              <a:t>eine</a:t>
            </a:r>
            <a:r>
              <a:rPr lang="de-DE" altLang="de-DE" sz="3200" dirty="0">
                <a:solidFill>
                  <a:schemeClr val="tx1"/>
                </a:solidFill>
                <a:effectLst/>
                <a:latin typeface="Source Sans Pro" panose="020B0503030403020204" pitchFamily="34" charset="0"/>
                <a:ea typeface="Source Sans Pro" panose="020B0503030403020204" pitchFamily="34" charset="0"/>
              </a:rPr>
              <a:t> Taufe, </a:t>
            </a:r>
            <a:r>
              <a:rPr lang="de-DE" altLang="de-DE" sz="3200" dirty="0">
                <a:solidFill>
                  <a:srgbClr val="FFFF00"/>
                </a:solidFill>
                <a:effectLst/>
                <a:latin typeface="Source Sans Pro" panose="020B0503030403020204" pitchFamily="34" charset="0"/>
                <a:ea typeface="Source Sans Pro" panose="020B0503030403020204" pitchFamily="34" charset="0"/>
              </a:rPr>
              <a:t>ein</a:t>
            </a:r>
            <a:r>
              <a:rPr lang="de-DE" altLang="de-DE" sz="3200" dirty="0">
                <a:solidFill>
                  <a:schemeClr val="tx1"/>
                </a:solidFill>
                <a:effectLst/>
                <a:latin typeface="Source Sans Pro" panose="020B0503030403020204" pitchFamily="34" charset="0"/>
                <a:ea typeface="Source Sans Pro" panose="020B0503030403020204" pitchFamily="34" charset="0"/>
              </a:rPr>
              <a:t> Gott und Vater von uns allen, der über alle regiert, durch alle wirkt und in allen lebt.“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6200" y="436510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Epheser-Brief 4,3-6</a:t>
            </a:r>
          </a:p>
        </p:txBody>
      </p:sp>
    </p:spTree>
    <p:extLst>
      <p:ext uri="{BB962C8B-B14F-4D97-AF65-F5344CB8AC3E}">
        <p14:creationId xmlns:p14="http://schemas.microsoft.com/office/powerpoint/2010/main" val="1830414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647728" y="332656"/>
            <a:ext cx="8496944" cy="1200329"/>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„…du hast Gaben empfangen unter den Menschen.“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9173" y="162880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Psalm 68,19</a:t>
            </a:r>
          </a:p>
        </p:txBody>
      </p:sp>
    </p:spTree>
    <p:extLst>
      <p:ext uri="{BB962C8B-B14F-4D97-AF65-F5344CB8AC3E}">
        <p14:creationId xmlns:p14="http://schemas.microsoft.com/office/powerpoint/2010/main" val="1876179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647728" y="332656"/>
            <a:ext cx="8496944" cy="1200329"/>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„…du hast Gaben empfangen unter den Menschen.“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9173" y="162880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Psalm 68,19</a:t>
            </a:r>
          </a:p>
        </p:txBody>
      </p:sp>
      <p:sp>
        <p:nvSpPr>
          <p:cNvPr id="5" name="Rectangle 2">
            <a:extLst>
              <a:ext uri="{FF2B5EF4-FFF2-40B4-BE49-F238E27FC236}">
                <a16:creationId xmlns:a16="http://schemas.microsoft.com/office/drawing/2014/main" xmlns="" id="{C5A27725-BAC8-4BC9-8DB8-E0AF8E409C33}"/>
              </a:ext>
            </a:extLst>
          </p:cNvPr>
          <p:cNvSpPr txBox="1">
            <a:spLocks noChangeArrowheads="1"/>
          </p:cNvSpPr>
          <p:nvPr/>
        </p:nvSpPr>
        <p:spPr bwMode="auto">
          <a:xfrm>
            <a:off x="4727848" y="2538770"/>
            <a:ext cx="732210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DE" altLang="de-DE" sz="3600" kern="0" dirty="0">
                <a:solidFill>
                  <a:schemeClr val="tx1"/>
                </a:solidFill>
                <a:effectLst/>
                <a:latin typeface="Source Sans Pro" panose="020B0503030403020204" pitchFamily="34" charset="0"/>
                <a:ea typeface="Source Sans Pro" panose="020B0503030403020204" pitchFamily="34" charset="0"/>
              </a:rPr>
              <a:t>„Er ist aufgefahren zur Höhe und hat Gefangene mit sich geführt und</a:t>
            </a:r>
          </a:p>
          <a:p>
            <a:pPr algn="l"/>
            <a:r>
              <a:rPr lang="de-DE" altLang="de-DE" sz="3600" kern="0" dirty="0">
                <a:solidFill>
                  <a:srgbClr val="FFFF00"/>
                </a:solidFill>
                <a:effectLst/>
                <a:latin typeface="Source Sans Pro" panose="020B0503030403020204" pitchFamily="34" charset="0"/>
                <a:ea typeface="Source Sans Pro" panose="020B0503030403020204" pitchFamily="34" charset="0"/>
              </a:rPr>
              <a:t>hat den Menschen Gaben gegeben.</a:t>
            </a:r>
            <a:r>
              <a:rPr lang="de-DE" altLang="de-DE" sz="3600" kern="0" dirty="0">
                <a:solidFill>
                  <a:schemeClr val="tx1"/>
                </a:solidFill>
                <a:effectLst/>
                <a:latin typeface="Source Sans Pro" panose="020B0503030403020204" pitchFamily="34" charset="0"/>
                <a:ea typeface="Source Sans Pro" panose="020B0503030403020204" pitchFamily="34" charset="0"/>
              </a:rPr>
              <a:t>“</a:t>
            </a:r>
          </a:p>
        </p:txBody>
      </p:sp>
      <p:sp>
        <p:nvSpPr>
          <p:cNvPr id="6" name="Rectangle 3">
            <a:extLst>
              <a:ext uri="{FF2B5EF4-FFF2-40B4-BE49-F238E27FC236}">
                <a16:creationId xmlns:a16="http://schemas.microsoft.com/office/drawing/2014/main" xmlns="" id="{AA20F303-C952-4CE9-8BD5-07553DE1B15E}"/>
              </a:ext>
            </a:extLst>
          </p:cNvPr>
          <p:cNvSpPr txBox="1">
            <a:spLocks noChangeArrowheads="1"/>
          </p:cNvSpPr>
          <p:nvPr/>
        </p:nvSpPr>
        <p:spPr bwMode="auto">
          <a:xfrm>
            <a:off x="7968208" y="458112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Epheser-Brief 4,8</a:t>
            </a:r>
          </a:p>
        </p:txBody>
      </p:sp>
    </p:spTree>
    <p:extLst>
      <p:ext uri="{BB962C8B-B14F-4D97-AF65-F5344CB8AC3E}">
        <p14:creationId xmlns:p14="http://schemas.microsoft.com/office/powerpoint/2010/main" val="3288975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5519936" y="260648"/>
            <a:ext cx="6480720" cy="1200329"/>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„Er ist aufgefahren zur Höhe und hat Gefangene mit sich geführt.“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8040216" y="184482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Epheser-Brief 4,8</a:t>
            </a:r>
          </a:p>
        </p:txBody>
      </p:sp>
    </p:spTree>
    <p:extLst>
      <p:ext uri="{BB962C8B-B14F-4D97-AF65-F5344CB8AC3E}">
        <p14:creationId xmlns:p14="http://schemas.microsoft.com/office/powerpoint/2010/main" val="2971393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4223792" y="332656"/>
            <a:ext cx="7920880" cy="646331"/>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„Den Menschen hat er Gaben gegeben.“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968208" y="155679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Epheser-Brief 4,8</a:t>
            </a:r>
          </a:p>
        </p:txBody>
      </p:sp>
    </p:spTree>
    <p:extLst>
      <p:ext uri="{BB962C8B-B14F-4D97-AF65-F5344CB8AC3E}">
        <p14:creationId xmlns:p14="http://schemas.microsoft.com/office/powerpoint/2010/main" val="1725301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4007768" y="188640"/>
            <a:ext cx="7992888" cy="3416320"/>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„Jesus ist in den Himmel emporgehoben worden, um den Ehrenplatz an Gottes rechter Seite einzunehmen, und hat von seinem Vater den versprochenen Heiligen Geist erhalten. Diesen Geist</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hat er nun über uns ausgegossen.“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8021805" y="386104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Apostelgeschichte 2,33</a:t>
            </a:r>
          </a:p>
        </p:txBody>
      </p:sp>
    </p:spTree>
    <p:extLst>
      <p:ext uri="{BB962C8B-B14F-4D97-AF65-F5344CB8AC3E}">
        <p14:creationId xmlns:p14="http://schemas.microsoft.com/office/powerpoint/2010/main" val="3089513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91544" y="332656"/>
            <a:ext cx="9865096" cy="1015663"/>
          </a:xfrm>
        </p:spPr>
        <p:txBody>
          <a:bodyPr wrap="square">
            <a:spAutoFit/>
          </a:bodyPr>
          <a:lstStyle/>
          <a:p>
            <a:pPr algn="r"/>
            <a:r>
              <a:rPr lang="de-DE" altLang="de-DE" sz="6000" dirty="0">
                <a:solidFill>
                  <a:schemeClr val="tx1"/>
                </a:solidFill>
                <a:effectLst/>
                <a:latin typeface="Source Sans Pro Black" panose="020B0803030403020204" pitchFamily="34" charset="0"/>
                <a:ea typeface="Source Sans Pro Black" panose="020B0803030403020204" pitchFamily="34" charset="0"/>
              </a:rPr>
              <a:t>III. </a:t>
            </a:r>
            <a:r>
              <a:rPr lang="de-CH" altLang="de-DE" sz="6000" dirty="0">
                <a:solidFill>
                  <a:schemeClr val="tx1"/>
                </a:solidFill>
                <a:effectLst/>
                <a:latin typeface="Source Sans Pro Black" panose="020B0803030403020204" pitchFamily="34" charset="0"/>
                <a:ea typeface="Source Sans Pro Black" panose="020B0803030403020204" pitchFamily="34" charset="0"/>
              </a:rPr>
              <a:t>Der erfolgreiche Kampf</a:t>
            </a:r>
            <a:endParaRPr lang="de-DE" altLang="de-DE" sz="6000" dirty="0">
              <a:solidFill>
                <a:schemeClr val="tx1"/>
              </a:solidFill>
              <a:effectLst/>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3615467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423592" y="116632"/>
            <a:ext cx="9721080" cy="1754326"/>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Wenn hier steht: „Er ist hinaufgestiegen“, dann muss er doch zunächst einmal hinuntergestiegen sein – hinunter bis in die tiefsten Tiefen der Erde.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6200" y="23488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Epheser-Brief 4,9</a:t>
            </a:r>
          </a:p>
        </p:txBody>
      </p:sp>
    </p:spTree>
    <p:extLst>
      <p:ext uri="{BB962C8B-B14F-4D97-AF65-F5344CB8AC3E}">
        <p14:creationId xmlns:p14="http://schemas.microsoft.com/office/powerpoint/2010/main" val="3929663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647728" y="116632"/>
            <a:ext cx="8496944" cy="2308324"/>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„Jesus verzichtete auf alle seine Vorrechte und stellte sich auf dieselbe Stufe wie ein Diener. Er wurde einer von uns – ein Mensch wie andere Menschen.“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8040216" y="249289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Philipper-Brief 2,7</a:t>
            </a:r>
          </a:p>
        </p:txBody>
      </p:sp>
    </p:spTree>
    <p:extLst>
      <p:ext uri="{BB962C8B-B14F-4D97-AF65-F5344CB8AC3E}">
        <p14:creationId xmlns:p14="http://schemas.microsoft.com/office/powerpoint/2010/main" val="3750750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567608" y="162506"/>
            <a:ext cx="9505056" cy="1754326"/>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„Jesus erniedrigte sich noch mehr: Im Gehorsam gegenüber Gott nahm er sogar den Tod auf sich; er starb am Kreuz wie ein Verbrecher.“</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6200" y="24208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Philipper-Brief 2,8</a:t>
            </a:r>
          </a:p>
        </p:txBody>
      </p:sp>
    </p:spTree>
    <p:extLst>
      <p:ext uri="{BB962C8B-B14F-4D97-AF65-F5344CB8AC3E}">
        <p14:creationId xmlns:p14="http://schemas.microsoft.com/office/powerpoint/2010/main" val="4159613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863752" y="188640"/>
            <a:ext cx="8208912" cy="2308324"/>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„Gott hat Jesus aus der Gewalt des Todes befreit und hat ihn auferweckt; es zeigte sich, dass der Tod keine Macht über ihn hatte und ihn nicht festhalten konnte.“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953968" y="278092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Apostelgeschichte 2,24</a:t>
            </a:r>
          </a:p>
        </p:txBody>
      </p:sp>
    </p:spTree>
    <p:extLst>
      <p:ext uri="{BB962C8B-B14F-4D97-AF65-F5344CB8AC3E}">
        <p14:creationId xmlns:p14="http://schemas.microsoft.com/office/powerpoint/2010/main" val="321191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575720" y="188640"/>
            <a:ext cx="8496944" cy="2862322"/>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Einem jeden aber von uns ist die Gnade gegeben nach dem </a:t>
            </a:r>
            <a:r>
              <a:rPr lang="de-DE" altLang="de-DE" sz="3600" dirty="0" err="1">
                <a:solidFill>
                  <a:schemeClr val="tx1"/>
                </a:solidFill>
                <a:effectLst/>
                <a:latin typeface="Source Sans Pro" panose="020B0503030403020204" pitchFamily="34" charset="0"/>
                <a:ea typeface="Source Sans Pro" panose="020B0503030403020204" pitchFamily="34" charset="0"/>
              </a:rPr>
              <a:t>Mass</a:t>
            </a:r>
            <a:r>
              <a:rPr lang="de-DE" altLang="de-DE" sz="3600" dirty="0">
                <a:solidFill>
                  <a:schemeClr val="tx1"/>
                </a:solidFill>
                <a:effectLst/>
                <a:latin typeface="Source Sans Pro" panose="020B0503030403020204" pitchFamily="34" charset="0"/>
                <a:ea typeface="Source Sans Pro" panose="020B0503030403020204" pitchFamily="34" charset="0"/>
              </a:rPr>
              <a:t> der Gabe Christi. Darum </a:t>
            </a:r>
            <a:r>
              <a:rPr lang="de-DE" altLang="de-DE" sz="3600" dirty="0" err="1">
                <a:solidFill>
                  <a:schemeClr val="tx1"/>
                </a:solidFill>
                <a:effectLst/>
                <a:latin typeface="Source Sans Pro" panose="020B0503030403020204" pitchFamily="34" charset="0"/>
                <a:ea typeface="Source Sans Pro" panose="020B0503030403020204" pitchFamily="34" charset="0"/>
              </a:rPr>
              <a:t>heisst</a:t>
            </a:r>
            <a:r>
              <a:rPr lang="de-DE" altLang="de-DE" sz="3600" dirty="0">
                <a:solidFill>
                  <a:schemeClr val="tx1"/>
                </a:solidFill>
                <a:effectLst/>
                <a:latin typeface="Source Sans Pro" panose="020B0503030403020204" pitchFamily="34" charset="0"/>
                <a:ea typeface="Source Sans Pro" panose="020B0503030403020204" pitchFamily="34" charset="0"/>
              </a:rPr>
              <a:t> es: „Er ist aufgefahren zur Höhe und hat Gefangene mit sich geführt.“ Den Menschen hat er Geschenke gegeben.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6200" y="34346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Epheser-Brief 4,7-8</a:t>
            </a:r>
          </a:p>
        </p:txBody>
      </p:sp>
    </p:spTree>
    <p:extLst>
      <p:ext uri="{BB962C8B-B14F-4D97-AF65-F5344CB8AC3E}">
        <p14:creationId xmlns:p14="http://schemas.microsoft.com/office/powerpoint/2010/main" val="2114421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4511824" y="188640"/>
            <a:ext cx="7488832" cy="2862322"/>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„Er (Jesus), der hinuntergestiegen ist,</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ist dann auch wieder hinaufgestiegen</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bis über den höchsten aller Himmel,</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um so das ganze Universum mit</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seiner Gegenwart zu erfüllen.“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6200" y="319816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Epheser-Brief 4,10</a:t>
            </a:r>
          </a:p>
        </p:txBody>
      </p:sp>
    </p:spTree>
    <p:extLst>
      <p:ext uri="{BB962C8B-B14F-4D97-AF65-F5344CB8AC3E}">
        <p14:creationId xmlns:p14="http://schemas.microsoft.com/office/powerpoint/2010/main" val="1499689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287688" y="188640"/>
            <a:ext cx="8712968" cy="3416320"/>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„Gott </a:t>
            </a:r>
            <a:r>
              <a:rPr lang="de-DE" altLang="de-DE" sz="3600">
                <a:solidFill>
                  <a:schemeClr val="tx1"/>
                </a:solidFill>
                <a:effectLst/>
                <a:latin typeface="Source Sans Pro" panose="020B0503030403020204" pitchFamily="34" charset="0"/>
                <a:ea typeface="Source Sans Pro" panose="020B0503030403020204" pitchFamily="34" charset="0"/>
              </a:rPr>
              <a:t>hat Jesus </a:t>
            </a:r>
            <a:r>
              <a:rPr lang="de-DE" altLang="de-DE" sz="3600" dirty="0">
                <a:solidFill>
                  <a:schemeClr val="tx1"/>
                </a:solidFill>
                <a:effectLst/>
                <a:latin typeface="Source Sans Pro" panose="020B0503030403020204" pitchFamily="34" charset="0"/>
                <a:ea typeface="Source Sans Pro" panose="020B0503030403020204" pitchFamily="34" charset="0"/>
              </a:rPr>
              <a:t>alles unter die </a:t>
            </a:r>
            <a:r>
              <a:rPr lang="de-DE" altLang="de-DE" sz="3600" dirty="0" err="1">
                <a:solidFill>
                  <a:schemeClr val="tx1"/>
                </a:solidFill>
                <a:effectLst/>
                <a:latin typeface="Source Sans Pro" panose="020B0503030403020204" pitchFamily="34" charset="0"/>
                <a:ea typeface="Source Sans Pro" panose="020B0503030403020204" pitchFamily="34" charset="0"/>
              </a:rPr>
              <a:t>Füsse</a:t>
            </a:r>
            <a:r>
              <a:rPr lang="de-DE" altLang="de-DE" sz="3600" dirty="0">
                <a:solidFill>
                  <a:schemeClr val="tx1"/>
                </a:solidFill>
                <a:effectLst/>
                <a:latin typeface="Source Sans Pro" panose="020B0503030403020204" pitchFamily="34" charset="0"/>
                <a:ea typeface="Source Sans Pro" panose="020B0503030403020204" pitchFamily="34" charset="0"/>
              </a:rPr>
              <a:t> gelegt, und er hat ihn, den Herrscher über das ganze Universum, zum Haupt der Gemeinde gemacht. Sie ist sein Leib, und er lebt in ihr mit seiner ganzen Fülle – er, der alles und alle mit seiner Gegenwart erfüllt.“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968208" y="386104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Epheser-Brief 1,22-23</a:t>
            </a:r>
          </a:p>
        </p:txBody>
      </p:sp>
    </p:spTree>
    <p:extLst>
      <p:ext uri="{BB962C8B-B14F-4D97-AF65-F5344CB8AC3E}">
        <p14:creationId xmlns:p14="http://schemas.microsoft.com/office/powerpoint/2010/main" val="3965357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807968" y="620688"/>
            <a:ext cx="5760640" cy="1015663"/>
          </a:xfrm>
        </p:spPr>
        <p:txBody>
          <a:bodyPr wrap="square">
            <a:spAutoFit/>
          </a:bodyPr>
          <a:lstStyle/>
          <a:p>
            <a:pPr algn="r"/>
            <a:r>
              <a:rPr lang="de-DE" altLang="de-DE" sz="6000" dirty="0">
                <a:solidFill>
                  <a:schemeClr val="tx1"/>
                </a:solidFill>
                <a:effectLst/>
                <a:latin typeface="Source Sans Pro Black" panose="020B0803030403020204" pitchFamily="34" charset="0"/>
                <a:ea typeface="Source Sans Pro Black" panose="020B0803030403020204"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575720" y="147697"/>
            <a:ext cx="8496944" cy="3970318"/>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„Durch Gottes Gnade seid ihr gerettet, und zwar aufgrund des Glaubens. Ihr verdankt eure Rettung also nicht euch selbst; nein, sie ist Gottes Geschenk. Sie gründet sich nicht auf menschliche Leistungen, sodass niemand vor Gott mit irgendetwas </a:t>
            </a:r>
            <a:r>
              <a:rPr lang="de-DE" altLang="de-DE" sz="3600" dirty="0" err="1">
                <a:solidFill>
                  <a:schemeClr val="tx1"/>
                </a:solidFill>
                <a:effectLst/>
                <a:latin typeface="Source Sans Pro" panose="020B0503030403020204" pitchFamily="34" charset="0"/>
                <a:ea typeface="Source Sans Pro" panose="020B0503030403020204" pitchFamily="34" charset="0"/>
              </a:rPr>
              <a:t>grosstun</a:t>
            </a:r>
            <a:r>
              <a:rPr lang="de-DE" altLang="de-DE" sz="3600" dirty="0">
                <a:solidFill>
                  <a:schemeClr val="tx1"/>
                </a:solidFill>
                <a:effectLst/>
                <a:latin typeface="Source Sans Pro" panose="020B0503030403020204" pitchFamily="34" charset="0"/>
                <a:ea typeface="Source Sans Pro" panose="020B0503030403020204" pitchFamily="34" charset="0"/>
              </a:rPr>
              <a:t> kann.“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968208" y="4118015"/>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Epheser-Brief 2,8-9</a:t>
            </a:r>
          </a:p>
        </p:txBody>
      </p:sp>
    </p:spTree>
    <p:extLst>
      <p:ext uri="{BB962C8B-B14F-4D97-AF65-F5344CB8AC3E}">
        <p14:creationId xmlns:p14="http://schemas.microsoft.com/office/powerpoint/2010/main" val="3499883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4655840" y="188640"/>
            <a:ext cx="7416824" cy="3416320"/>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„Du brauchst dich nicht zu fürchten! Ich bin der Erste und der Letzte und der Lebendige. Ich war tot, aber jetzt lebe ich in alle Ewigkeit, und ich habe die Schlüssel zum Tod und zum Totenreich.“</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24192" y="378904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Offenbarung 1,17-18</a:t>
            </a:r>
          </a:p>
        </p:txBody>
      </p:sp>
    </p:spTree>
    <p:extLst>
      <p:ext uri="{BB962C8B-B14F-4D97-AF65-F5344CB8AC3E}">
        <p14:creationId xmlns:p14="http://schemas.microsoft.com/office/powerpoint/2010/main" val="2730079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647728" y="116632"/>
            <a:ext cx="8496944" cy="2862322"/>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„Jesus, der hinuntergestiegen ist, ist dann auch wieder hinaufgestiegen bis über den höchsten aller Himmel, um so das ganze Universum mit seiner Gegenwart zu erfüllen.“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62291" y="285293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Epheser-Brief 4,10</a:t>
            </a:r>
          </a:p>
        </p:txBody>
      </p:sp>
    </p:spTree>
    <p:extLst>
      <p:ext uri="{BB962C8B-B14F-4D97-AF65-F5344CB8AC3E}">
        <p14:creationId xmlns:p14="http://schemas.microsoft.com/office/powerpoint/2010/main" val="2100784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575720" y="188640"/>
            <a:ext cx="8496944" cy="2862322"/>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Dass er aber aufgefahren ist, was </a:t>
            </a:r>
            <a:r>
              <a:rPr lang="de-DE" altLang="de-DE" sz="3600" dirty="0" err="1">
                <a:solidFill>
                  <a:schemeClr val="tx1"/>
                </a:solidFill>
                <a:effectLst/>
                <a:latin typeface="Source Sans Pro" panose="020B0503030403020204" pitchFamily="34" charset="0"/>
                <a:ea typeface="Source Sans Pro" panose="020B0503030403020204" pitchFamily="34" charset="0"/>
              </a:rPr>
              <a:t>heisst</a:t>
            </a:r>
            <a:r>
              <a:rPr lang="de-DE" altLang="de-DE" sz="3600" dirty="0">
                <a:solidFill>
                  <a:schemeClr val="tx1"/>
                </a:solidFill>
                <a:effectLst/>
                <a:latin typeface="Source Sans Pro" panose="020B0503030403020204" pitchFamily="34" charset="0"/>
                <a:ea typeface="Source Sans Pro" panose="020B0503030403020204" pitchFamily="34" charset="0"/>
              </a:rPr>
              <a:t> das anderes, als dass er auch hinabgefahren ist in die Tiefen der Erde? Der hinabgefahren ist, das ist derselbe, der aufgefahren ist über alle Himmel, damit er alles erfülle.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6200" y="34346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Epheser-Brief 4,9-10</a:t>
            </a:r>
          </a:p>
        </p:txBody>
      </p:sp>
    </p:spTree>
    <p:extLst>
      <p:ext uri="{BB962C8B-B14F-4D97-AF65-F5344CB8AC3E}">
        <p14:creationId xmlns:p14="http://schemas.microsoft.com/office/powerpoint/2010/main" val="4111307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711624" y="548680"/>
            <a:ext cx="9289032" cy="1015663"/>
          </a:xfrm>
        </p:spPr>
        <p:txBody>
          <a:bodyPr wrap="square">
            <a:spAutoFit/>
          </a:bodyPr>
          <a:lstStyle/>
          <a:p>
            <a:pPr algn="r"/>
            <a:r>
              <a:rPr lang="de-DE" altLang="de-DE" sz="6000" dirty="0">
                <a:solidFill>
                  <a:schemeClr val="tx1"/>
                </a:solidFill>
                <a:effectLst/>
                <a:latin typeface="Source Sans Pro Black" panose="020B0803030403020204" pitchFamily="34" charset="0"/>
                <a:ea typeface="Source Sans Pro Black" panose="020B0803030403020204" pitchFamily="34" charset="0"/>
              </a:rPr>
              <a:t>I. </a:t>
            </a:r>
            <a:r>
              <a:rPr lang="de-CH" altLang="de-DE" sz="6000" dirty="0">
                <a:solidFill>
                  <a:schemeClr val="tx1"/>
                </a:solidFill>
                <a:effectLst/>
                <a:latin typeface="Source Sans Pro Black" panose="020B0803030403020204" pitchFamily="34" charset="0"/>
                <a:ea typeface="Source Sans Pro Black" panose="020B0803030403020204" pitchFamily="34" charset="0"/>
              </a:rPr>
              <a:t>Das Geschenk der Gnade</a:t>
            </a:r>
            <a:endParaRPr lang="de-DE" altLang="de-DE" sz="6000" dirty="0">
              <a:solidFill>
                <a:schemeClr val="tx1"/>
              </a:solidFill>
              <a:effectLst/>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337966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503712" y="332656"/>
            <a:ext cx="8496944" cy="1200329"/>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„Einem jeden aber von uns ist die Gnade gegeben nach dem </a:t>
            </a:r>
            <a:r>
              <a:rPr lang="de-DE" altLang="de-DE" sz="3600" dirty="0" err="1">
                <a:solidFill>
                  <a:schemeClr val="tx1"/>
                </a:solidFill>
                <a:effectLst/>
                <a:latin typeface="Source Sans Pro" panose="020B0503030403020204" pitchFamily="34" charset="0"/>
                <a:ea typeface="Source Sans Pro" panose="020B0503030403020204" pitchFamily="34" charset="0"/>
              </a:rPr>
              <a:t>Mass</a:t>
            </a:r>
            <a:r>
              <a:rPr lang="de-DE" altLang="de-DE" sz="3600" dirty="0">
                <a:solidFill>
                  <a:schemeClr val="tx1"/>
                </a:solidFill>
                <a:effectLst/>
                <a:latin typeface="Source Sans Pro" panose="020B0503030403020204" pitchFamily="34" charset="0"/>
                <a:ea typeface="Source Sans Pro" panose="020B0503030403020204" pitchFamily="34" charset="0"/>
              </a:rPr>
              <a:t> der Gabe Christi.“</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968208" y="191683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Epheser-Brief 4,7</a:t>
            </a:r>
          </a:p>
        </p:txBody>
      </p:sp>
    </p:spTree>
    <p:extLst>
      <p:ext uri="{BB962C8B-B14F-4D97-AF65-F5344CB8AC3E}">
        <p14:creationId xmlns:p14="http://schemas.microsoft.com/office/powerpoint/2010/main" val="500491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071664" y="116632"/>
            <a:ext cx="9035159" cy="3970318"/>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„Kommt zu Jesus! Er ist jener lebendige Stein, den die Menschen für unbrauchbar erklärten, aber den Gott selbst ausgewählt hat und der in seinen Augen von unschätzbarem Wert ist. Lasst euch selbst als lebendige Steine in das Haus einfügen, das von Gott erbaut wird und von seinem Geist erfüllt ist.“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6200" y="42210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Petrus-Brief 2,4-5</a:t>
            </a:r>
          </a:p>
        </p:txBody>
      </p:sp>
    </p:spTree>
    <p:extLst>
      <p:ext uri="{BB962C8B-B14F-4D97-AF65-F5344CB8AC3E}">
        <p14:creationId xmlns:p14="http://schemas.microsoft.com/office/powerpoint/2010/main" val="3377276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647728" y="188640"/>
            <a:ext cx="8496944" cy="1200329"/>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„Einem jeden von uns ist die Gnade gegeben nach dem </a:t>
            </a:r>
            <a:r>
              <a:rPr lang="de-DE" altLang="de-DE" sz="3600" dirty="0" err="1">
                <a:solidFill>
                  <a:schemeClr val="tx1"/>
                </a:solidFill>
                <a:effectLst/>
                <a:latin typeface="Source Sans Pro" panose="020B0503030403020204" pitchFamily="34" charset="0"/>
                <a:ea typeface="Source Sans Pro" panose="020B0503030403020204" pitchFamily="34" charset="0"/>
              </a:rPr>
              <a:t>Mass</a:t>
            </a:r>
            <a:r>
              <a:rPr lang="de-DE" altLang="de-DE" sz="3600" dirty="0">
                <a:solidFill>
                  <a:schemeClr val="tx1"/>
                </a:solidFill>
                <a:effectLst/>
                <a:latin typeface="Source Sans Pro" panose="020B0503030403020204" pitchFamily="34" charset="0"/>
                <a:ea typeface="Source Sans Pro" panose="020B0503030403020204" pitchFamily="34" charset="0"/>
              </a:rPr>
              <a:t> der Gabe Christi.“</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6200" y="184482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Epheser-Brief 4,7</a:t>
            </a:r>
          </a:p>
        </p:txBody>
      </p:sp>
    </p:spTree>
    <p:extLst>
      <p:ext uri="{BB962C8B-B14F-4D97-AF65-F5344CB8AC3E}">
        <p14:creationId xmlns:p14="http://schemas.microsoft.com/office/powerpoint/2010/main" val="2903483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4079776" y="188640"/>
            <a:ext cx="7992888" cy="2308324"/>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„Es gibt nur einen Gott, und es gibt auch nur einen Vermittler zwischen Gott und den Menschen – den, der selbst ein Mensch geworden ist, Jesus Christus.“</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968208" y="285293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Timotheus-Brief 2,5</a:t>
            </a:r>
          </a:p>
        </p:txBody>
      </p:sp>
    </p:spTree>
    <p:extLst>
      <p:ext uri="{BB962C8B-B14F-4D97-AF65-F5344CB8AC3E}">
        <p14:creationId xmlns:p14="http://schemas.microsoft.com/office/powerpoint/2010/main" val="2737015699"/>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1047</Words>
  <Application>Microsoft Office PowerPoint</Application>
  <PresentationFormat>Benutzerdefiniert</PresentationFormat>
  <Paragraphs>105</Paragraphs>
  <Slides>35</Slides>
  <Notes>35</Notes>
  <HiddenSlides>0</HiddenSlides>
  <MMClips>0</MMClips>
  <ScaleCrop>false</ScaleCrop>
  <HeadingPairs>
    <vt:vector size="4" baseType="variant">
      <vt:variant>
        <vt:lpstr>Design</vt:lpstr>
      </vt:variant>
      <vt:variant>
        <vt:i4>1</vt:i4>
      </vt:variant>
      <vt:variant>
        <vt:lpstr>Folientitel</vt:lpstr>
      </vt:variant>
      <vt:variant>
        <vt:i4>35</vt:i4>
      </vt:variant>
    </vt:vector>
  </HeadingPairs>
  <TitlesOfParts>
    <vt:vector size="36" baseType="lpstr">
      <vt:lpstr>Designvorlage 'Berggipfel'</vt:lpstr>
      <vt:lpstr>Es gibt genügend Gnade für jeden Menschen!</vt:lpstr>
      <vt:lpstr>„Setzt alles daran, die Einheit zu bewahren, die Gottes Geist euch geschenkt hat; sein Frieden ist das Band, das euch zusammenhält: ein Leib, ein Geist und genauso auch eine Hoffnung, die euch gegeben wurde, als Gottes Ruf an euch erging; ein Herr, ein Glaube, eine Taufe, ein Gott und Vater von uns allen, der über alle regiert, durch alle wirkt und in allen lebt.“</vt:lpstr>
      <vt:lpstr>Einem jeden aber von uns ist die Gnade gegeben nach dem Mass der Gabe Christi. Darum heisst es: „Er ist aufgefahren zur Höhe und hat Gefangene mit sich geführt.“ Den Menschen hat er Geschenke gegeben.</vt:lpstr>
      <vt:lpstr>Dass er aber aufgefahren ist, was heisst das anderes, als dass er auch hinabgefahren ist in die Tiefen der Erde? Der hinabgefahren ist, das ist derselbe, der aufgefahren ist über alle Himmel, damit er alles erfülle.</vt:lpstr>
      <vt:lpstr>I. Das Geschenk der Gnade</vt:lpstr>
      <vt:lpstr>„Einem jeden aber von uns ist die Gnade gegeben nach dem Mass der Gabe Christi.“</vt:lpstr>
      <vt:lpstr>„Kommt zu Jesus! Er ist jener lebendige Stein, den die Menschen für unbrauchbar erklärten, aber den Gott selbst ausgewählt hat und der in seinen Augen von unschätzbarem Wert ist. Lasst euch selbst als lebendige Steine in das Haus einfügen, das von Gott erbaut wird und von seinem Geist erfüllt ist.“</vt:lpstr>
      <vt:lpstr>„Einem jeden von uns ist die Gnade gegeben nach dem Mass der Gabe Christi.“</vt:lpstr>
      <vt:lpstr>„Es gibt nur einen Gott, und es gibt auch nur einen Vermittler zwischen Gott und den Menschen – den, der selbst ein Mensch geworden ist, Jesus Christus.“</vt:lpstr>
      <vt:lpstr>„Einem jeden von uns ist die Gnade gegeben nach dem Mass der Gabe Christi.“</vt:lpstr>
      <vt:lpstr>„Jesus hat mich eingesetzt, ausgerechnet mich, der ich ihn früher verhöhnt und seine Gemeinde mit äusserster Härte verfolgt hatte. Aber er hat sich über mich erbarmt.“</vt:lpstr>
      <vt:lpstr>„Geradezu überwältigend war die Gnade, die unser Herr mir erwiesen hat, und sie hat in mir einen Glauben und eine Liebe entstehen lassen, wie sie nur durch Jesus Christus möglich sind.“</vt:lpstr>
      <vt:lpstr>„An mir als dem grössten aller Sünder wollte Jesus Christus zeigen, wie unbegreiflich gross seine Geduld ist; ich sollte ein ermutigendes Beispiel für alle sein, die sich ihm künftig im Glauben zuwenden, um das ewige Leben zu erhalten.“</vt:lpstr>
      <vt:lpstr>„Wir alle haben aus der Fülle seines Reichtums Gnade und immer neu Gnade empfangen.“</vt:lpstr>
      <vt:lpstr>II. Der grossartige Siegeszug</vt:lpstr>
      <vt:lpstr>„Du bist aufgefahren zur Höhe und führtest Gefangene gefangen; du hast Gaben empfangen unter den Menschen.“</vt:lpstr>
      <vt:lpstr>„Jesus hat die gottfeindlichen Mächte und Gewalten entwaffnet und ihre Ohnmacht vor aller Welt zur Schau gestellt; durch Christus hat er einen triumphalen Sieg über sie errungen.“</vt:lpstr>
      <vt:lpstr>PowerPoint-Präsentation</vt:lpstr>
      <vt:lpstr>„Weil wir mit Christus verbunden sind, lässt Gott uns immer in seinem Triumphzug mitziehen und macht durch uns an jedem Ort bekannt, wer er ist, sodass sich diese Erkenntnis wie ein wohlriechender Duft überallhin ausbreitet.“</vt:lpstr>
      <vt:lpstr>„…du hast Gaben empfangen unter den Menschen.“</vt:lpstr>
      <vt:lpstr>„…du hast Gaben empfangen unter den Menschen.“</vt:lpstr>
      <vt:lpstr>„Er ist aufgefahren zur Höhe und hat Gefangene mit sich geführt.“</vt:lpstr>
      <vt:lpstr>„Den Menschen hat er Gaben gegeben.“</vt:lpstr>
      <vt:lpstr>„Jesus ist in den Himmel emporgehoben worden, um den Ehrenplatz an Gottes rechter Seite einzunehmen, und hat von seinem Vater den versprochenen Heiligen Geist erhalten. Diesen Geist hat er nun über uns ausgegossen.“</vt:lpstr>
      <vt:lpstr>III. Der erfolgreiche Kampf</vt:lpstr>
      <vt:lpstr>Wenn hier steht: „Er ist hinaufgestiegen“, dann muss er doch zunächst einmal hinuntergestiegen sein – hinunter bis in die tiefsten Tiefen der Erde.</vt:lpstr>
      <vt:lpstr>„Jesus verzichtete auf alle seine Vorrechte und stellte sich auf dieselbe Stufe wie ein Diener. Er wurde einer von uns – ein Mensch wie andere Menschen.“</vt:lpstr>
      <vt:lpstr>„Jesus erniedrigte sich noch mehr: Im Gehorsam gegenüber Gott nahm er sogar den Tod auf sich; er starb am Kreuz wie ein Verbrecher.“</vt:lpstr>
      <vt:lpstr>„Gott hat Jesus aus der Gewalt des Todes befreit und hat ihn auferweckt; es zeigte sich, dass der Tod keine Macht über ihn hatte und ihn nicht festhalten konnte.“</vt:lpstr>
      <vt:lpstr>„Er (Jesus), der hinuntergestiegen ist, ist dann auch wieder hinaufgestiegen bis über den höchsten aller Himmel, um so das ganze Universum mit seiner Gegenwart zu erfüllen.“</vt:lpstr>
      <vt:lpstr>„Gott hat Jesus alles unter die Füsse gelegt, und er hat ihn, den Herrscher über das ganze Universum, zum Haupt der Gemeinde gemacht. Sie ist sein Leib, und er lebt in ihr mit seiner ganzen Fülle – er, der alles und alle mit seiner Gegenwart erfüllt.“</vt:lpstr>
      <vt:lpstr>Schlussgedanke</vt:lpstr>
      <vt:lpstr>„Durch Gottes Gnade seid ihr gerettet, und zwar aufgrund des Glaubens. Ihr verdankt eure Rettung also nicht euch selbst; nein, sie ist Gottes Geschenk. Sie gründet sich nicht auf menschliche Leistungen, sodass niemand vor Gott mit irgendetwas grosstun kann.“</vt:lpstr>
      <vt:lpstr>„Du brauchst dich nicht zu fürchten! Ich bin der Erste und der Letzte und der Lebendige. Ich war tot, aber jetzt lebe ich in alle Ewigkeit, und ich habe die Schlüssel zum Tod und zum Totenreich.“</vt:lpstr>
      <vt:lpstr>„Jesus, der hinuntergestiegen ist, ist dann auch wieder hinaufgestiegen bis über den höchsten aller Himmel, um so das ganze Universum mit seiner Gegenwart zu erfüllen.“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Einheit und Vielfalt in christlicher Gemeinschaft - Teil 2/4 - Es gibt genügend Gnade für jeden Menschen! - Folien</dc:title>
  <dc:creator>Jürg Birnstiel</dc:creator>
  <cp:lastModifiedBy>Me</cp:lastModifiedBy>
  <cp:revision>749</cp:revision>
  <dcterms:created xsi:type="dcterms:W3CDTF">2013-11-12T15:20:47Z</dcterms:created>
  <dcterms:modified xsi:type="dcterms:W3CDTF">2021-07-17T13:07:33Z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