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5"/>
  </p:notesMasterIdLst>
  <p:handoutMasterIdLst>
    <p:handoutMasterId r:id="rId36"/>
  </p:handoutMasterIdLst>
  <p:sldIdLst>
    <p:sldId id="1028" r:id="rId2"/>
    <p:sldId id="1024" r:id="rId3"/>
    <p:sldId id="1027" r:id="rId4"/>
    <p:sldId id="1029" r:id="rId5"/>
    <p:sldId id="1030" r:id="rId6"/>
    <p:sldId id="1031" r:id="rId7"/>
    <p:sldId id="896" r:id="rId8"/>
    <p:sldId id="1032" r:id="rId9"/>
    <p:sldId id="1033" r:id="rId10"/>
    <p:sldId id="1034" r:id="rId11"/>
    <p:sldId id="1035" r:id="rId12"/>
    <p:sldId id="1036" r:id="rId13"/>
    <p:sldId id="1037" r:id="rId14"/>
    <p:sldId id="1038" r:id="rId15"/>
    <p:sldId id="962" r:id="rId16"/>
    <p:sldId id="1039" r:id="rId17"/>
    <p:sldId id="1040" r:id="rId18"/>
    <p:sldId id="1041" r:id="rId19"/>
    <p:sldId id="1042" r:id="rId20"/>
    <p:sldId id="990" r:id="rId21"/>
    <p:sldId id="1043" r:id="rId22"/>
    <p:sldId id="1044" r:id="rId23"/>
    <p:sldId id="1045" r:id="rId24"/>
    <p:sldId id="1046" r:id="rId25"/>
    <p:sldId id="1047" r:id="rId26"/>
    <p:sldId id="1048" r:id="rId27"/>
    <p:sldId id="1049" r:id="rId28"/>
    <p:sldId id="1050" r:id="rId29"/>
    <p:sldId id="1051" r:id="rId30"/>
    <p:sldId id="259" r:id="rId31"/>
    <p:sldId id="1052" r:id="rId32"/>
    <p:sldId id="1053" r:id="rId33"/>
    <p:sldId id="1054" r:id="rId34"/>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varScale="1">
        <p:scale>
          <a:sx n="158" d="100"/>
          <a:sy n="158" d="100"/>
        </p:scale>
        <p:origin x="-306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extLst>
      <p:ext uri="{BB962C8B-B14F-4D97-AF65-F5344CB8AC3E}">
        <p14:creationId xmlns:p14="http://schemas.microsoft.com/office/powerpoint/2010/main" val="1164577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143707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505112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635641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1121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794569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152196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215772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215719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69565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032439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370014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057774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84910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821188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78690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249623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956986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641015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847417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42689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41482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926267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5077160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82316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3694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508798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extLst>
      <p:ext uri="{BB962C8B-B14F-4D97-AF65-F5344CB8AC3E}">
        <p14:creationId xmlns:p14="http://schemas.microsoft.com/office/powerpoint/2010/main" val="14934355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288202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98537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20000" r="-20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313081" y="260648"/>
            <a:ext cx="9529757" cy="1938992"/>
          </a:xfrm>
        </p:spPr>
        <p:txBody>
          <a:bodyPr wrap="square">
            <a:spAutoFit/>
          </a:bodyPr>
          <a:lstStyle/>
          <a:p>
            <a:pPr algn="r"/>
            <a:r>
              <a:rPr lang="de-DE" altLang="de-DE" sz="6000" dirty="0">
                <a:solidFill>
                  <a:schemeClr val="tx1"/>
                </a:solidFill>
                <a:effectLst/>
                <a:latin typeface="Source Sans Pro Black" panose="020B0803030403020204" pitchFamily="34" charset="0"/>
                <a:ea typeface="Source Sans Pro Black" panose="020B0803030403020204" pitchFamily="34" charset="0"/>
              </a:rPr>
              <a:t>Der Friede Gottes</a:t>
            </a:r>
            <a:br>
              <a:rPr lang="de-DE" altLang="de-DE" sz="6000" dirty="0">
                <a:solidFill>
                  <a:schemeClr val="tx1"/>
                </a:solidFill>
                <a:effectLst/>
                <a:latin typeface="Source Sans Pro Black" panose="020B0803030403020204" pitchFamily="34" charset="0"/>
                <a:ea typeface="Source Sans Pro Black" panose="020B0803030403020204" pitchFamily="34" charset="0"/>
              </a:rPr>
            </a:br>
            <a:r>
              <a:rPr lang="de-DE" altLang="de-DE" sz="6000" dirty="0">
                <a:solidFill>
                  <a:schemeClr val="tx1"/>
                </a:solidFill>
                <a:effectLst/>
                <a:latin typeface="Source Sans Pro Black" panose="020B0803030403020204" pitchFamily="34" charset="0"/>
                <a:ea typeface="Source Sans Pro Black" panose="020B0803030403020204" pitchFamily="34" charset="0"/>
              </a:rPr>
              <a:t>hält uns zusammen!</a:t>
            </a:r>
          </a:p>
        </p:txBody>
      </p:sp>
      <p:sp>
        <p:nvSpPr>
          <p:cNvPr id="409603" name="Rectangle 3"/>
          <p:cNvSpPr>
            <a:spLocks noGrp="1" noChangeArrowheads="1"/>
          </p:cNvSpPr>
          <p:nvPr>
            <p:ph type="subTitle" idx="1"/>
          </p:nvPr>
        </p:nvSpPr>
        <p:spPr>
          <a:xfrm>
            <a:off x="4136899" y="5694348"/>
            <a:ext cx="7705939" cy="461665"/>
          </a:xfrm>
        </p:spPr>
        <p:txBody>
          <a:bodyPr wrap="square">
            <a:spAutoFit/>
          </a:bodyPr>
          <a:lstStyle/>
          <a:p>
            <a:pPr algn="r"/>
            <a:r>
              <a:rPr lang="de-DE" altLang="de-DE" sz="2400" dirty="0">
                <a:effectLst/>
                <a:latin typeface="Source Sans Pro" panose="020B0503030403020204" pitchFamily="34" charset="0"/>
                <a:ea typeface="Source Sans Pro" panose="020B0503030403020204" pitchFamily="34" charset="0"/>
                <a:cs typeface="+mj-cs"/>
              </a:rPr>
              <a:t>Serie: </a:t>
            </a:r>
            <a:r>
              <a:rPr lang="de-CH" altLang="de-DE" sz="2400" dirty="0">
                <a:effectLst/>
                <a:latin typeface="Source Sans Pro" panose="020B0503030403020204" pitchFamily="34" charset="0"/>
                <a:ea typeface="Source Sans Pro" panose="020B0503030403020204" pitchFamily="34" charset="0"/>
                <a:cs typeface="+mj-cs"/>
              </a:rPr>
              <a:t>Die Wichtigkeit christlicher Gemeinschaft</a:t>
            </a:r>
            <a:r>
              <a:rPr lang="de-DE" altLang="de-DE" sz="2400" dirty="0">
                <a:effectLst/>
                <a:latin typeface="Source Sans Pro" panose="020B0503030403020204" pitchFamily="34" charset="0"/>
                <a:ea typeface="Source Sans Pro" panose="020B0503030403020204" pitchFamily="34" charset="0"/>
                <a:cs typeface="+mj-cs"/>
              </a:rPr>
              <a:t> (1/4)</a:t>
            </a:r>
          </a:p>
        </p:txBody>
      </p:sp>
      <p:sp>
        <p:nvSpPr>
          <p:cNvPr id="4" name="Rectangle 3"/>
          <p:cNvSpPr txBox="1">
            <a:spLocks noChangeArrowheads="1"/>
          </p:cNvSpPr>
          <p:nvPr/>
        </p:nvSpPr>
        <p:spPr bwMode="auto">
          <a:xfrm>
            <a:off x="5506134" y="2420888"/>
            <a:ext cx="633670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3600" dirty="0">
                <a:effectLst/>
                <a:latin typeface="Source Sans Pro" panose="020B0503030403020204" pitchFamily="34" charset="0"/>
                <a:ea typeface="Source Sans Pro" panose="020B0503030403020204" pitchFamily="34" charset="0"/>
                <a:cs typeface="+mj-cs"/>
              </a:rPr>
              <a:t>Epheser-Brief 4,1-6</a:t>
            </a:r>
          </a:p>
        </p:txBody>
      </p:sp>
    </p:spTree>
    <p:extLst>
      <p:ext uri="{BB962C8B-B14F-4D97-AF65-F5344CB8AC3E}">
        <p14:creationId xmlns:p14="http://schemas.microsoft.com/office/powerpoint/2010/main" val="3418594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4343128" y="332656"/>
            <a:ext cx="7513512" cy="1200329"/>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„Führt ein Leben, das dieser Berufung würdig ist!“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68208" y="177281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Epheser-Brief 4,1</a:t>
            </a:r>
          </a:p>
        </p:txBody>
      </p:sp>
    </p:spTree>
    <p:extLst>
      <p:ext uri="{BB962C8B-B14F-4D97-AF65-F5344CB8AC3E}">
        <p14:creationId xmlns:p14="http://schemas.microsoft.com/office/powerpoint/2010/main" val="3775135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4727848" y="260648"/>
            <a:ext cx="7272808" cy="1754326"/>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„In Jesus hat Gott uns erwählt,</a:t>
            </a:r>
            <a:br>
              <a:rPr lang="de-DE" altLang="de-DE" sz="3600" dirty="0">
                <a:solidFill>
                  <a:schemeClr val="tx1"/>
                </a:solidFill>
                <a:effectLst/>
                <a:latin typeface="Source Sans Pro" panose="020B0503030403020204" pitchFamily="34" charset="0"/>
                <a:ea typeface="Source Sans Pro" panose="020B0503030403020204" pitchFamily="34" charset="0"/>
              </a:rPr>
            </a:br>
            <a:r>
              <a:rPr lang="de-DE" altLang="de-DE" sz="3600" dirty="0">
                <a:solidFill>
                  <a:schemeClr val="tx1"/>
                </a:solidFill>
                <a:effectLst/>
                <a:latin typeface="Source Sans Pro" panose="020B0503030403020204" pitchFamily="34" charset="0"/>
                <a:ea typeface="Source Sans Pro" panose="020B0503030403020204" pitchFamily="34" charset="0"/>
              </a:rPr>
              <a:t>dass wir heilig und untadelig</a:t>
            </a:r>
            <a:br>
              <a:rPr lang="de-DE" altLang="de-DE" sz="3600" dirty="0">
                <a:solidFill>
                  <a:schemeClr val="tx1"/>
                </a:solidFill>
                <a:effectLst/>
                <a:latin typeface="Source Sans Pro" panose="020B0503030403020204" pitchFamily="34" charset="0"/>
                <a:ea typeface="Source Sans Pro" panose="020B0503030403020204" pitchFamily="34" charset="0"/>
              </a:rPr>
            </a:br>
            <a:r>
              <a:rPr lang="de-DE" altLang="de-DE" sz="3600" dirty="0">
                <a:solidFill>
                  <a:schemeClr val="tx1"/>
                </a:solidFill>
                <a:effectLst/>
                <a:latin typeface="Source Sans Pro" panose="020B0503030403020204" pitchFamily="34" charset="0"/>
                <a:ea typeface="Source Sans Pro" panose="020B0503030403020204" pitchFamily="34" charset="0"/>
              </a:rPr>
              <a:t>vor ihm sein sollten; in seiner Liebe.“</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68208" y="249289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Epheser-Brief 4,1</a:t>
            </a:r>
          </a:p>
        </p:txBody>
      </p:sp>
    </p:spTree>
    <p:extLst>
      <p:ext uri="{BB962C8B-B14F-4D97-AF65-F5344CB8AC3E}">
        <p14:creationId xmlns:p14="http://schemas.microsoft.com/office/powerpoint/2010/main" val="3895789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503712" y="260648"/>
            <a:ext cx="8568952" cy="1754326"/>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„Ich danke, dass Gott dafür sorgt,</a:t>
            </a:r>
            <a:br>
              <a:rPr lang="de-DE" altLang="de-DE" sz="3600" dirty="0">
                <a:solidFill>
                  <a:schemeClr val="tx1"/>
                </a:solidFill>
                <a:effectLst/>
                <a:latin typeface="Source Sans Pro" panose="020B0503030403020204" pitchFamily="34" charset="0"/>
                <a:ea typeface="Source Sans Pro" panose="020B0503030403020204" pitchFamily="34" charset="0"/>
              </a:rPr>
            </a:br>
            <a:r>
              <a:rPr lang="de-DE" altLang="de-DE" sz="3600" dirty="0">
                <a:solidFill>
                  <a:schemeClr val="tx1"/>
                </a:solidFill>
                <a:effectLst/>
                <a:latin typeface="Source Sans Pro" panose="020B0503030403020204" pitchFamily="34" charset="0"/>
                <a:ea typeface="Source Sans Pro" panose="020B0503030403020204" pitchFamily="34" charset="0"/>
              </a:rPr>
              <a:t>dass ihr eurer Berufung entsprechend lebt.“</a:t>
            </a:r>
            <a:br>
              <a:rPr lang="de-DE" altLang="de-DE" sz="3600" dirty="0">
                <a:solidFill>
                  <a:schemeClr val="tx1"/>
                </a:solidFill>
                <a:effectLst/>
                <a:latin typeface="Source Sans Pro" panose="020B0503030403020204" pitchFamily="34" charset="0"/>
                <a:ea typeface="Source Sans Pro" panose="020B0503030403020204" pitchFamily="34" charset="0"/>
              </a:rPr>
            </a:br>
            <a:r>
              <a:rPr lang="de-DE" altLang="de-DE" sz="3600" dirty="0">
                <a:solidFill>
                  <a:schemeClr val="tx1"/>
                </a:solidFill>
                <a:effectLst/>
                <a:latin typeface="Source Sans Pro" panose="020B0503030403020204" pitchFamily="34" charset="0"/>
                <a:ea typeface="Source Sans Pro" panose="020B0503030403020204" pitchFamily="34" charset="0"/>
              </a:rPr>
              <a:t>(frei erfunden)</a:t>
            </a:r>
          </a:p>
        </p:txBody>
      </p:sp>
    </p:spTree>
    <p:extLst>
      <p:ext uri="{BB962C8B-B14F-4D97-AF65-F5344CB8AC3E}">
        <p14:creationId xmlns:p14="http://schemas.microsoft.com/office/powerpoint/2010/main" val="1307135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4151784" y="260648"/>
            <a:ext cx="7920880" cy="830997"/>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„Ich danke, dass Gott dafür sorgt, dass ihr eurer Berufung entsprechend lebt.“ (frei erfunden)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96200" y="3587531"/>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Epheser-Brief 4,1</a:t>
            </a:r>
          </a:p>
        </p:txBody>
      </p:sp>
      <p:sp>
        <p:nvSpPr>
          <p:cNvPr id="5" name="Rectangle 2">
            <a:extLst>
              <a:ext uri="{FF2B5EF4-FFF2-40B4-BE49-F238E27FC236}">
                <a16:creationId xmlns:a16="http://schemas.microsoft.com/office/drawing/2014/main" xmlns="" id="{4A59E703-FA81-4782-9736-0F18A2678854}"/>
              </a:ext>
            </a:extLst>
          </p:cNvPr>
          <p:cNvSpPr txBox="1">
            <a:spLocks noChangeArrowheads="1"/>
          </p:cNvSpPr>
          <p:nvPr/>
        </p:nvSpPr>
        <p:spPr bwMode="auto">
          <a:xfrm>
            <a:off x="4271120" y="1554758"/>
            <a:ext cx="792088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DE" altLang="de-DE" sz="4800" kern="0" dirty="0">
                <a:solidFill>
                  <a:schemeClr val="tx1"/>
                </a:solidFill>
                <a:effectLst/>
                <a:latin typeface="Source Sans Pro" panose="020B0503030403020204" pitchFamily="34" charset="0"/>
                <a:ea typeface="Source Sans Pro" panose="020B0503030403020204" pitchFamily="34" charset="0"/>
              </a:rPr>
              <a:t>„Führt ein Leben, das dieser Berufung würdig ist!“</a:t>
            </a:r>
          </a:p>
        </p:txBody>
      </p:sp>
    </p:spTree>
    <p:extLst>
      <p:ext uri="{BB962C8B-B14F-4D97-AF65-F5344CB8AC3E}">
        <p14:creationId xmlns:p14="http://schemas.microsoft.com/office/powerpoint/2010/main" val="7329283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4871864" y="260648"/>
            <a:ext cx="7056784" cy="2308324"/>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„Du siehst, dass Abrahams Glaube mit seinen Taten zusammenwirkte; erst durch seine Taten wurde sein Glaube vollkommen.“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96200" y="270892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Jakobus-Brief 2,22</a:t>
            </a:r>
          </a:p>
        </p:txBody>
      </p:sp>
    </p:spTree>
    <p:extLst>
      <p:ext uri="{BB962C8B-B14F-4D97-AF65-F5344CB8AC3E}">
        <p14:creationId xmlns:p14="http://schemas.microsoft.com/office/powerpoint/2010/main" val="3062042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367808" y="476672"/>
            <a:ext cx="7344816" cy="1015663"/>
          </a:xfrm>
        </p:spPr>
        <p:txBody>
          <a:bodyPr wrap="square">
            <a:spAutoFit/>
          </a:bodyPr>
          <a:lstStyle/>
          <a:p>
            <a:pPr algn="r"/>
            <a:r>
              <a:rPr lang="de-DE" altLang="de-DE" sz="6000" dirty="0">
                <a:solidFill>
                  <a:schemeClr val="tx1"/>
                </a:solidFill>
                <a:effectLst/>
                <a:latin typeface="Source Sans Pro Black" panose="020B0803030403020204" pitchFamily="34" charset="0"/>
                <a:ea typeface="Source Sans Pro Black" panose="020B0803030403020204" pitchFamily="34" charset="0"/>
              </a:rPr>
              <a:t>II. </a:t>
            </a:r>
            <a:r>
              <a:rPr lang="de-CH" altLang="de-DE" sz="6000" dirty="0">
                <a:solidFill>
                  <a:schemeClr val="tx1"/>
                </a:solidFill>
                <a:effectLst/>
                <a:latin typeface="Source Sans Pro Black" panose="020B0803030403020204" pitchFamily="34" charset="0"/>
                <a:ea typeface="Source Sans Pro Black" panose="020B0803030403020204" pitchFamily="34" charset="0"/>
              </a:rPr>
              <a:t>Liebt wie Jesus!</a:t>
            </a:r>
            <a:endParaRPr lang="de-DE" altLang="de-DE" sz="6000" dirty="0">
              <a:solidFill>
                <a:schemeClr val="tx1"/>
              </a:solidFill>
              <a:effectLst/>
              <a:latin typeface="Source Sans Pro Black" panose="020B0803030403020204" pitchFamily="34" charset="0"/>
              <a:ea typeface="Source Sans Pro Black" panose="020B0803030403020204"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297877" y="260648"/>
            <a:ext cx="8640960" cy="2308324"/>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„Keiner soll sich über den anderen erheben. Seid vielmehr allen gegenüber freundlich und geduldig und geht nachsichtig und liebevoll miteinander um.“</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24192" y="285293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Epheser-Brief 4,2</a:t>
            </a:r>
          </a:p>
        </p:txBody>
      </p:sp>
    </p:spTree>
    <p:extLst>
      <p:ext uri="{BB962C8B-B14F-4D97-AF65-F5344CB8AC3E}">
        <p14:creationId xmlns:p14="http://schemas.microsoft.com/office/powerpoint/2010/main" val="19986300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4043772" y="332656"/>
            <a:ext cx="7992888" cy="1200329"/>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„In aller Demut und Sanftmut, in Geduld. Ertragt einer den anderen in Liebe.“</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8026337" y="206084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Epheser-Brief 4,2</a:t>
            </a:r>
          </a:p>
        </p:txBody>
      </p:sp>
    </p:spTree>
    <p:extLst>
      <p:ext uri="{BB962C8B-B14F-4D97-AF65-F5344CB8AC3E}">
        <p14:creationId xmlns:p14="http://schemas.microsoft.com/office/powerpoint/2010/main" val="15751688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359696" y="260648"/>
            <a:ext cx="8712968" cy="2308324"/>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„Geschwister, wenn sich jemand zu einem Fehltritt verleiten lässt, sollt ihr, die ihr</a:t>
            </a:r>
            <a:br>
              <a:rPr lang="de-DE" altLang="de-DE" sz="3600" dirty="0">
                <a:solidFill>
                  <a:schemeClr val="tx1"/>
                </a:solidFill>
                <a:effectLst/>
                <a:latin typeface="Source Sans Pro" panose="020B0503030403020204" pitchFamily="34" charset="0"/>
                <a:ea typeface="Source Sans Pro" panose="020B0503030403020204" pitchFamily="34" charset="0"/>
              </a:rPr>
            </a:br>
            <a:r>
              <a:rPr lang="de-DE" altLang="de-DE" sz="3600" dirty="0">
                <a:solidFill>
                  <a:schemeClr val="tx1"/>
                </a:solidFill>
                <a:effectLst/>
                <a:latin typeface="Source Sans Pro" panose="020B0503030403020204" pitchFamily="34" charset="0"/>
                <a:ea typeface="Source Sans Pro" panose="020B0503030403020204" pitchFamily="34" charset="0"/>
              </a:rPr>
              <a:t>euch von Gottes Geist führen lasst,</a:t>
            </a:r>
            <a:br>
              <a:rPr lang="de-DE" altLang="de-DE" sz="3600" dirty="0">
                <a:solidFill>
                  <a:schemeClr val="tx1"/>
                </a:solidFill>
                <a:effectLst/>
                <a:latin typeface="Source Sans Pro" panose="020B0503030403020204" pitchFamily="34" charset="0"/>
                <a:ea typeface="Source Sans Pro" panose="020B0503030403020204" pitchFamily="34" charset="0"/>
              </a:rPr>
            </a:br>
            <a:r>
              <a:rPr lang="de-DE" altLang="de-DE" sz="3600" dirty="0">
                <a:solidFill>
                  <a:schemeClr val="tx1"/>
                </a:solidFill>
                <a:effectLst/>
                <a:latin typeface="Source Sans Pro" panose="020B0503030403020204" pitchFamily="34" charset="0"/>
                <a:ea typeface="Source Sans Pro" panose="020B0503030403020204" pitchFamily="34" charset="0"/>
              </a:rPr>
              <a:t>ihm voll Nachsicht wieder zurechthelfen.“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68208" y="2967335"/>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Galater-Brief 6,1</a:t>
            </a:r>
          </a:p>
        </p:txBody>
      </p:sp>
    </p:spTree>
    <p:extLst>
      <p:ext uri="{BB962C8B-B14F-4D97-AF65-F5344CB8AC3E}">
        <p14:creationId xmlns:p14="http://schemas.microsoft.com/office/powerpoint/2010/main" val="1958381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935760" y="188640"/>
            <a:ext cx="8064896" cy="4524315"/>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„Helft einander, eure Lasten zu tragen!</a:t>
            </a:r>
            <a:br>
              <a:rPr lang="de-DE" altLang="de-DE" sz="3600" dirty="0">
                <a:solidFill>
                  <a:schemeClr val="tx1"/>
                </a:solidFill>
                <a:effectLst/>
                <a:latin typeface="Source Sans Pro" panose="020B0503030403020204" pitchFamily="34" charset="0"/>
                <a:ea typeface="Source Sans Pro" panose="020B0503030403020204" pitchFamily="34" charset="0"/>
              </a:rPr>
            </a:br>
            <a:r>
              <a:rPr lang="de-DE" altLang="de-DE" sz="3600" dirty="0">
                <a:solidFill>
                  <a:schemeClr val="tx1"/>
                </a:solidFill>
                <a:effectLst/>
                <a:latin typeface="Source Sans Pro" panose="020B0503030403020204" pitchFamily="34" charset="0"/>
                <a:ea typeface="Source Sans Pro" panose="020B0503030403020204" pitchFamily="34" charset="0"/>
              </a:rPr>
              <a:t>Auf diese Weise werdet ihr das Gesetz erfüllen, das Christus uns gegeben hat. Solange wir also noch Gelegenheit dazu haben, wollen wir allen Menschen Gutes tun, ganz besonders denen, die wie wir durch den Glauben zur Familie Gottes gehören.“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68208" y="494116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Galater-Brief 6,2.10</a:t>
            </a:r>
          </a:p>
        </p:txBody>
      </p:sp>
    </p:spTree>
    <p:extLst>
      <p:ext uri="{BB962C8B-B14F-4D97-AF65-F5344CB8AC3E}">
        <p14:creationId xmlns:p14="http://schemas.microsoft.com/office/powerpoint/2010/main" val="2524498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5015880" y="188640"/>
            <a:ext cx="6942350" cy="3970318"/>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„Christus selbst ist unser Frieden. Er hat die Zweiteilung überwunden und hat aus Juden und Nichtjuden eine Einheit gemacht. Er hat die Mauer niedergerissen, die zwischen ihnen stand, und</a:t>
            </a:r>
            <a:br>
              <a:rPr lang="de-DE" altLang="de-DE" sz="3600" dirty="0">
                <a:solidFill>
                  <a:schemeClr val="tx1"/>
                </a:solidFill>
                <a:effectLst/>
                <a:latin typeface="Source Sans Pro" panose="020B0503030403020204" pitchFamily="34" charset="0"/>
                <a:ea typeface="Source Sans Pro" panose="020B0503030403020204" pitchFamily="34" charset="0"/>
              </a:rPr>
            </a:br>
            <a:r>
              <a:rPr lang="de-DE" altLang="de-DE" sz="3600" dirty="0">
                <a:solidFill>
                  <a:schemeClr val="tx1"/>
                </a:solidFill>
                <a:effectLst/>
                <a:latin typeface="Source Sans Pro" panose="020B0503030403020204" pitchFamily="34" charset="0"/>
                <a:ea typeface="Source Sans Pro" panose="020B0503030403020204" pitchFamily="34" charset="0"/>
              </a:rPr>
              <a:t>hat ihre Feindschaft beendet.“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96200" y="458112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Epheser-Brief 2,14</a:t>
            </a:r>
          </a:p>
        </p:txBody>
      </p:sp>
    </p:spTree>
    <p:extLst>
      <p:ext uri="{BB962C8B-B14F-4D97-AF65-F5344CB8AC3E}">
        <p14:creationId xmlns:p14="http://schemas.microsoft.com/office/powerpoint/2010/main" val="18304146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647728" y="256873"/>
            <a:ext cx="8280920" cy="1938992"/>
          </a:xfrm>
        </p:spPr>
        <p:txBody>
          <a:bodyPr wrap="square">
            <a:spAutoFit/>
          </a:bodyPr>
          <a:lstStyle/>
          <a:p>
            <a:pPr algn="r"/>
            <a:r>
              <a:rPr lang="de-DE" altLang="de-DE" sz="6000" dirty="0">
                <a:solidFill>
                  <a:schemeClr val="tx1"/>
                </a:solidFill>
                <a:effectLst/>
                <a:latin typeface="Source Sans Pro Black" panose="020B0803030403020204" pitchFamily="34" charset="0"/>
                <a:ea typeface="Source Sans Pro Black" panose="020B0803030403020204" pitchFamily="34" charset="0"/>
              </a:rPr>
              <a:t>III. Bewahrt die Einheit im Frieden!</a:t>
            </a:r>
          </a:p>
        </p:txBody>
      </p:sp>
    </p:spTree>
    <p:extLst>
      <p:ext uri="{BB962C8B-B14F-4D97-AF65-F5344CB8AC3E}">
        <p14:creationId xmlns:p14="http://schemas.microsoft.com/office/powerpoint/2010/main" val="36154674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503712" y="188640"/>
            <a:ext cx="8496944" cy="2308324"/>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„Setzt alles daran, die Einheit zu bewahren, die Gottes Geist euch geschenkt hat;</a:t>
            </a:r>
            <a:br>
              <a:rPr lang="de-DE" altLang="de-DE" sz="3600" dirty="0">
                <a:solidFill>
                  <a:schemeClr val="tx1"/>
                </a:solidFill>
                <a:effectLst/>
                <a:latin typeface="Source Sans Pro" panose="020B0503030403020204" pitchFamily="34" charset="0"/>
                <a:ea typeface="Source Sans Pro" panose="020B0503030403020204" pitchFamily="34" charset="0"/>
              </a:rPr>
            </a:br>
            <a:r>
              <a:rPr lang="de-DE" altLang="de-DE" sz="3600" dirty="0">
                <a:solidFill>
                  <a:schemeClr val="tx1"/>
                </a:solidFill>
                <a:effectLst/>
                <a:latin typeface="Source Sans Pro" panose="020B0503030403020204" pitchFamily="34" charset="0"/>
                <a:ea typeface="Source Sans Pro" panose="020B0503030403020204" pitchFamily="34" charset="0"/>
              </a:rPr>
              <a:t>sein Frieden ist das Band,</a:t>
            </a:r>
            <a:br>
              <a:rPr lang="de-DE" altLang="de-DE" sz="3600" dirty="0">
                <a:solidFill>
                  <a:schemeClr val="tx1"/>
                </a:solidFill>
                <a:effectLst/>
                <a:latin typeface="Source Sans Pro" panose="020B0503030403020204" pitchFamily="34" charset="0"/>
                <a:ea typeface="Source Sans Pro" panose="020B0503030403020204" pitchFamily="34" charset="0"/>
              </a:rPr>
            </a:br>
            <a:r>
              <a:rPr lang="de-DE" altLang="de-DE" sz="3600" dirty="0">
                <a:solidFill>
                  <a:schemeClr val="tx1"/>
                </a:solidFill>
                <a:effectLst/>
                <a:latin typeface="Source Sans Pro" panose="020B0503030403020204" pitchFamily="34" charset="0"/>
                <a:ea typeface="Source Sans Pro" panose="020B0503030403020204" pitchFamily="34" charset="0"/>
              </a:rPr>
              <a:t>das euch zusammenhält.“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68208" y="256490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Epheser-Brief 4,3</a:t>
            </a:r>
          </a:p>
        </p:txBody>
      </p:sp>
    </p:spTree>
    <p:extLst>
      <p:ext uri="{BB962C8B-B14F-4D97-AF65-F5344CB8AC3E}">
        <p14:creationId xmlns:p14="http://schemas.microsoft.com/office/powerpoint/2010/main" val="23753494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359696" y="188640"/>
            <a:ext cx="8712968" cy="1754326"/>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„Damit </a:t>
            </a:r>
            <a:r>
              <a:rPr lang="de-DE" altLang="de-DE" sz="3600" dirty="0" err="1">
                <a:solidFill>
                  <a:schemeClr val="tx1"/>
                </a:solidFill>
                <a:effectLst/>
                <a:latin typeface="Source Sans Pro" panose="020B0503030403020204" pitchFamily="34" charset="0"/>
                <a:ea typeface="Source Sans Pro" panose="020B0503030403020204" pitchFamily="34" charset="0"/>
              </a:rPr>
              <a:t>stiessen</a:t>
            </a:r>
            <a:r>
              <a:rPr lang="de-DE" altLang="de-DE" sz="3600" dirty="0">
                <a:solidFill>
                  <a:schemeClr val="tx1"/>
                </a:solidFill>
                <a:effectLst/>
                <a:latin typeface="Source Sans Pro" panose="020B0503030403020204" pitchFamily="34" charset="0"/>
                <a:ea typeface="Source Sans Pro" panose="020B0503030403020204" pitchFamily="34" charset="0"/>
              </a:rPr>
              <a:t> sie bei Paulus und Barnabas auf entschiedenen Widerstand, und es kam zu einer heftigen Auseinandersetzung.“</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8112224" y="234888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Apostelgeschichte 15,2</a:t>
            </a:r>
          </a:p>
        </p:txBody>
      </p:sp>
    </p:spTree>
    <p:extLst>
      <p:ext uri="{BB962C8B-B14F-4D97-AF65-F5344CB8AC3E}">
        <p14:creationId xmlns:p14="http://schemas.microsoft.com/office/powerpoint/2010/main" val="36352117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575720" y="188640"/>
            <a:ext cx="8496944" cy="2308324"/>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Einer von euch sagt: »Ich bin Anhänger von Paulus!«, ein anderer: »Ich von Apollos!«, wieder ein anderer: »Ich von Petrus!« und noch ein anderer: »Ich von Christus!«</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68208" y="278092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1. Korinther-Brief 1,12</a:t>
            </a:r>
          </a:p>
        </p:txBody>
      </p:sp>
    </p:spTree>
    <p:extLst>
      <p:ext uri="{BB962C8B-B14F-4D97-AF65-F5344CB8AC3E}">
        <p14:creationId xmlns:p14="http://schemas.microsoft.com/office/powerpoint/2010/main" val="25996521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143672" y="260648"/>
            <a:ext cx="8856984" cy="1754326"/>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„Ist Christus denn zerspalten? Bin etwa ich, Paulus, für euch am Kreuz gestorben? Oder seid ihr auf meinen Namen getauft worden?“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8040216" y="249289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1. Korinther-Brief 1,13</a:t>
            </a:r>
          </a:p>
        </p:txBody>
      </p:sp>
    </p:spTree>
    <p:extLst>
      <p:ext uri="{BB962C8B-B14F-4D97-AF65-F5344CB8AC3E}">
        <p14:creationId xmlns:p14="http://schemas.microsoft.com/office/powerpoint/2010/main" val="40589017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4151784" y="260648"/>
            <a:ext cx="7920880" cy="1754326"/>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a:t>
            </a:r>
            <a:r>
              <a:rPr lang="de-DE" altLang="de-DE" sz="3600" dirty="0">
                <a:solidFill>
                  <a:srgbClr val="FFFF00"/>
                </a:solidFill>
                <a:effectLst/>
                <a:latin typeface="Source Sans Pro" panose="020B0503030403020204" pitchFamily="34" charset="0"/>
                <a:ea typeface="Source Sans Pro" panose="020B0503030403020204" pitchFamily="34" charset="0"/>
              </a:rPr>
              <a:t>Ein</a:t>
            </a:r>
            <a:r>
              <a:rPr lang="de-DE" altLang="de-DE" sz="3600" dirty="0">
                <a:solidFill>
                  <a:schemeClr val="tx1"/>
                </a:solidFill>
                <a:effectLst/>
                <a:latin typeface="Source Sans Pro" panose="020B0503030403020204" pitchFamily="34" charset="0"/>
                <a:ea typeface="Source Sans Pro" panose="020B0503030403020204" pitchFamily="34" charset="0"/>
              </a:rPr>
              <a:t> Leib, </a:t>
            </a:r>
            <a:r>
              <a:rPr lang="de-DE" altLang="de-DE" sz="3600" dirty="0">
                <a:solidFill>
                  <a:srgbClr val="FFFF00"/>
                </a:solidFill>
                <a:effectLst/>
                <a:latin typeface="Source Sans Pro" panose="020B0503030403020204" pitchFamily="34" charset="0"/>
                <a:ea typeface="Source Sans Pro" panose="020B0503030403020204" pitchFamily="34" charset="0"/>
              </a:rPr>
              <a:t>ein</a:t>
            </a:r>
            <a:r>
              <a:rPr lang="de-DE" altLang="de-DE" sz="3600" dirty="0">
                <a:solidFill>
                  <a:schemeClr val="tx1"/>
                </a:solidFill>
                <a:effectLst/>
                <a:latin typeface="Source Sans Pro" panose="020B0503030403020204" pitchFamily="34" charset="0"/>
                <a:ea typeface="Source Sans Pro" panose="020B0503030403020204" pitchFamily="34" charset="0"/>
              </a:rPr>
              <a:t> Geist und genauso auch </a:t>
            </a:r>
            <a:r>
              <a:rPr lang="de-DE" altLang="de-DE" sz="3600" dirty="0">
                <a:solidFill>
                  <a:srgbClr val="FFFF00"/>
                </a:solidFill>
                <a:effectLst/>
                <a:latin typeface="Source Sans Pro" panose="020B0503030403020204" pitchFamily="34" charset="0"/>
                <a:ea typeface="Source Sans Pro" panose="020B0503030403020204" pitchFamily="34" charset="0"/>
              </a:rPr>
              <a:t>eine</a:t>
            </a:r>
            <a:r>
              <a:rPr lang="de-DE" altLang="de-DE" sz="3600" dirty="0">
                <a:solidFill>
                  <a:schemeClr val="tx1"/>
                </a:solidFill>
                <a:effectLst/>
                <a:latin typeface="Source Sans Pro" panose="020B0503030403020204" pitchFamily="34" charset="0"/>
                <a:ea typeface="Source Sans Pro" panose="020B0503030403020204" pitchFamily="34" charset="0"/>
              </a:rPr>
              <a:t> Hoffnung, die euch gegeben wurde, als Gottes Ruf an euch erging.“</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8040216" y="227687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Epheser-Brief 4,4</a:t>
            </a:r>
          </a:p>
        </p:txBody>
      </p:sp>
    </p:spTree>
    <p:extLst>
      <p:ext uri="{BB962C8B-B14F-4D97-AF65-F5344CB8AC3E}">
        <p14:creationId xmlns:p14="http://schemas.microsoft.com/office/powerpoint/2010/main" val="41076645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4151784" y="188640"/>
            <a:ext cx="7920880" cy="3970318"/>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„Die Nichtjuden sind zusammen mit den Juden Erben, bilden zusammen mit ihnen </a:t>
            </a:r>
            <a:r>
              <a:rPr lang="de-DE" altLang="de-DE" sz="3600" dirty="0">
                <a:solidFill>
                  <a:srgbClr val="FFFF00"/>
                </a:solidFill>
                <a:effectLst/>
                <a:latin typeface="Source Sans Pro" panose="020B0503030403020204" pitchFamily="34" charset="0"/>
                <a:ea typeface="Source Sans Pro" panose="020B0503030403020204" pitchFamily="34" charset="0"/>
              </a:rPr>
              <a:t>einen</a:t>
            </a:r>
            <a:r>
              <a:rPr lang="de-DE" altLang="de-DE" sz="3600" dirty="0">
                <a:solidFill>
                  <a:schemeClr val="tx1"/>
                </a:solidFill>
                <a:effectLst/>
                <a:latin typeface="Source Sans Pro" panose="020B0503030403020204" pitchFamily="34" charset="0"/>
                <a:ea typeface="Source Sans Pro" panose="020B0503030403020204" pitchFamily="34" charset="0"/>
              </a:rPr>
              <a:t> Leib und haben zusammen mit ihnen teil an dem, was Gott seinem Volk zugesagt hat. Das alles ist durch Jesus Christus und mit Hilfe des Evangeliums Wirklichkeit geworden.“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68208" y="443711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Epheser-Brief 3,6</a:t>
            </a:r>
          </a:p>
        </p:txBody>
      </p:sp>
    </p:spTree>
    <p:extLst>
      <p:ext uri="{BB962C8B-B14F-4D97-AF65-F5344CB8AC3E}">
        <p14:creationId xmlns:p14="http://schemas.microsoft.com/office/powerpoint/2010/main" val="14546058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863752" y="260648"/>
            <a:ext cx="8136904" cy="1754326"/>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a:t>
            </a:r>
            <a:r>
              <a:rPr lang="de-DE" altLang="de-DE" sz="3600" dirty="0">
                <a:solidFill>
                  <a:srgbClr val="FFFF00"/>
                </a:solidFill>
                <a:effectLst/>
                <a:latin typeface="Source Sans Pro" panose="020B0503030403020204" pitchFamily="34" charset="0"/>
                <a:ea typeface="Source Sans Pro" panose="020B0503030403020204" pitchFamily="34" charset="0"/>
              </a:rPr>
              <a:t>Ein</a:t>
            </a:r>
            <a:r>
              <a:rPr lang="de-DE" altLang="de-DE" sz="3600" dirty="0">
                <a:solidFill>
                  <a:schemeClr val="tx1"/>
                </a:solidFill>
                <a:effectLst/>
                <a:latin typeface="Source Sans Pro" panose="020B0503030403020204" pitchFamily="34" charset="0"/>
                <a:ea typeface="Source Sans Pro" panose="020B0503030403020204" pitchFamily="34" charset="0"/>
              </a:rPr>
              <a:t> Herr, </a:t>
            </a:r>
            <a:r>
              <a:rPr lang="de-DE" altLang="de-DE" sz="3600" dirty="0">
                <a:solidFill>
                  <a:srgbClr val="FFFF00"/>
                </a:solidFill>
                <a:effectLst/>
                <a:latin typeface="Source Sans Pro" panose="020B0503030403020204" pitchFamily="34" charset="0"/>
                <a:ea typeface="Source Sans Pro" panose="020B0503030403020204" pitchFamily="34" charset="0"/>
              </a:rPr>
              <a:t>ein</a:t>
            </a:r>
            <a:r>
              <a:rPr lang="de-DE" altLang="de-DE" sz="3600" dirty="0">
                <a:solidFill>
                  <a:schemeClr val="tx1"/>
                </a:solidFill>
                <a:effectLst/>
                <a:latin typeface="Source Sans Pro" panose="020B0503030403020204" pitchFamily="34" charset="0"/>
                <a:ea typeface="Source Sans Pro" panose="020B0503030403020204" pitchFamily="34" charset="0"/>
              </a:rPr>
              <a:t> Glaube, </a:t>
            </a:r>
            <a:r>
              <a:rPr lang="de-DE" altLang="de-DE" sz="3600" dirty="0">
                <a:solidFill>
                  <a:srgbClr val="FFFF00"/>
                </a:solidFill>
                <a:effectLst/>
                <a:latin typeface="Source Sans Pro" panose="020B0503030403020204" pitchFamily="34" charset="0"/>
                <a:ea typeface="Source Sans Pro" panose="020B0503030403020204" pitchFamily="34" charset="0"/>
              </a:rPr>
              <a:t>eine</a:t>
            </a:r>
            <a:r>
              <a:rPr lang="de-DE" altLang="de-DE" sz="3600" dirty="0">
                <a:solidFill>
                  <a:schemeClr val="tx1"/>
                </a:solidFill>
                <a:effectLst/>
                <a:latin typeface="Source Sans Pro" panose="020B0503030403020204" pitchFamily="34" charset="0"/>
                <a:ea typeface="Source Sans Pro" panose="020B0503030403020204" pitchFamily="34" charset="0"/>
              </a:rPr>
              <a:t> Taufe, </a:t>
            </a:r>
            <a:r>
              <a:rPr lang="de-DE" altLang="de-DE" sz="3600" dirty="0">
                <a:solidFill>
                  <a:srgbClr val="FFFF00"/>
                </a:solidFill>
                <a:effectLst/>
                <a:latin typeface="Source Sans Pro" panose="020B0503030403020204" pitchFamily="34" charset="0"/>
                <a:ea typeface="Source Sans Pro" panose="020B0503030403020204" pitchFamily="34" charset="0"/>
              </a:rPr>
              <a:t>ein</a:t>
            </a:r>
            <a:r>
              <a:rPr lang="de-DE" altLang="de-DE" sz="3600" dirty="0">
                <a:solidFill>
                  <a:schemeClr val="tx1"/>
                </a:solidFill>
                <a:effectLst/>
                <a:latin typeface="Source Sans Pro" panose="020B0503030403020204" pitchFamily="34" charset="0"/>
                <a:ea typeface="Source Sans Pro" panose="020B0503030403020204" pitchFamily="34" charset="0"/>
              </a:rPr>
              <a:t> Gott und Vater von uns allen, der über alle regiert, durch alle wirkt und in allen lebt.“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8112224" y="249289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Epheser-Brief 4,5-6</a:t>
            </a:r>
          </a:p>
        </p:txBody>
      </p:sp>
    </p:spTree>
    <p:extLst>
      <p:ext uri="{BB962C8B-B14F-4D97-AF65-F5344CB8AC3E}">
        <p14:creationId xmlns:p14="http://schemas.microsoft.com/office/powerpoint/2010/main" val="30241045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5303912" y="260648"/>
            <a:ext cx="6624736" cy="1754326"/>
          </a:xfrm>
        </p:spPr>
        <p:txBody>
          <a:bodyPr wrap="square">
            <a:spAutoFit/>
          </a:bodyPr>
          <a:lstStyle/>
          <a:p>
            <a:pPr algn="l"/>
            <a:r>
              <a:rPr lang="de-DE" altLang="de-DE" sz="3600" dirty="0">
                <a:solidFill>
                  <a:srgbClr val="FFFF00"/>
                </a:solidFill>
                <a:effectLst/>
                <a:latin typeface="Source Sans Pro" panose="020B0503030403020204" pitchFamily="34" charset="0"/>
                <a:ea typeface="Source Sans Pro" panose="020B0503030403020204" pitchFamily="34" charset="0"/>
              </a:rPr>
              <a:t>Ein</a:t>
            </a:r>
            <a:r>
              <a:rPr lang="de-DE" altLang="de-DE" sz="3600" dirty="0">
                <a:solidFill>
                  <a:schemeClr val="tx1"/>
                </a:solidFill>
                <a:effectLst/>
                <a:latin typeface="Source Sans Pro" panose="020B0503030403020204" pitchFamily="34" charset="0"/>
                <a:ea typeface="Source Sans Pro" panose="020B0503030403020204" pitchFamily="34" charset="0"/>
              </a:rPr>
              <a:t> Leib, </a:t>
            </a:r>
            <a:r>
              <a:rPr lang="de-DE" altLang="de-DE" sz="3600" dirty="0">
                <a:solidFill>
                  <a:srgbClr val="FFFF00"/>
                </a:solidFill>
                <a:effectLst/>
                <a:latin typeface="Source Sans Pro" panose="020B0503030403020204" pitchFamily="34" charset="0"/>
                <a:ea typeface="Source Sans Pro" panose="020B0503030403020204" pitchFamily="34" charset="0"/>
              </a:rPr>
              <a:t>ein</a:t>
            </a:r>
            <a:r>
              <a:rPr lang="de-DE" altLang="de-DE" sz="3600" dirty="0">
                <a:solidFill>
                  <a:schemeClr val="tx1"/>
                </a:solidFill>
                <a:effectLst/>
                <a:latin typeface="Source Sans Pro" panose="020B0503030403020204" pitchFamily="34" charset="0"/>
                <a:ea typeface="Source Sans Pro" panose="020B0503030403020204" pitchFamily="34" charset="0"/>
              </a:rPr>
              <a:t> Geist, </a:t>
            </a:r>
            <a:r>
              <a:rPr lang="de-DE" altLang="de-DE" sz="3600" dirty="0">
                <a:solidFill>
                  <a:srgbClr val="FFFF00"/>
                </a:solidFill>
                <a:effectLst/>
                <a:latin typeface="Source Sans Pro" panose="020B0503030403020204" pitchFamily="34" charset="0"/>
                <a:ea typeface="Source Sans Pro" panose="020B0503030403020204" pitchFamily="34" charset="0"/>
              </a:rPr>
              <a:t>eine</a:t>
            </a:r>
            <a:r>
              <a:rPr lang="de-DE" altLang="de-DE" sz="3600" dirty="0">
                <a:solidFill>
                  <a:schemeClr val="tx1"/>
                </a:solidFill>
                <a:effectLst/>
                <a:latin typeface="Source Sans Pro" panose="020B0503030403020204" pitchFamily="34" charset="0"/>
                <a:ea typeface="Source Sans Pro" panose="020B0503030403020204" pitchFamily="34" charset="0"/>
              </a:rPr>
              <a:t> Hoffnung,</a:t>
            </a:r>
            <a:br>
              <a:rPr lang="de-DE" altLang="de-DE" sz="3600" dirty="0">
                <a:solidFill>
                  <a:schemeClr val="tx1"/>
                </a:solidFill>
                <a:effectLst/>
                <a:latin typeface="Source Sans Pro" panose="020B0503030403020204" pitchFamily="34" charset="0"/>
                <a:ea typeface="Source Sans Pro" panose="020B0503030403020204" pitchFamily="34" charset="0"/>
              </a:rPr>
            </a:br>
            <a:r>
              <a:rPr lang="de-DE" altLang="de-DE" sz="3600" dirty="0">
                <a:solidFill>
                  <a:srgbClr val="FFFF00"/>
                </a:solidFill>
                <a:effectLst/>
                <a:latin typeface="Source Sans Pro" panose="020B0503030403020204" pitchFamily="34" charset="0"/>
                <a:ea typeface="Source Sans Pro" panose="020B0503030403020204" pitchFamily="34" charset="0"/>
              </a:rPr>
              <a:t>ein</a:t>
            </a:r>
            <a:r>
              <a:rPr lang="de-DE" altLang="de-DE" sz="3600" dirty="0">
                <a:solidFill>
                  <a:schemeClr val="tx1"/>
                </a:solidFill>
                <a:effectLst/>
                <a:latin typeface="Source Sans Pro" panose="020B0503030403020204" pitchFamily="34" charset="0"/>
                <a:ea typeface="Source Sans Pro" panose="020B0503030403020204" pitchFamily="34" charset="0"/>
              </a:rPr>
              <a:t> Herr, </a:t>
            </a:r>
            <a:r>
              <a:rPr lang="de-DE" altLang="de-DE" sz="3600" dirty="0">
                <a:solidFill>
                  <a:srgbClr val="FFFF00"/>
                </a:solidFill>
                <a:effectLst/>
                <a:latin typeface="Source Sans Pro" panose="020B0503030403020204" pitchFamily="34" charset="0"/>
                <a:ea typeface="Source Sans Pro" panose="020B0503030403020204" pitchFamily="34" charset="0"/>
              </a:rPr>
              <a:t>ein</a:t>
            </a:r>
            <a:r>
              <a:rPr lang="de-DE" altLang="de-DE" sz="3600" dirty="0">
                <a:solidFill>
                  <a:schemeClr val="tx1"/>
                </a:solidFill>
                <a:effectLst/>
                <a:latin typeface="Source Sans Pro" panose="020B0503030403020204" pitchFamily="34" charset="0"/>
                <a:ea typeface="Source Sans Pro" panose="020B0503030403020204" pitchFamily="34" charset="0"/>
              </a:rPr>
              <a:t> Glaube, </a:t>
            </a:r>
            <a:r>
              <a:rPr lang="de-DE" altLang="de-DE" sz="3600" dirty="0">
                <a:solidFill>
                  <a:srgbClr val="FFFF00"/>
                </a:solidFill>
                <a:effectLst/>
                <a:latin typeface="Source Sans Pro" panose="020B0503030403020204" pitchFamily="34" charset="0"/>
                <a:ea typeface="Source Sans Pro" panose="020B0503030403020204" pitchFamily="34" charset="0"/>
              </a:rPr>
              <a:t>eine</a:t>
            </a:r>
            <a:r>
              <a:rPr lang="de-DE" altLang="de-DE" sz="3600" dirty="0">
                <a:solidFill>
                  <a:schemeClr val="tx1"/>
                </a:solidFill>
                <a:effectLst/>
                <a:latin typeface="Source Sans Pro" panose="020B0503030403020204" pitchFamily="34" charset="0"/>
                <a:ea typeface="Source Sans Pro" panose="020B0503030403020204" pitchFamily="34" charset="0"/>
              </a:rPr>
              <a:t> Taufe,</a:t>
            </a:r>
            <a:br>
              <a:rPr lang="de-DE" altLang="de-DE" sz="3600" dirty="0">
                <a:solidFill>
                  <a:schemeClr val="tx1"/>
                </a:solidFill>
                <a:effectLst/>
                <a:latin typeface="Source Sans Pro" panose="020B0503030403020204" pitchFamily="34" charset="0"/>
                <a:ea typeface="Source Sans Pro" panose="020B0503030403020204" pitchFamily="34" charset="0"/>
              </a:rPr>
            </a:br>
            <a:r>
              <a:rPr lang="de-DE" altLang="de-DE" sz="3600" dirty="0">
                <a:solidFill>
                  <a:srgbClr val="FFFF00"/>
                </a:solidFill>
                <a:effectLst/>
                <a:latin typeface="Source Sans Pro" panose="020B0503030403020204" pitchFamily="34" charset="0"/>
                <a:ea typeface="Source Sans Pro" panose="020B0503030403020204" pitchFamily="34" charset="0"/>
              </a:rPr>
              <a:t>ein</a:t>
            </a:r>
            <a:r>
              <a:rPr lang="de-DE" altLang="de-DE" sz="3600" dirty="0">
                <a:solidFill>
                  <a:schemeClr val="tx1"/>
                </a:solidFill>
                <a:effectLst/>
                <a:latin typeface="Source Sans Pro" panose="020B0503030403020204" pitchFamily="34" charset="0"/>
                <a:ea typeface="Source Sans Pro" panose="020B0503030403020204" pitchFamily="34" charset="0"/>
              </a:rPr>
              <a:t> Gott und Vater von uns allen.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8040216" y="234888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Epheser-Brief 4,3-6</a:t>
            </a:r>
          </a:p>
        </p:txBody>
      </p:sp>
    </p:spTree>
    <p:extLst>
      <p:ext uri="{BB962C8B-B14F-4D97-AF65-F5344CB8AC3E}">
        <p14:creationId xmlns:p14="http://schemas.microsoft.com/office/powerpoint/2010/main" val="40741467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4151784" y="260648"/>
            <a:ext cx="7920880" cy="1754326"/>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„Sie blieben aber beständig in der Lehre der Apostel und in der Gemeinschaft und im Brotbrechen und im Gebet.“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8040216" y="234888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Apostelgeschichte 2,42</a:t>
            </a:r>
          </a:p>
        </p:txBody>
      </p:sp>
    </p:spTree>
    <p:extLst>
      <p:ext uri="{BB962C8B-B14F-4D97-AF65-F5344CB8AC3E}">
        <p14:creationId xmlns:p14="http://schemas.microsoft.com/office/powerpoint/2010/main" val="2536248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4007768" y="260648"/>
            <a:ext cx="7920880" cy="2862322"/>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Als einer, der für sein Bekenntnis zum Herrn im Gefängnis ist, bitte ich euch nun: Denkt daran, dass Gott euch zum Glauben gerufen hat, und führt ein Leben, das dieser Berufung würdig ist!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96200" y="3725213"/>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Epheser-Brief 4,1</a:t>
            </a:r>
          </a:p>
        </p:txBody>
      </p:sp>
    </p:spTree>
    <p:extLst>
      <p:ext uri="{BB962C8B-B14F-4D97-AF65-F5344CB8AC3E}">
        <p14:creationId xmlns:p14="http://schemas.microsoft.com/office/powerpoint/2010/main" val="21144214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5807968" y="620688"/>
            <a:ext cx="5760640" cy="1015663"/>
          </a:xfrm>
        </p:spPr>
        <p:txBody>
          <a:bodyPr wrap="square">
            <a:spAutoFit/>
          </a:bodyPr>
          <a:lstStyle/>
          <a:p>
            <a:pPr algn="r"/>
            <a:r>
              <a:rPr lang="de-DE" altLang="de-DE" sz="6000" dirty="0">
                <a:solidFill>
                  <a:schemeClr val="tx1"/>
                </a:solidFill>
                <a:effectLst/>
                <a:latin typeface="Source Sans Pro Black" panose="020B0803030403020204" pitchFamily="34" charset="0"/>
                <a:ea typeface="Source Sans Pro Black" panose="020B0803030403020204"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4079776" y="188640"/>
            <a:ext cx="7848872" cy="2308324"/>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„Wir sind durch </a:t>
            </a:r>
            <a:r>
              <a:rPr lang="de-DE" altLang="de-DE" sz="3600" dirty="0">
                <a:solidFill>
                  <a:srgbClr val="FFFF00"/>
                </a:solidFill>
                <a:effectLst/>
                <a:latin typeface="Source Sans Pro" panose="020B0503030403020204" pitchFamily="34" charset="0"/>
                <a:ea typeface="Source Sans Pro" panose="020B0503030403020204" pitchFamily="34" charset="0"/>
              </a:rPr>
              <a:t>einen</a:t>
            </a:r>
            <a:r>
              <a:rPr lang="de-DE" altLang="de-DE" sz="3600" dirty="0">
                <a:solidFill>
                  <a:schemeClr val="tx1"/>
                </a:solidFill>
                <a:effectLst/>
                <a:latin typeface="Source Sans Pro" panose="020B0503030403020204" pitchFamily="34" charset="0"/>
                <a:ea typeface="Source Sans Pro" panose="020B0503030403020204" pitchFamily="34" charset="0"/>
              </a:rPr>
              <a:t> Geist alle zu </a:t>
            </a:r>
            <a:r>
              <a:rPr lang="de-DE" altLang="de-DE" sz="3600" dirty="0">
                <a:solidFill>
                  <a:srgbClr val="FFFF00"/>
                </a:solidFill>
                <a:effectLst/>
                <a:latin typeface="Source Sans Pro" panose="020B0503030403020204" pitchFamily="34" charset="0"/>
                <a:ea typeface="Source Sans Pro" panose="020B0503030403020204" pitchFamily="34" charset="0"/>
              </a:rPr>
              <a:t>einem</a:t>
            </a:r>
            <a:r>
              <a:rPr lang="de-DE" altLang="de-DE" sz="3600" dirty="0">
                <a:solidFill>
                  <a:schemeClr val="tx1"/>
                </a:solidFill>
                <a:effectLst/>
                <a:latin typeface="Source Sans Pro" panose="020B0503030403020204" pitchFamily="34" charset="0"/>
                <a:ea typeface="Source Sans Pro" panose="020B0503030403020204" pitchFamily="34" charset="0"/>
              </a:rPr>
              <a:t> Leib getauft, wir seien Juden oder Griechen, Sklaven oder Freie,</a:t>
            </a:r>
            <a:br>
              <a:rPr lang="de-DE" altLang="de-DE" sz="3600" dirty="0">
                <a:solidFill>
                  <a:schemeClr val="tx1"/>
                </a:solidFill>
                <a:effectLst/>
                <a:latin typeface="Source Sans Pro" panose="020B0503030403020204" pitchFamily="34" charset="0"/>
                <a:ea typeface="Source Sans Pro" panose="020B0503030403020204" pitchFamily="34" charset="0"/>
              </a:rPr>
            </a:br>
            <a:r>
              <a:rPr lang="de-DE" altLang="de-DE" sz="3600" dirty="0">
                <a:solidFill>
                  <a:schemeClr val="tx1"/>
                </a:solidFill>
                <a:effectLst/>
                <a:latin typeface="Source Sans Pro" panose="020B0503030403020204" pitchFamily="34" charset="0"/>
                <a:ea typeface="Source Sans Pro" panose="020B0503030403020204" pitchFamily="34" charset="0"/>
              </a:rPr>
              <a:t>und sind alle mit </a:t>
            </a:r>
            <a:r>
              <a:rPr lang="de-DE" altLang="de-DE" sz="3600" dirty="0">
                <a:solidFill>
                  <a:srgbClr val="FFFF00"/>
                </a:solidFill>
                <a:effectLst/>
                <a:latin typeface="Source Sans Pro" panose="020B0503030403020204" pitchFamily="34" charset="0"/>
                <a:ea typeface="Source Sans Pro" panose="020B0503030403020204" pitchFamily="34" charset="0"/>
              </a:rPr>
              <a:t>einem</a:t>
            </a:r>
            <a:r>
              <a:rPr lang="de-DE" altLang="de-DE" sz="3600" dirty="0">
                <a:solidFill>
                  <a:schemeClr val="tx1"/>
                </a:solidFill>
                <a:effectLst/>
                <a:latin typeface="Source Sans Pro" panose="020B0503030403020204" pitchFamily="34" charset="0"/>
                <a:ea typeface="Source Sans Pro" panose="020B0503030403020204" pitchFamily="34" charset="0"/>
              </a:rPr>
              <a:t> Geist getränkt.“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68208" y="295906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1. Korinther-Brief 12,13</a:t>
            </a:r>
          </a:p>
        </p:txBody>
      </p:sp>
    </p:spTree>
    <p:extLst>
      <p:ext uri="{BB962C8B-B14F-4D97-AF65-F5344CB8AC3E}">
        <p14:creationId xmlns:p14="http://schemas.microsoft.com/office/powerpoint/2010/main" val="2596254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4799856" y="188640"/>
            <a:ext cx="7200800" cy="1754326"/>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a:t>
            </a:r>
            <a:r>
              <a:rPr lang="de-DE" altLang="de-DE" sz="3600" dirty="0">
                <a:solidFill>
                  <a:srgbClr val="FFFF00"/>
                </a:solidFill>
                <a:effectLst/>
                <a:latin typeface="Source Sans Pro" panose="020B0503030403020204" pitchFamily="34" charset="0"/>
                <a:ea typeface="Source Sans Pro" panose="020B0503030403020204" pitchFamily="34" charset="0"/>
              </a:rPr>
              <a:t>Ein</a:t>
            </a:r>
            <a:r>
              <a:rPr lang="de-DE" altLang="de-DE" sz="3600" dirty="0">
                <a:solidFill>
                  <a:schemeClr val="tx1"/>
                </a:solidFill>
                <a:effectLst/>
                <a:latin typeface="Source Sans Pro" panose="020B0503030403020204" pitchFamily="34" charset="0"/>
                <a:ea typeface="Source Sans Pro" panose="020B0503030403020204" pitchFamily="34" charset="0"/>
              </a:rPr>
              <a:t> Gott und Vater von uns allen,</a:t>
            </a:r>
            <a:br>
              <a:rPr lang="de-DE" altLang="de-DE" sz="3600" dirty="0">
                <a:solidFill>
                  <a:schemeClr val="tx1"/>
                </a:solidFill>
                <a:effectLst/>
                <a:latin typeface="Source Sans Pro" panose="020B0503030403020204" pitchFamily="34" charset="0"/>
                <a:ea typeface="Source Sans Pro" panose="020B0503030403020204" pitchFamily="34" charset="0"/>
              </a:rPr>
            </a:br>
            <a:r>
              <a:rPr lang="de-DE" altLang="de-DE" sz="3600" dirty="0">
                <a:solidFill>
                  <a:schemeClr val="tx1"/>
                </a:solidFill>
                <a:effectLst/>
                <a:latin typeface="Source Sans Pro" panose="020B0503030403020204" pitchFamily="34" charset="0"/>
                <a:ea typeface="Source Sans Pro" panose="020B0503030403020204" pitchFamily="34" charset="0"/>
              </a:rPr>
              <a:t>der über alle regiert, durch alle wirkt und in allen lebt.“ </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8086425" y="206084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Epheser-Brief 4,6</a:t>
            </a:r>
          </a:p>
        </p:txBody>
      </p:sp>
    </p:spTree>
    <p:extLst>
      <p:ext uri="{BB962C8B-B14F-4D97-AF65-F5344CB8AC3E}">
        <p14:creationId xmlns:p14="http://schemas.microsoft.com/office/powerpoint/2010/main" val="13247477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4151784" y="188640"/>
            <a:ext cx="7920880" cy="3416320"/>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„Der Frieden, der von Christus kommt, regiere euer Herz und alles, was ihr tut! Als Glieder </a:t>
            </a:r>
            <a:r>
              <a:rPr lang="de-DE" altLang="de-DE" sz="3600" dirty="0">
                <a:solidFill>
                  <a:srgbClr val="FFFF00"/>
                </a:solidFill>
                <a:effectLst/>
                <a:latin typeface="Source Sans Pro" panose="020B0503030403020204" pitchFamily="34" charset="0"/>
                <a:ea typeface="Source Sans Pro" panose="020B0503030403020204" pitchFamily="34" charset="0"/>
              </a:rPr>
              <a:t>eines</a:t>
            </a:r>
            <a:r>
              <a:rPr lang="de-DE" altLang="de-DE" sz="3600" dirty="0">
                <a:solidFill>
                  <a:schemeClr val="tx1"/>
                </a:solidFill>
                <a:effectLst/>
                <a:latin typeface="Source Sans Pro" panose="020B0503030403020204" pitchFamily="34" charset="0"/>
                <a:ea typeface="Source Sans Pro" panose="020B0503030403020204" pitchFamily="34" charset="0"/>
              </a:rPr>
              <a:t> Leibes seid ihr dazu berufen, miteinander in diesem Frieden zu leben. Und seid voll Dankbarkeit gegenüber Gott!“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68208" y="371703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Kolosser-Brief 3,15</a:t>
            </a:r>
          </a:p>
        </p:txBody>
      </p:sp>
    </p:spTree>
    <p:extLst>
      <p:ext uri="{BB962C8B-B14F-4D97-AF65-F5344CB8AC3E}">
        <p14:creationId xmlns:p14="http://schemas.microsoft.com/office/powerpoint/2010/main" val="233885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4151784" y="188640"/>
            <a:ext cx="7920880" cy="4524315"/>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Keiner soll sich über den anderen erheben. Seid vielmehr allen gegenüber freundlich und geduldig und geht nachsichtig und liebevoll miteinander um. Setzt alles daran, die Einheit zu bewahren, die Gottes Geist euch geschenkt hat; sein Frieden ist das Band, das euch zusammenhält.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68208" y="515719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Epheser-Brief 4,2-3</a:t>
            </a:r>
          </a:p>
        </p:txBody>
      </p:sp>
    </p:spTree>
    <p:extLst>
      <p:ext uri="{BB962C8B-B14F-4D97-AF65-F5344CB8AC3E}">
        <p14:creationId xmlns:p14="http://schemas.microsoft.com/office/powerpoint/2010/main" val="1001882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287688" y="188640"/>
            <a:ext cx="8784976" cy="3416320"/>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Mit »Einheit« meine ich dies: </a:t>
            </a:r>
            <a:r>
              <a:rPr lang="de-DE" altLang="de-DE" sz="3600" dirty="0">
                <a:solidFill>
                  <a:srgbClr val="FFFF00"/>
                </a:solidFill>
                <a:effectLst/>
                <a:latin typeface="Source Sans Pro" panose="020B0503030403020204" pitchFamily="34" charset="0"/>
                <a:ea typeface="Source Sans Pro" panose="020B0503030403020204" pitchFamily="34" charset="0"/>
              </a:rPr>
              <a:t>ein</a:t>
            </a:r>
            <a:r>
              <a:rPr lang="de-DE" altLang="de-DE" sz="3600" dirty="0">
                <a:solidFill>
                  <a:schemeClr val="tx1"/>
                </a:solidFill>
                <a:effectLst/>
                <a:latin typeface="Source Sans Pro" panose="020B0503030403020204" pitchFamily="34" charset="0"/>
                <a:ea typeface="Source Sans Pro" panose="020B0503030403020204" pitchFamily="34" charset="0"/>
              </a:rPr>
              <a:t> Leib,</a:t>
            </a:r>
            <a:br>
              <a:rPr lang="de-DE" altLang="de-DE" sz="3600" dirty="0">
                <a:solidFill>
                  <a:schemeClr val="tx1"/>
                </a:solidFill>
                <a:effectLst/>
                <a:latin typeface="Source Sans Pro" panose="020B0503030403020204" pitchFamily="34" charset="0"/>
                <a:ea typeface="Source Sans Pro" panose="020B0503030403020204" pitchFamily="34" charset="0"/>
              </a:rPr>
            </a:br>
            <a:r>
              <a:rPr lang="de-DE" altLang="de-DE" sz="3600" dirty="0">
                <a:solidFill>
                  <a:srgbClr val="FFFF00"/>
                </a:solidFill>
                <a:effectLst/>
                <a:latin typeface="Source Sans Pro" panose="020B0503030403020204" pitchFamily="34" charset="0"/>
                <a:ea typeface="Source Sans Pro" panose="020B0503030403020204" pitchFamily="34" charset="0"/>
              </a:rPr>
              <a:t>ein</a:t>
            </a:r>
            <a:r>
              <a:rPr lang="de-DE" altLang="de-DE" sz="3600" dirty="0">
                <a:solidFill>
                  <a:schemeClr val="tx1"/>
                </a:solidFill>
                <a:effectLst/>
                <a:latin typeface="Source Sans Pro" panose="020B0503030403020204" pitchFamily="34" charset="0"/>
                <a:ea typeface="Source Sans Pro" panose="020B0503030403020204" pitchFamily="34" charset="0"/>
              </a:rPr>
              <a:t> Geist und genauso auch </a:t>
            </a:r>
            <a:r>
              <a:rPr lang="de-DE" altLang="de-DE" sz="3600" dirty="0">
                <a:solidFill>
                  <a:srgbClr val="FFFF00"/>
                </a:solidFill>
                <a:effectLst/>
                <a:latin typeface="Source Sans Pro" panose="020B0503030403020204" pitchFamily="34" charset="0"/>
                <a:ea typeface="Source Sans Pro" panose="020B0503030403020204" pitchFamily="34" charset="0"/>
              </a:rPr>
              <a:t>eine</a:t>
            </a:r>
            <a:r>
              <a:rPr lang="de-DE" altLang="de-DE" sz="3600" dirty="0">
                <a:solidFill>
                  <a:schemeClr val="tx1"/>
                </a:solidFill>
                <a:effectLst/>
                <a:latin typeface="Source Sans Pro" panose="020B0503030403020204" pitchFamily="34" charset="0"/>
                <a:ea typeface="Source Sans Pro" panose="020B0503030403020204" pitchFamily="34" charset="0"/>
              </a:rPr>
              <a:t> Hoffnung, die euch gegeben wurde, als Gottes Ruf an euch erging; </a:t>
            </a:r>
            <a:r>
              <a:rPr lang="de-DE" altLang="de-DE" sz="3600" dirty="0">
                <a:solidFill>
                  <a:srgbClr val="FFFF00"/>
                </a:solidFill>
                <a:effectLst/>
                <a:latin typeface="Source Sans Pro" panose="020B0503030403020204" pitchFamily="34" charset="0"/>
                <a:ea typeface="Source Sans Pro" panose="020B0503030403020204" pitchFamily="34" charset="0"/>
              </a:rPr>
              <a:t>ein </a:t>
            </a:r>
            <a:r>
              <a:rPr lang="de-DE" altLang="de-DE" sz="3600" dirty="0">
                <a:solidFill>
                  <a:schemeClr val="tx1"/>
                </a:solidFill>
                <a:effectLst/>
                <a:latin typeface="Source Sans Pro" panose="020B0503030403020204" pitchFamily="34" charset="0"/>
                <a:ea typeface="Source Sans Pro" panose="020B0503030403020204" pitchFamily="34" charset="0"/>
              </a:rPr>
              <a:t>Herr, </a:t>
            </a:r>
            <a:r>
              <a:rPr lang="de-DE" altLang="de-DE" sz="3600" dirty="0">
                <a:solidFill>
                  <a:srgbClr val="FFFF00"/>
                </a:solidFill>
                <a:effectLst/>
                <a:latin typeface="Source Sans Pro" panose="020B0503030403020204" pitchFamily="34" charset="0"/>
                <a:ea typeface="Source Sans Pro" panose="020B0503030403020204" pitchFamily="34" charset="0"/>
              </a:rPr>
              <a:t>ein</a:t>
            </a:r>
            <a:r>
              <a:rPr lang="de-DE" altLang="de-DE" sz="3600" dirty="0">
                <a:solidFill>
                  <a:schemeClr val="tx1"/>
                </a:solidFill>
                <a:effectLst/>
                <a:latin typeface="Source Sans Pro" panose="020B0503030403020204" pitchFamily="34" charset="0"/>
                <a:ea typeface="Source Sans Pro" panose="020B0503030403020204" pitchFamily="34" charset="0"/>
              </a:rPr>
              <a:t> Glaube, </a:t>
            </a:r>
            <a:r>
              <a:rPr lang="de-DE" altLang="de-DE" sz="3600" dirty="0">
                <a:solidFill>
                  <a:srgbClr val="FFFF00"/>
                </a:solidFill>
                <a:effectLst/>
                <a:latin typeface="Source Sans Pro" panose="020B0503030403020204" pitchFamily="34" charset="0"/>
                <a:ea typeface="Source Sans Pro" panose="020B0503030403020204" pitchFamily="34" charset="0"/>
              </a:rPr>
              <a:t>eine</a:t>
            </a:r>
            <a:r>
              <a:rPr lang="de-DE" altLang="de-DE" sz="3600" dirty="0">
                <a:solidFill>
                  <a:schemeClr val="tx1"/>
                </a:solidFill>
                <a:effectLst/>
                <a:latin typeface="Source Sans Pro" panose="020B0503030403020204" pitchFamily="34" charset="0"/>
                <a:ea typeface="Source Sans Pro" panose="020B0503030403020204" pitchFamily="34" charset="0"/>
              </a:rPr>
              <a:t> Taufe, </a:t>
            </a:r>
            <a:r>
              <a:rPr lang="de-DE" altLang="de-DE" sz="3600" dirty="0">
                <a:solidFill>
                  <a:srgbClr val="FFFF00"/>
                </a:solidFill>
                <a:effectLst/>
                <a:latin typeface="Source Sans Pro" panose="020B0503030403020204" pitchFamily="34" charset="0"/>
                <a:ea typeface="Source Sans Pro" panose="020B0503030403020204" pitchFamily="34" charset="0"/>
              </a:rPr>
              <a:t>ein</a:t>
            </a:r>
            <a:r>
              <a:rPr lang="de-DE" altLang="de-DE" sz="3600" dirty="0">
                <a:solidFill>
                  <a:schemeClr val="tx1"/>
                </a:solidFill>
                <a:effectLst/>
                <a:latin typeface="Source Sans Pro" panose="020B0503030403020204" pitchFamily="34" charset="0"/>
                <a:ea typeface="Source Sans Pro" panose="020B0503030403020204" pitchFamily="34" charset="0"/>
              </a:rPr>
              <a:t> Gott und Vater von uns allen, der über alle regiert, durch alle wirkt und in allen lebt.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68208" y="407707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Epheser-Brief 4,4-6</a:t>
            </a:r>
          </a:p>
        </p:txBody>
      </p:sp>
    </p:spTree>
    <p:extLst>
      <p:ext uri="{BB962C8B-B14F-4D97-AF65-F5344CB8AC3E}">
        <p14:creationId xmlns:p14="http://schemas.microsoft.com/office/powerpoint/2010/main" val="960024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313081" y="260648"/>
            <a:ext cx="9529757" cy="1938992"/>
          </a:xfrm>
        </p:spPr>
        <p:txBody>
          <a:bodyPr wrap="square">
            <a:spAutoFit/>
          </a:bodyPr>
          <a:lstStyle/>
          <a:p>
            <a:pPr algn="r"/>
            <a:r>
              <a:rPr lang="de-DE" altLang="de-DE" sz="6000" dirty="0">
                <a:solidFill>
                  <a:schemeClr val="tx1"/>
                </a:solidFill>
                <a:effectLst/>
                <a:latin typeface="Source Sans Pro Black" panose="020B0803030403020204" pitchFamily="34" charset="0"/>
                <a:ea typeface="Source Sans Pro Black" panose="020B0803030403020204" pitchFamily="34" charset="0"/>
              </a:rPr>
              <a:t>Der Friede Gottes</a:t>
            </a:r>
            <a:br>
              <a:rPr lang="de-DE" altLang="de-DE" sz="6000" dirty="0">
                <a:solidFill>
                  <a:schemeClr val="tx1"/>
                </a:solidFill>
                <a:effectLst/>
                <a:latin typeface="Source Sans Pro Black" panose="020B0803030403020204" pitchFamily="34" charset="0"/>
                <a:ea typeface="Source Sans Pro Black" panose="020B0803030403020204" pitchFamily="34" charset="0"/>
              </a:rPr>
            </a:br>
            <a:r>
              <a:rPr lang="de-DE" altLang="de-DE" sz="6000" dirty="0">
                <a:solidFill>
                  <a:schemeClr val="tx1"/>
                </a:solidFill>
                <a:effectLst/>
                <a:latin typeface="Source Sans Pro Black" panose="020B0803030403020204" pitchFamily="34" charset="0"/>
                <a:ea typeface="Source Sans Pro Black" panose="020B0803030403020204" pitchFamily="34" charset="0"/>
              </a:rPr>
              <a:t>hält uns zusammen!</a:t>
            </a:r>
          </a:p>
        </p:txBody>
      </p:sp>
      <p:sp>
        <p:nvSpPr>
          <p:cNvPr id="409603" name="Rectangle 3"/>
          <p:cNvSpPr>
            <a:spLocks noGrp="1" noChangeArrowheads="1"/>
          </p:cNvSpPr>
          <p:nvPr>
            <p:ph type="subTitle" idx="1"/>
          </p:nvPr>
        </p:nvSpPr>
        <p:spPr>
          <a:xfrm>
            <a:off x="4136899" y="5694348"/>
            <a:ext cx="7705939" cy="461665"/>
          </a:xfrm>
        </p:spPr>
        <p:txBody>
          <a:bodyPr wrap="square">
            <a:spAutoFit/>
          </a:bodyPr>
          <a:lstStyle/>
          <a:p>
            <a:pPr algn="r"/>
            <a:r>
              <a:rPr lang="de-DE" altLang="de-DE" sz="2400" dirty="0">
                <a:effectLst/>
                <a:latin typeface="Source Sans Pro" panose="020B0503030403020204" pitchFamily="34" charset="0"/>
                <a:ea typeface="Source Sans Pro" panose="020B0503030403020204" pitchFamily="34" charset="0"/>
                <a:cs typeface="+mj-cs"/>
              </a:rPr>
              <a:t>Serie: </a:t>
            </a:r>
            <a:r>
              <a:rPr lang="de-CH" altLang="de-DE" sz="2400" dirty="0">
                <a:effectLst/>
                <a:latin typeface="Source Sans Pro" panose="020B0503030403020204" pitchFamily="34" charset="0"/>
                <a:ea typeface="Source Sans Pro" panose="020B0503030403020204" pitchFamily="34" charset="0"/>
                <a:cs typeface="+mj-cs"/>
              </a:rPr>
              <a:t>Die Wichtigkeit christlicher Gemeinschaft</a:t>
            </a:r>
            <a:r>
              <a:rPr lang="de-DE" altLang="de-DE" sz="2400" dirty="0">
                <a:effectLst/>
                <a:latin typeface="Source Sans Pro" panose="020B0503030403020204" pitchFamily="34" charset="0"/>
                <a:ea typeface="Source Sans Pro" panose="020B0503030403020204" pitchFamily="34" charset="0"/>
                <a:cs typeface="+mj-cs"/>
              </a:rPr>
              <a:t> (1/4)</a:t>
            </a:r>
          </a:p>
        </p:txBody>
      </p:sp>
      <p:sp>
        <p:nvSpPr>
          <p:cNvPr id="4" name="Rectangle 3"/>
          <p:cNvSpPr txBox="1">
            <a:spLocks noChangeArrowheads="1"/>
          </p:cNvSpPr>
          <p:nvPr/>
        </p:nvSpPr>
        <p:spPr bwMode="auto">
          <a:xfrm>
            <a:off x="5506134" y="2420888"/>
            <a:ext cx="633670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3600" dirty="0">
                <a:effectLst/>
                <a:latin typeface="Source Sans Pro" panose="020B0503030403020204" pitchFamily="34" charset="0"/>
                <a:ea typeface="Source Sans Pro" panose="020B0503030403020204" pitchFamily="34" charset="0"/>
                <a:cs typeface="+mj-cs"/>
              </a:rPr>
              <a:t>Epheser-Brief 4,1-6</a:t>
            </a:r>
          </a:p>
        </p:txBody>
      </p:sp>
    </p:spTree>
    <p:extLst>
      <p:ext uri="{BB962C8B-B14F-4D97-AF65-F5344CB8AC3E}">
        <p14:creationId xmlns:p14="http://schemas.microsoft.com/office/powerpoint/2010/main" val="190884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143672" y="476672"/>
            <a:ext cx="8640960" cy="1015663"/>
          </a:xfrm>
        </p:spPr>
        <p:txBody>
          <a:bodyPr wrap="square">
            <a:spAutoFit/>
          </a:bodyPr>
          <a:lstStyle/>
          <a:p>
            <a:pPr algn="r"/>
            <a:r>
              <a:rPr lang="de-DE" altLang="de-DE" sz="6000" dirty="0">
                <a:solidFill>
                  <a:schemeClr val="tx1"/>
                </a:solidFill>
                <a:effectLst/>
                <a:latin typeface="Source Sans Pro Black" panose="020B0803030403020204" pitchFamily="34" charset="0"/>
                <a:ea typeface="Source Sans Pro Black" panose="020B0803030403020204" pitchFamily="34" charset="0"/>
              </a:rPr>
              <a:t>I. </a:t>
            </a:r>
            <a:r>
              <a:rPr lang="de-CH" altLang="de-DE" sz="6000" dirty="0">
                <a:solidFill>
                  <a:schemeClr val="tx1"/>
                </a:solidFill>
                <a:effectLst/>
                <a:latin typeface="Source Sans Pro Black" panose="020B0803030403020204" pitchFamily="34" charset="0"/>
                <a:ea typeface="Source Sans Pro Black" panose="020B0803030403020204" pitchFamily="34" charset="0"/>
              </a:rPr>
              <a:t>Lebt authentisch!</a:t>
            </a:r>
            <a:endParaRPr lang="de-DE" altLang="de-DE" sz="6000" dirty="0">
              <a:solidFill>
                <a:schemeClr val="tx1"/>
              </a:solidFill>
              <a:effectLst/>
              <a:latin typeface="Source Sans Pro Black" panose="020B0803030403020204" pitchFamily="34" charset="0"/>
              <a:ea typeface="Source Sans Pro Black" panose="020B0803030403020204" pitchFamily="34" charset="0"/>
            </a:endParaRPr>
          </a:p>
        </p:txBody>
      </p:sp>
    </p:spTree>
    <p:extLst>
      <p:ext uri="{BB962C8B-B14F-4D97-AF65-F5344CB8AC3E}">
        <p14:creationId xmlns:p14="http://schemas.microsoft.com/office/powerpoint/2010/main" val="3379662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4151784" y="188640"/>
            <a:ext cx="7776864" cy="1754326"/>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„Denkt daran, dass Gott euch zum Glauben gerufen hat, und führt ein Leben, das dieser Berufung würdig ist!“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96200" y="249289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Epheser-Brief 4,1</a:t>
            </a:r>
          </a:p>
        </p:txBody>
      </p:sp>
    </p:spTree>
    <p:extLst>
      <p:ext uri="{BB962C8B-B14F-4D97-AF65-F5344CB8AC3E}">
        <p14:creationId xmlns:p14="http://schemas.microsoft.com/office/powerpoint/2010/main" val="3143222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4151784" y="188640"/>
            <a:ext cx="7920880" cy="3416320"/>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„Gott hat uns aus der Gewalt der Finsternis befreit und hat uns in das Reich versetzt, in dem sein geliebter Sohn regiert. Durch ihn, Jesus Christus, sind wir erlöst; durch ihn sind uns unsere Sünden vergeben.“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96200" y="386104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Kolosser-Brief 1,13-14</a:t>
            </a:r>
          </a:p>
        </p:txBody>
      </p:sp>
    </p:spTree>
    <p:extLst>
      <p:ext uri="{BB962C8B-B14F-4D97-AF65-F5344CB8AC3E}">
        <p14:creationId xmlns:p14="http://schemas.microsoft.com/office/powerpoint/2010/main" val="3853139998"/>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793</Words>
  <Application>Microsoft Office PowerPoint</Application>
  <PresentationFormat>Benutzerdefiniert</PresentationFormat>
  <Paragraphs>97</Paragraphs>
  <Slides>33</Slides>
  <Notes>33</Notes>
  <HiddenSlides>0</HiddenSlides>
  <MMClips>0</MMClips>
  <ScaleCrop>false</ScaleCrop>
  <HeadingPairs>
    <vt:vector size="4" baseType="variant">
      <vt:variant>
        <vt:lpstr>Design</vt:lpstr>
      </vt:variant>
      <vt:variant>
        <vt:i4>1</vt:i4>
      </vt:variant>
      <vt:variant>
        <vt:lpstr>Folientitel</vt:lpstr>
      </vt:variant>
      <vt:variant>
        <vt:i4>33</vt:i4>
      </vt:variant>
    </vt:vector>
  </HeadingPairs>
  <TitlesOfParts>
    <vt:vector size="34" baseType="lpstr">
      <vt:lpstr>Designvorlage 'Berggipfel'</vt:lpstr>
      <vt:lpstr>Der Friede Gottes hält uns zusammen!</vt:lpstr>
      <vt:lpstr>„Christus selbst ist unser Frieden. Er hat die Zweiteilung überwunden und hat aus Juden und Nichtjuden eine Einheit gemacht. Er hat die Mauer niedergerissen, die zwischen ihnen stand, und hat ihre Feindschaft beendet.“</vt:lpstr>
      <vt:lpstr>Als einer, der für sein Bekenntnis zum Herrn im Gefängnis ist, bitte ich euch nun: Denkt daran, dass Gott euch zum Glauben gerufen hat, und führt ein Leben, das dieser Berufung würdig ist!</vt:lpstr>
      <vt:lpstr>Keiner soll sich über den anderen erheben. Seid vielmehr allen gegenüber freundlich und geduldig und geht nachsichtig und liebevoll miteinander um. Setzt alles daran, die Einheit zu bewahren, die Gottes Geist euch geschenkt hat; sein Frieden ist das Band, das euch zusammenhält.</vt:lpstr>
      <vt:lpstr>Mit »Einheit« meine ich dies: ein Leib, ein Geist und genauso auch eine Hoffnung, die euch gegeben wurde, als Gottes Ruf an euch erging; ein Herr, ein Glaube, eine Taufe, ein Gott und Vater von uns allen, der über alle regiert, durch alle wirkt und in allen lebt.</vt:lpstr>
      <vt:lpstr>Der Friede Gottes hält uns zusammen!</vt:lpstr>
      <vt:lpstr>I. Lebt authentisch!</vt:lpstr>
      <vt:lpstr>„Denkt daran, dass Gott euch zum Glauben gerufen hat, und führt ein Leben, das dieser Berufung würdig ist!“</vt:lpstr>
      <vt:lpstr>„Gott hat uns aus der Gewalt der Finsternis befreit und hat uns in das Reich versetzt, in dem sein geliebter Sohn regiert. Durch ihn, Jesus Christus, sind wir erlöst; durch ihn sind uns unsere Sünden vergeben.“</vt:lpstr>
      <vt:lpstr>„Führt ein Leben, das dieser Berufung würdig ist!“</vt:lpstr>
      <vt:lpstr>„In Jesus hat Gott uns erwählt, dass wir heilig und untadelig vor ihm sein sollten; in seiner Liebe.“</vt:lpstr>
      <vt:lpstr>„Ich danke, dass Gott dafür sorgt, dass ihr eurer Berufung entsprechend lebt.“ (frei erfunden)</vt:lpstr>
      <vt:lpstr>„Ich danke, dass Gott dafür sorgt, dass ihr eurer Berufung entsprechend lebt.“ (frei erfunden)</vt:lpstr>
      <vt:lpstr>„Du siehst, dass Abrahams Glaube mit seinen Taten zusammenwirkte; erst durch seine Taten wurde sein Glaube vollkommen.“</vt:lpstr>
      <vt:lpstr>II. Liebt wie Jesus!</vt:lpstr>
      <vt:lpstr>„Keiner soll sich über den anderen erheben. Seid vielmehr allen gegenüber freundlich und geduldig und geht nachsichtig und liebevoll miteinander um.“</vt:lpstr>
      <vt:lpstr>„In aller Demut und Sanftmut, in Geduld. Ertragt einer den anderen in Liebe.“</vt:lpstr>
      <vt:lpstr>„Geschwister, wenn sich jemand zu einem Fehltritt verleiten lässt, sollt ihr, die ihr euch von Gottes Geist führen lasst, ihm voll Nachsicht wieder zurechthelfen.“</vt:lpstr>
      <vt:lpstr>„Helft einander, eure Lasten zu tragen! Auf diese Weise werdet ihr das Gesetz erfüllen, das Christus uns gegeben hat. Solange wir also noch Gelegenheit dazu haben, wollen wir allen Menschen Gutes tun, ganz besonders denen, die wie wir durch den Glauben zur Familie Gottes gehören.“</vt:lpstr>
      <vt:lpstr>III. Bewahrt die Einheit im Frieden!</vt:lpstr>
      <vt:lpstr>„Setzt alles daran, die Einheit zu bewahren, die Gottes Geist euch geschenkt hat; sein Frieden ist das Band, das euch zusammenhält.“</vt:lpstr>
      <vt:lpstr>„Damit stiessen sie bei Paulus und Barnabas auf entschiedenen Widerstand, und es kam zu einer heftigen Auseinandersetzung.“</vt:lpstr>
      <vt:lpstr>Einer von euch sagt: »Ich bin Anhänger von Paulus!«, ein anderer: »Ich von Apollos!«, wieder ein anderer: »Ich von Petrus!« und noch ein anderer: »Ich von Christus!«</vt:lpstr>
      <vt:lpstr>„Ist Christus denn zerspalten? Bin etwa ich, Paulus, für euch am Kreuz gestorben? Oder seid ihr auf meinen Namen getauft worden?“</vt:lpstr>
      <vt:lpstr>„Ein Leib, ein Geist und genauso auch eine Hoffnung, die euch gegeben wurde, als Gottes Ruf an euch erging.“</vt:lpstr>
      <vt:lpstr>„Die Nichtjuden sind zusammen mit den Juden Erben, bilden zusammen mit ihnen einen Leib und haben zusammen mit ihnen teil an dem, was Gott seinem Volk zugesagt hat. Das alles ist durch Jesus Christus und mit Hilfe des Evangeliums Wirklichkeit geworden.“</vt:lpstr>
      <vt:lpstr>„Ein Herr, ein Glaube, eine Taufe, ein Gott und Vater von uns allen, der über alle regiert, durch alle wirkt und in allen lebt.“</vt:lpstr>
      <vt:lpstr>Ein Leib, ein Geist, eine Hoffnung, ein Herr, ein Glaube, eine Taufe, ein Gott und Vater von uns allen.</vt:lpstr>
      <vt:lpstr>„Sie blieben aber beständig in der Lehre der Apostel und in der Gemeinschaft und im Brotbrechen und im Gebet.“</vt:lpstr>
      <vt:lpstr>Schlussgedanke</vt:lpstr>
      <vt:lpstr>„Wir sind durch einen Geist alle zu einem Leib getauft, wir seien Juden oder Griechen, Sklaven oder Freie, und sind alle mit einem Geist getränkt.“</vt:lpstr>
      <vt:lpstr>„Ein Gott und Vater von uns allen, der über alle regiert, durch alle wirkt und in allen lebt.“ </vt:lpstr>
      <vt:lpstr>„Der Frieden, der von Christus kommt, regiere euer Herz und alles, was ihr tut! Als Glieder eines Leibes seid ihr dazu berufen, miteinander in diesem Frieden zu leben. Und seid voll Dankbarkeit gegenüber Gott!“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Einheit und Vielfalt in christlicher Gemeinschaft - Teil 1/4 - Der Friede Gottes hält uns zusammen - Folien</dc:title>
  <dc:creator>Jürg Birnstiel</dc:creator>
  <cp:lastModifiedBy>Me</cp:lastModifiedBy>
  <cp:revision>745</cp:revision>
  <dcterms:created xsi:type="dcterms:W3CDTF">2013-11-12T15:20:47Z</dcterms:created>
  <dcterms:modified xsi:type="dcterms:W3CDTF">2021-07-17T12:54:51Z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