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5"/>
  </p:notesMasterIdLst>
  <p:handoutMasterIdLst>
    <p:handoutMasterId r:id="rId36"/>
  </p:handoutMasterIdLst>
  <p:sldIdLst>
    <p:sldId id="735" r:id="rId2"/>
    <p:sldId id="997" r:id="rId3"/>
    <p:sldId id="1055" r:id="rId4"/>
    <p:sldId id="896" r:id="rId5"/>
    <p:sldId id="1056" r:id="rId6"/>
    <p:sldId id="1057" r:id="rId7"/>
    <p:sldId id="1058" r:id="rId8"/>
    <p:sldId id="1059" r:id="rId9"/>
    <p:sldId id="1060" r:id="rId10"/>
    <p:sldId id="1061" r:id="rId11"/>
    <p:sldId id="1062" r:id="rId12"/>
    <p:sldId id="1063" r:id="rId13"/>
    <p:sldId id="1064" r:id="rId14"/>
    <p:sldId id="962" r:id="rId15"/>
    <p:sldId id="1065" r:id="rId16"/>
    <p:sldId id="1066" r:id="rId17"/>
    <p:sldId id="1067" r:id="rId18"/>
    <p:sldId id="1068" r:id="rId19"/>
    <p:sldId id="1069" r:id="rId20"/>
    <p:sldId id="1070" r:id="rId21"/>
    <p:sldId id="1071" r:id="rId22"/>
    <p:sldId id="1072" r:id="rId23"/>
    <p:sldId id="1073" r:id="rId24"/>
    <p:sldId id="1054" r:id="rId25"/>
    <p:sldId id="1075" r:id="rId26"/>
    <p:sldId id="1074" r:id="rId27"/>
    <p:sldId id="1076" r:id="rId28"/>
    <p:sldId id="1077" r:id="rId29"/>
    <p:sldId id="1078" r:id="rId30"/>
    <p:sldId id="259" r:id="rId31"/>
    <p:sldId id="1081" r:id="rId32"/>
    <p:sldId id="1079" r:id="rId33"/>
    <p:sldId id="1080" r:id="rId3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5318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26478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781062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61412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1237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570777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731637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903116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20075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090281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900911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441082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079193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224316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336619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32853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521364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24969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488011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51369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526279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029309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75041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14632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12091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1734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6047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7133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45994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8429" y="116632"/>
            <a:ext cx="8521645" cy="2123658"/>
          </a:xfrm>
        </p:spPr>
        <p:txBody>
          <a:bodyPr wrap="square">
            <a:spAutoFit/>
          </a:bodyPr>
          <a:lstStyle/>
          <a:p>
            <a:pPr algn="l"/>
            <a:r>
              <a:rPr lang="de-CH" altLang="de-DE" sz="6600" dirty="0">
                <a:solidFill>
                  <a:schemeClr val="tx1"/>
                </a:solidFill>
                <a:effectLst/>
                <a:latin typeface="Univers LT Std 47 Cn Lt" pitchFamily="34" charset="0"/>
              </a:rPr>
              <a:t>Grosse Hoffnungen</a:t>
            </a:r>
            <a:br>
              <a:rPr lang="de-CH" altLang="de-DE" sz="6600" dirty="0">
                <a:solidFill>
                  <a:schemeClr val="tx1"/>
                </a:solidFill>
                <a:effectLst/>
                <a:latin typeface="Univers LT Std 47 Cn Lt" pitchFamily="34" charset="0"/>
              </a:rPr>
            </a:br>
            <a:r>
              <a:rPr lang="de-CH" altLang="de-DE" sz="6600" dirty="0">
                <a:solidFill>
                  <a:schemeClr val="tx1"/>
                </a:solidFill>
                <a:effectLst/>
                <a:latin typeface="Univers LT Std 47 Cn Lt" pitchFamily="34" charset="0"/>
              </a:rPr>
              <a:t>am Horizont</a:t>
            </a:r>
            <a:endParaRPr lang="de-DE" altLang="de-DE" sz="66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78429" y="5373216"/>
            <a:ext cx="6697827" cy="1040285"/>
          </a:xfrm>
        </p:spPr>
        <p:txBody>
          <a:bodyPr wrap="square">
            <a:spAutoFit/>
          </a:bodyPr>
          <a:lstStyle/>
          <a:p>
            <a:pPr algn="l"/>
            <a:r>
              <a:rPr lang="de-DE" altLang="de-DE" sz="2800" dirty="0">
                <a:effectLst/>
                <a:latin typeface="Univers LT Std 47 Cn Lt" pitchFamily="34" charset="0"/>
              </a:rPr>
              <a:t>Reihe:</a:t>
            </a:r>
          </a:p>
          <a:p>
            <a:pPr algn="l"/>
            <a:r>
              <a:rPr lang="de-CH" altLang="de-DE" sz="2800" dirty="0">
                <a:effectLst/>
                <a:latin typeface="Univers LT Std 47 Cn Lt" pitchFamily="34" charset="0"/>
              </a:rPr>
              <a:t>Eine dramatische Geschichte mit Happy End</a:t>
            </a:r>
            <a:r>
              <a:rPr lang="de-DE" altLang="de-DE" sz="2800" dirty="0">
                <a:effectLst/>
                <a:latin typeface="Univers LT Std 47 Cn Lt" pitchFamily="34" charset="0"/>
              </a:rPr>
              <a:t> (3/4)</a:t>
            </a:r>
          </a:p>
        </p:txBody>
      </p:sp>
      <p:sp>
        <p:nvSpPr>
          <p:cNvPr id="4" name="Rectangle 3"/>
          <p:cNvSpPr txBox="1">
            <a:spLocks noChangeArrowheads="1"/>
          </p:cNvSpPr>
          <p:nvPr/>
        </p:nvSpPr>
        <p:spPr bwMode="auto">
          <a:xfrm>
            <a:off x="2555776" y="1886347"/>
            <a:ext cx="633670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4000" kern="0" dirty="0">
                <a:effectLst/>
                <a:latin typeface="Univers LT Std 47 Cn Lt" pitchFamily="34" charset="0"/>
              </a:rPr>
              <a:t>Ruth Kapitel 3</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060848"/>
            <a:ext cx="4176464" cy="400110"/>
          </a:xfrm>
        </p:spPr>
        <p:txBody>
          <a:bodyPr wrap="square">
            <a:spAutoFit/>
          </a:bodyPr>
          <a:lstStyle/>
          <a:p>
            <a:pPr algn="r"/>
            <a:r>
              <a:rPr lang="de-CH" altLang="de-DE" sz="2000" dirty="0">
                <a:effectLst/>
                <a:latin typeface="Univers LT Std 47 Cn Lt" pitchFamily="34" charset="0"/>
              </a:rPr>
              <a:t>Apostelgeschichte 16,7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28886"/>
            <a:ext cx="7344816" cy="2308324"/>
          </a:xfrm>
        </p:spPr>
        <p:txBody>
          <a:bodyPr wrap="square">
            <a:spAutoFit/>
          </a:bodyPr>
          <a:lstStyle/>
          <a:p>
            <a:pPr algn="l"/>
            <a:r>
              <a:rPr lang="de-CH" altLang="de-DE" sz="3600" dirty="0">
                <a:solidFill>
                  <a:schemeClr val="tx1"/>
                </a:solidFill>
                <a:effectLst/>
                <a:latin typeface="Univers LT Std 47 Cn Lt" pitchFamily="34" charset="0"/>
              </a:rPr>
              <a:t>„Als Paulus und seine Leute sich </a:t>
            </a:r>
            <a:r>
              <a:rPr lang="de-CH" altLang="de-DE" sz="3600" dirty="0" err="1">
                <a:solidFill>
                  <a:schemeClr val="tx1"/>
                </a:solidFill>
                <a:effectLst/>
                <a:latin typeface="Univers LT Std 47 Cn Lt" pitchFamily="34" charset="0"/>
              </a:rPr>
              <a:t>Mysien</a:t>
            </a:r>
            <a:r>
              <a:rPr lang="de-CH" altLang="de-DE" sz="3600" dirty="0">
                <a:solidFill>
                  <a:schemeClr val="tx1"/>
                </a:solidFill>
                <a:effectLst/>
                <a:latin typeface="Univers LT Std 47 Cn Lt" pitchFamily="34" charset="0"/>
              </a:rPr>
              <a:t> näherten, versuchten sie, nach Bithynien weiterzureisen, aber das liess der Geist Jesu nicht zu.“</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83697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060848"/>
            <a:ext cx="4176464" cy="400110"/>
          </a:xfrm>
        </p:spPr>
        <p:txBody>
          <a:bodyPr wrap="square">
            <a:spAutoFit/>
          </a:bodyPr>
          <a:lstStyle/>
          <a:p>
            <a:pPr algn="r"/>
            <a:r>
              <a:rPr lang="de-CH" altLang="de-DE" sz="2000" dirty="0">
                <a:effectLst/>
                <a:latin typeface="Univers LT Std 47 Cn Lt" pitchFamily="34" charset="0"/>
              </a:rPr>
              <a:t>1.Korinther-Brief 6,12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696744" cy="1754326"/>
          </a:xfrm>
        </p:spPr>
        <p:txBody>
          <a:bodyPr wrap="square">
            <a:spAutoFit/>
          </a:bodyPr>
          <a:lstStyle/>
          <a:p>
            <a:pPr algn="l"/>
            <a:r>
              <a:rPr lang="de-CH" altLang="de-DE" sz="3600" dirty="0">
                <a:solidFill>
                  <a:schemeClr val="tx1"/>
                </a:solidFill>
                <a:effectLst/>
                <a:latin typeface="Univers LT Std 47 Cn Lt" pitchFamily="34" charset="0"/>
              </a:rPr>
              <a:t>„Alles ist mir erlaubt! Aber nicht alles, was mir erlaubt ist, ist auch gut für mich und für andere.“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85033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060848"/>
            <a:ext cx="4176464" cy="400110"/>
          </a:xfrm>
        </p:spPr>
        <p:txBody>
          <a:bodyPr wrap="square">
            <a:spAutoFit/>
          </a:bodyPr>
          <a:lstStyle/>
          <a:p>
            <a:pPr algn="r"/>
            <a:r>
              <a:rPr lang="de-CH" altLang="de-DE" sz="2000" dirty="0">
                <a:effectLst/>
                <a:latin typeface="Univers LT Std 47 Cn Lt" pitchFamily="34" charset="0"/>
              </a:rPr>
              <a:t>1.Korinther-Brief 10,31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272808" cy="1754326"/>
          </a:xfrm>
        </p:spPr>
        <p:txBody>
          <a:bodyPr wrap="square">
            <a:spAutoFit/>
          </a:bodyPr>
          <a:lstStyle/>
          <a:p>
            <a:pPr algn="l"/>
            <a:r>
              <a:rPr lang="de-CH" altLang="de-DE" sz="3600" dirty="0">
                <a:solidFill>
                  <a:schemeClr val="tx1"/>
                </a:solidFill>
                <a:effectLst/>
                <a:latin typeface="Univers LT Std 47 Cn Lt" pitchFamily="34" charset="0"/>
              </a:rPr>
              <a:t>„Was immer ihr tut, ob ihr esst oder trinkt oder was es auch sei – verhaltet euch so, dass Gott dadurch geehrt wird.“</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18679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283968" y="2636912"/>
            <a:ext cx="4176464" cy="400110"/>
          </a:xfrm>
        </p:spPr>
        <p:txBody>
          <a:bodyPr wrap="square">
            <a:spAutoFit/>
          </a:bodyPr>
          <a:lstStyle/>
          <a:p>
            <a:pPr algn="r"/>
            <a:r>
              <a:rPr lang="de-CH" altLang="de-DE" sz="2000" dirty="0">
                <a:effectLst/>
                <a:latin typeface="Univers LT Std 47 Cn Lt" pitchFamily="34" charset="0"/>
              </a:rPr>
              <a:t>Rut 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47991"/>
            <a:ext cx="6840760" cy="1569660"/>
          </a:xfrm>
        </p:spPr>
        <p:txBody>
          <a:bodyPr wrap="square">
            <a:spAutoFit/>
          </a:bodyPr>
          <a:lstStyle/>
          <a:p>
            <a:pPr algn="l"/>
            <a:r>
              <a:rPr lang="de-CH" altLang="de-DE" sz="4800" dirty="0">
                <a:solidFill>
                  <a:schemeClr val="tx1"/>
                </a:solidFill>
                <a:effectLst/>
                <a:latin typeface="Univers LT Std 47 Cn Lt" pitchFamily="34" charset="0"/>
              </a:rPr>
              <a:t>„Ich werde alles so machen, wie du gesagt hast.“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09300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39552" y="672371"/>
            <a:ext cx="7344816" cy="1107996"/>
          </a:xfrm>
        </p:spPr>
        <p:txBody>
          <a:bodyPr wrap="square">
            <a:spAutoFit/>
          </a:bodyPr>
          <a:lstStyle/>
          <a:p>
            <a:pPr algn="l"/>
            <a:r>
              <a:rPr lang="de-DE" altLang="de-DE" sz="6600" dirty="0">
                <a:solidFill>
                  <a:schemeClr val="tx1"/>
                </a:solidFill>
                <a:effectLst/>
                <a:latin typeface="Univers LT Std 47 Cn Lt" pitchFamily="34" charset="0"/>
              </a:rPr>
              <a:t>II. </a:t>
            </a:r>
            <a:r>
              <a:rPr lang="de-CH" altLang="de-DE" sz="6600" dirty="0">
                <a:solidFill>
                  <a:schemeClr val="tx1"/>
                </a:solidFill>
                <a:effectLst/>
                <a:latin typeface="Univers LT Std 47 Cn Lt" pitchFamily="34" charset="0"/>
              </a:rPr>
              <a:t>Bitte nimm mich!</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211960" y="2636912"/>
            <a:ext cx="4176464" cy="400110"/>
          </a:xfrm>
        </p:spPr>
        <p:txBody>
          <a:bodyPr wrap="square">
            <a:spAutoFit/>
          </a:bodyPr>
          <a:lstStyle/>
          <a:p>
            <a:pPr algn="r"/>
            <a:r>
              <a:rPr lang="de-CH" altLang="de-DE" sz="2000" dirty="0">
                <a:effectLst/>
                <a:latin typeface="Univers LT Std 47 Cn Lt" pitchFamily="34" charset="0"/>
              </a:rPr>
              <a:t>Rut 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840760" cy="1754326"/>
          </a:xfrm>
        </p:spPr>
        <p:txBody>
          <a:bodyPr wrap="square">
            <a:spAutoFit/>
          </a:bodyPr>
          <a:lstStyle/>
          <a:p>
            <a:pPr algn="l"/>
            <a:r>
              <a:rPr lang="de-CH" altLang="de-DE" sz="3600" dirty="0">
                <a:solidFill>
                  <a:schemeClr val="tx1"/>
                </a:solidFill>
                <a:effectLst/>
                <a:latin typeface="Univers LT Std 47 Cn Lt" pitchFamily="34" charset="0"/>
              </a:rPr>
              <a:t>„Leise kam sie näher und deckte den Platz zu seinen Füssen auf und legte sich zu ihm unter die Decke.“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52847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2564904"/>
            <a:ext cx="4176464" cy="400110"/>
          </a:xfrm>
        </p:spPr>
        <p:txBody>
          <a:bodyPr wrap="square">
            <a:spAutoFit/>
          </a:bodyPr>
          <a:lstStyle/>
          <a:p>
            <a:pPr algn="r"/>
            <a:r>
              <a:rPr lang="de-CH" altLang="de-DE" sz="2000" dirty="0">
                <a:effectLst/>
                <a:latin typeface="Univers LT Std 47 Cn Lt" pitchFamily="34" charset="0"/>
              </a:rPr>
              <a:t>Rut 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39797"/>
            <a:ext cx="6840760" cy="1107996"/>
          </a:xfrm>
        </p:spPr>
        <p:txBody>
          <a:bodyPr wrap="square">
            <a:spAutoFit/>
          </a:bodyPr>
          <a:lstStyle/>
          <a:p>
            <a:pPr algn="l"/>
            <a:r>
              <a:rPr lang="de-CH" altLang="de-DE" sz="6600" dirty="0">
                <a:solidFill>
                  <a:schemeClr val="tx1"/>
                </a:solidFill>
                <a:effectLst/>
                <a:latin typeface="Univers LT Std 47 Cn Lt" pitchFamily="34" charset="0"/>
              </a:rPr>
              <a:t>„Wer bist du?“</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40842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283968" y="2492896"/>
            <a:ext cx="4176464" cy="400110"/>
          </a:xfrm>
        </p:spPr>
        <p:txBody>
          <a:bodyPr wrap="square">
            <a:spAutoFit/>
          </a:bodyPr>
          <a:lstStyle/>
          <a:p>
            <a:pPr algn="r"/>
            <a:r>
              <a:rPr lang="de-CH" altLang="de-DE" sz="2000" dirty="0">
                <a:effectLst/>
                <a:latin typeface="Univers LT Std 47 Cn Lt" pitchFamily="34" charset="0"/>
              </a:rPr>
              <a:t>Rut 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78296"/>
            <a:ext cx="6840760" cy="830997"/>
          </a:xfrm>
        </p:spPr>
        <p:txBody>
          <a:bodyPr wrap="square">
            <a:spAutoFit/>
          </a:bodyPr>
          <a:lstStyle/>
          <a:p>
            <a:pPr algn="l"/>
            <a:r>
              <a:rPr lang="de-CH" altLang="de-DE" sz="4800" dirty="0">
                <a:solidFill>
                  <a:schemeClr val="tx1"/>
                </a:solidFill>
                <a:effectLst/>
                <a:latin typeface="Univers LT Std 47 Cn Lt" pitchFamily="34" charset="0"/>
              </a:rPr>
              <a:t>„Ich bin Rut, deine Sklavin!“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96795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283968" y="2564904"/>
            <a:ext cx="4176464" cy="400110"/>
          </a:xfrm>
        </p:spPr>
        <p:txBody>
          <a:bodyPr wrap="square">
            <a:spAutoFit/>
          </a:bodyPr>
          <a:lstStyle/>
          <a:p>
            <a:pPr algn="r"/>
            <a:r>
              <a:rPr lang="de-CH" altLang="de-DE" sz="2000" dirty="0">
                <a:effectLst/>
                <a:latin typeface="Univers LT Std 47 Cn Lt" pitchFamily="34" charset="0"/>
              </a:rPr>
              <a:t>Rut 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42411"/>
            <a:ext cx="6840760" cy="1938992"/>
          </a:xfrm>
        </p:spPr>
        <p:txBody>
          <a:bodyPr wrap="square">
            <a:spAutoFit/>
          </a:bodyPr>
          <a:lstStyle/>
          <a:p>
            <a:pPr algn="l"/>
            <a:r>
              <a:rPr lang="de-CH" altLang="de-DE" sz="4000" dirty="0">
                <a:solidFill>
                  <a:schemeClr val="tx1"/>
                </a:solidFill>
                <a:effectLst/>
                <a:latin typeface="Univers LT Std 47 Cn Lt" pitchFamily="34" charset="0"/>
              </a:rPr>
              <a:t>„Breite deinen Gewandsaum über mich und nimm mich zur Frau; du bist doch der Löser!“</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60281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636912"/>
            <a:ext cx="4176464" cy="400110"/>
          </a:xfrm>
        </p:spPr>
        <p:txBody>
          <a:bodyPr wrap="square">
            <a:spAutoFit/>
          </a:bodyPr>
          <a:lstStyle/>
          <a:p>
            <a:pPr algn="r"/>
            <a:r>
              <a:rPr lang="de-CH" altLang="de-DE" sz="2000" dirty="0">
                <a:effectLst/>
                <a:latin typeface="Univers LT Std 47 Cn Lt" pitchFamily="34" charset="0"/>
              </a:rPr>
              <a:t>Hesekiel 16,8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200800" cy="2554545"/>
          </a:xfrm>
        </p:spPr>
        <p:txBody>
          <a:bodyPr wrap="square">
            <a:spAutoFit/>
          </a:bodyPr>
          <a:lstStyle/>
          <a:p>
            <a:pPr algn="l"/>
            <a:r>
              <a:rPr lang="de-CH" altLang="de-DE" sz="3200" dirty="0">
                <a:solidFill>
                  <a:schemeClr val="tx1"/>
                </a:solidFill>
                <a:effectLst/>
                <a:latin typeface="Univers LT Std 47 Cn Lt" pitchFamily="34" charset="0"/>
              </a:rPr>
              <a:t>„Ich nahm dich zur Frau. Ich breitete meinen Gewandsaum über dich zum Zeichen, dass du mir gehören und nicht mehr nackt und bloss sein solltest. Ich schwor dir Treue und schloss den Bund fürs Leben mit dir, ich, </a:t>
            </a:r>
            <a:r>
              <a:rPr lang="de-CH" altLang="de-DE" sz="3200">
                <a:solidFill>
                  <a:schemeClr val="tx1"/>
                </a:solidFill>
                <a:effectLst/>
                <a:latin typeface="Univers LT Std 47 Cn Lt" pitchFamily="34" charset="0"/>
              </a:rPr>
              <a:t>der HERR.“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68105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060848"/>
            <a:ext cx="4176464" cy="400110"/>
          </a:xfrm>
        </p:spPr>
        <p:txBody>
          <a:bodyPr wrap="square">
            <a:spAutoFit/>
          </a:bodyPr>
          <a:lstStyle/>
          <a:p>
            <a:pPr algn="r"/>
            <a:r>
              <a:rPr lang="de-CH" altLang="de-DE" sz="2000" dirty="0">
                <a:effectLst/>
                <a:latin typeface="Univers LT Std 47 Cn Lt" pitchFamily="34" charset="0"/>
              </a:rPr>
              <a:t>Josua 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560840" cy="1754326"/>
          </a:xfrm>
        </p:spPr>
        <p:txBody>
          <a:bodyPr wrap="square">
            <a:spAutoFit/>
          </a:bodyPr>
          <a:lstStyle/>
          <a:p>
            <a:pPr algn="l"/>
            <a:r>
              <a:rPr lang="de-CH" altLang="de-DE" sz="3600" dirty="0">
                <a:solidFill>
                  <a:schemeClr val="tx1"/>
                </a:solidFill>
                <a:effectLst/>
                <a:latin typeface="Univers LT Std 47 Cn Lt" pitchFamily="34" charset="0"/>
              </a:rPr>
              <a:t>„Ich weiss, dass der HERR euch dieses Land gegeben hat. Alle seine Bewohner zittern vor euch, sie sind vor Angst wie gelähmt.“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43853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2564904"/>
            <a:ext cx="4176464" cy="400110"/>
          </a:xfrm>
        </p:spPr>
        <p:txBody>
          <a:bodyPr wrap="square">
            <a:spAutoFit/>
          </a:bodyPr>
          <a:lstStyle/>
          <a:p>
            <a:pPr algn="r"/>
            <a:r>
              <a:rPr lang="de-CH" altLang="de-DE" sz="2000" dirty="0">
                <a:effectLst/>
                <a:latin typeface="Univers LT Std 47 Cn Lt" pitchFamily="34" charset="0"/>
              </a:rPr>
              <a:t>Rut 3,10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2564"/>
            <a:ext cx="7056784" cy="2308324"/>
          </a:xfrm>
        </p:spPr>
        <p:txBody>
          <a:bodyPr wrap="square">
            <a:spAutoFit/>
          </a:bodyPr>
          <a:lstStyle/>
          <a:p>
            <a:pPr algn="l"/>
            <a:r>
              <a:rPr lang="de-CH" altLang="de-DE" sz="3600" dirty="0">
                <a:solidFill>
                  <a:schemeClr val="tx1"/>
                </a:solidFill>
                <a:effectLst/>
                <a:latin typeface="Univers LT Std 47 Cn Lt" pitchFamily="34" charset="0"/>
              </a:rPr>
              <a:t>„Der HERR segne dich! Was du jetzt getan hast, zeigt noch mehr als alles bisher, wie treu du zur Familie deiner Schwiegermutter hältst.“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35337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331640" y="4221088"/>
            <a:ext cx="4176464" cy="400110"/>
          </a:xfrm>
        </p:spPr>
        <p:txBody>
          <a:bodyPr wrap="square">
            <a:spAutoFit/>
          </a:bodyPr>
          <a:lstStyle/>
          <a:p>
            <a:pPr algn="r"/>
            <a:r>
              <a:rPr lang="de-CH" altLang="de-DE" sz="2000" dirty="0">
                <a:effectLst/>
                <a:latin typeface="Univers LT Std 47 Cn Lt" pitchFamily="34" charset="0"/>
              </a:rPr>
              <a:t>Rut 1,16-17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352928" cy="3970318"/>
          </a:xfrm>
        </p:spPr>
        <p:txBody>
          <a:bodyPr wrap="square">
            <a:spAutoFit/>
          </a:bodyPr>
          <a:lstStyle/>
          <a:p>
            <a:pPr algn="l"/>
            <a:r>
              <a:rPr lang="de-CH" altLang="de-DE" sz="3600" dirty="0">
                <a:solidFill>
                  <a:schemeClr val="tx1"/>
                </a:solidFill>
                <a:effectLst/>
                <a:latin typeface="Univers LT Std 47 Cn Lt" pitchFamily="34" charset="0"/>
              </a:rPr>
              <a:t>"Wo du hingehst, da will ich auch hingehen; wo du bleibst, da bleibe ich auch. Dein Volk ist mein Volk, und dein Gott ist mein Gott. Wo du stirbst, da sterbe ich auch, da will ich auch begraben werden. Der HERR tue mir dies und das,</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nur der Tod wird mich und</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dich scheiden.“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65871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2564904"/>
            <a:ext cx="4176464" cy="400110"/>
          </a:xfrm>
        </p:spPr>
        <p:txBody>
          <a:bodyPr wrap="square">
            <a:spAutoFit/>
          </a:bodyPr>
          <a:lstStyle/>
          <a:p>
            <a:pPr algn="r"/>
            <a:r>
              <a:rPr lang="de-CH" altLang="de-DE" sz="2000" dirty="0">
                <a:effectLst/>
                <a:latin typeface="Univers LT Std 47 Cn Lt" pitchFamily="34" charset="0"/>
              </a:rPr>
              <a:t>Rut 3,10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056784" cy="1754326"/>
          </a:xfrm>
        </p:spPr>
        <p:txBody>
          <a:bodyPr wrap="square">
            <a:spAutoFit/>
          </a:bodyPr>
          <a:lstStyle/>
          <a:p>
            <a:pPr algn="l"/>
            <a:r>
              <a:rPr lang="de-CH" altLang="de-DE" sz="3600" dirty="0">
                <a:solidFill>
                  <a:schemeClr val="tx1"/>
                </a:solidFill>
                <a:effectLst/>
                <a:latin typeface="Univers LT Std 47 Cn Lt" pitchFamily="34" charset="0"/>
              </a:rPr>
              <a:t>„Du hättest ja auch den jungen Männern nachlaufen können und jeden bekommen, ob arm oder reich.“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76320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2564904"/>
            <a:ext cx="4176464" cy="400110"/>
          </a:xfrm>
        </p:spPr>
        <p:txBody>
          <a:bodyPr wrap="square">
            <a:spAutoFit/>
          </a:bodyPr>
          <a:lstStyle/>
          <a:p>
            <a:pPr algn="r"/>
            <a:r>
              <a:rPr lang="de-CH" altLang="de-DE" sz="2000" dirty="0">
                <a:effectLst/>
                <a:latin typeface="Univers LT Std 47 Cn Lt" pitchFamily="34" charset="0"/>
              </a:rPr>
              <a:t>Rut 3,11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200800" cy="2308324"/>
          </a:xfrm>
        </p:spPr>
        <p:txBody>
          <a:bodyPr wrap="square">
            <a:spAutoFit/>
          </a:bodyPr>
          <a:lstStyle/>
          <a:p>
            <a:pPr algn="l"/>
            <a:r>
              <a:rPr lang="de-CH" altLang="de-DE" sz="3600" dirty="0">
                <a:solidFill>
                  <a:schemeClr val="tx1"/>
                </a:solidFill>
                <a:effectLst/>
                <a:latin typeface="Univers LT Std 47 Cn Lt" pitchFamily="34" charset="0"/>
              </a:rPr>
              <a:t>„Meine Tochter, sei unbesorgt! Ich werde tun, worum du mich gebeten hast. Jeder in der Stadt weiss, dass du eine tüchtige Frau bist.“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56919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39552" y="764704"/>
            <a:ext cx="7920880" cy="923330"/>
          </a:xfrm>
        </p:spPr>
        <p:txBody>
          <a:bodyPr wrap="square">
            <a:spAutoFit/>
          </a:bodyPr>
          <a:lstStyle/>
          <a:p>
            <a:pPr algn="l"/>
            <a:r>
              <a:rPr lang="de-DE" altLang="de-DE" dirty="0">
                <a:solidFill>
                  <a:schemeClr val="tx1"/>
                </a:solidFill>
                <a:effectLst/>
                <a:latin typeface="Univers LT Std 47 Cn Lt" pitchFamily="34" charset="0"/>
              </a:rPr>
              <a:t>III. </a:t>
            </a:r>
            <a:r>
              <a:rPr lang="de-CH" altLang="de-DE" dirty="0">
                <a:solidFill>
                  <a:schemeClr val="tx1"/>
                </a:solidFill>
                <a:effectLst/>
                <a:latin typeface="Univers LT Std 47 Cn Lt" pitchFamily="34" charset="0"/>
              </a:rPr>
              <a:t>Lass es uns richtig machen!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93074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2564904"/>
            <a:ext cx="4176464" cy="400110"/>
          </a:xfrm>
        </p:spPr>
        <p:txBody>
          <a:bodyPr wrap="square">
            <a:spAutoFit/>
          </a:bodyPr>
          <a:lstStyle/>
          <a:p>
            <a:pPr algn="r"/>
            <a:r>
              <a:rPr lang="de-CH" altLang="de-DE" sz="2000" dirty="0">
                <a:effectLst/>
                <a:latin typeface="Univers LT Std 47 Cn Lt" pitchFamily="34" charset="0"/>
              </a:rPr>
              <a:t>Rut 3,12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6408712" cy="1754326"/>
          </a:xfrm>
        </p:spPr>
        <p:txBody>
          <a:bodyPr wrap="square">
            <a:spAutoFit/>
          </a:bodyPr>
          <a:lstStyle/>
          <a:p>
            <a:pPr algn="l"/>
            <a:r>
              <a:rPr lang="de-CH" altLang="de-DE" sz="3600" dirty="0">
                <a:solidFill>
                  <a:schemeClr val="tx1"/>
                </a:solidFill>
                <a:effectLst/>
                <a:latin typeface="Univers LT Std 47 Cn Lt" pitchFamily="34" charset="0"/>
              </a:rPr>
              <a:t>„Es gibt noch einen zweiten, der den Vortritt hat, weil er näher verwandt ist als ich.“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42077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123728" y="3717032"/>
            <a:ext cx="4176464" cy="400110"/>
          </a:xfrm>
        </p:spPr>
        <p:txBody>
          <a:bodyPr wrap="square">
            <a:spAutoFit/>
          </a:bodyPr>
          <a:lstStyle/>
          <a:p>
            <a:pPr algn="r"/>
            <a:r>
              <a:rPr lang="de-CH" altLang="de-DE" sz="2000" dirty="0">
                <a:effectLst/>
                <a:latin typeface="Univers LT Std 47 Cn Lt" pitchFamily="34" charset="0"/>
              </a:rPr>
              <a:t>Rut 3,13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12968" cy="2862322"/>
          </a:xfrm>
        </p:spPr>
        <p:txBody>
          <a:bodyPr wrap="square">
            <a:spAutoFit/>
          </a:bodyPr>
          <a:lstStyle/>
          <a:p>
            <a:pPr algn="l"/>
            <a:r>
              <a:rPr lang="de-CH" altLang="de-DE" sz="3600" dirty="0">
                <a:solidFill>
                  <a:schemeClr val="tx1"/>
                </a:solidFill>
                <a:effectLst/>
                <a:latin typeface="Univers LT Std 47 Cn Lt" pitchFamily="34" charset="0"/>
              </a:rPr>
              <a:t>„Morgen früh werde ich den anderen Löser vor die Wahl stellen, ob er der Verpflichtung nachkommen will oder nicht. Wenn nicht, werde ich es tun. Das verspreche ich dir, so gewiss der HERR lebt.</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Bleib jetzt liegen bis zum Morgen!“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630282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2564904"/>
            <a:ext cx="4176464" cy="400110"/>
          </a:xfrm>
        </p:spPr>
        <p:txBody>
          <a:bodyPr wrap="square">
            <a:spAutoFit/>
          </a:bodyPr>
          <a:lstStyle/>
          <a:p>
            <a:pPr algn="r"/>
            <a:r>
              <a:rPr lang="de-CH" altLang="de-DE" sz="2000" dirty="0">
                <a:effectLst/>
                <a:latin typeface="Univers LT Std 47 Cn Lt" pitchFamily="34" charset="0"/>
              </a:rPr>
              <a:t>Rut 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6696744" cy="1323439"/>
          </a:xfrm>
        </p:spPr>
        <p:txBody>
          <a:bodyPr wrap="square">
            <a:spAutoFit/>
          </a:bodyPr>
          <a:lstStyle/>
          <a:p>
            <a:pPr algn="l"/>
            <a:r>
              <a:rPr lang="de-CH" altLang="de-DE" sz="4000" dirty="0">
                <a:solidFill>
                  <a:schemeClr val="tx1"/>
                </a:solidFill>
                <a:effectLst/>
                <a:latin typeface="Univers LT Std 47 Cn Lt" pitchFamily="34" charset="0"/>
              </a:rPr>
              <a:t>„Es darf nicht bekannt werden, dass eine Frau auf der Tenne war.“</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171895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2132856"/>
            <a:ext cx="4176464" cy="400110"/>
          </a:xfrm>
        </p:spPr>
        <p:txBody>
          <a:bodyPr wrap="square">
            <a:spAutoFit/>
          </a:bodyPr>
          <a:lstStyle/>
          <a:p>
            <a:pPr algn="r"/>
            <a:r>
              <a:rPr lang="de-CH" altLang="de-DE" sz="2000" dirty="0">
                <a:effectLst/>
                <a:latin typeface="Univers LT Std 47 Cn Lt" pitchFamily="34" charset="0"/>
              </a:rPr>
              <a:t>1.Korinther-Brief 9,27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632848" cy="1754326"/>
          </a:xfrm>
        </p:spPr>
        <p:txBody>
          <a:bodyPr wrap="square">
            <a:spAutoFit/>
          </a:bodyPr>
          <a:lstStyle/>
          <a:p>
            <a:pPr algn="l"/>
            <a:r>
              <a:rPr lang="de-CH" altLang="de-DE" sz="3600" dirty="0">
                <a:solidFill>
                  <a:schemeClr val="tx1"/>
                </a:solidFill>
                <a:effectLst/>
                <a:latin typeface="Univers LT Std 47 Cn Lt" pitchFamily="34" charset="0"/>
              </a:rPr>
              <a:t>„Ich bezwinge meinen Leib und zähme ihn, damit ich nicht andern predige und selbst verwerflich werde.“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78381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2564904"/>
            <a:ext cx="4176464" cy="400110"/>
          </a:xfrm>
        </p:spPr>
        <p:txBody>
          <a:bodyPr wrap="square">
            <a:spAutoFit/>
          </a:bodyPr>
          <a:lstStyle/>
          <a:p>
            <a:pPr algn="r"/>
            <a:r>
              <a:rPr lang="de-CH" altLang="de-DE" sz="2000" dirty="0">
                <a:effectLst/>
                <a:latin typeface="Univers LT Std 47 Cn Lt" pitchFamily="34" charset="0"/>
              </a:rPr>
              <a:t>Rut 3,18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560840" cy="2308324"/>
          </a:xfrm>
        </p:spPr>
        <p:txBody>
          <a:bodyPr wrap="square">
            <a:spAutoFit/>
          </a:bodyPr>
          <a:lstStyle/>
          <a:p>
            <a:pPr algn="l"/>
            <a:r>
              <a:rPr lang="de-CH" altLang="de-DE" sz="3600" dirty="0">
                <a:solidFill>
                  <a:schemeClr val="tx1"/>
                </a:solidFill>
                <a:effectLst/>
                <a:latin typeface="Univers LT Std 47 Cn Lt" pitchFamily="34" charset="0"/>
              </a:rPr>
              <a:t>„Bleib hier, meine Tochter, und warte ab, wie die Sache ausgeht. Der Mann wird</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nicht ruhen, bis er sie noch heute</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geordnet hat.“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08256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403648" y="4221088"/>
            <a:ext cx="4176464" cy="400110"/>
          </a:xfrm>
        </p:spPr>
        <p:txBody>
          <a:bodyPr wrap="square">
            <a:spAutoFit/>
          </a:bodyPr>
          <a:lstStyle/>
          <a:p>
            <a:pPr algn="r"/>
            <a:r>
              <a:rPr lang="de-CH" altLang="de-DE" sz="2000" dirty="0">
                <a:effectLst/>
                <a:latin typeface="Univers LT Std 47 Cn Lt" pitchFamily="34" charset="0"/>
              </a:rPr>
              <a:t>Josua 2,12-13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56696"/>
            <a:ext cx="8856984" cy="3416320"/>
          </a:xfrm>
        </p:spPr>
        <p:txBody>
          <a:bodyPr wrap="square">
            <a:spAutoFit/>
          </a:bodyPr>
          <a:lstStyle/>
          <a:p>
            <a:pPr algn="l"/>
            <a:r>
              <a:rPr lang="de-CH" altLang="de-DE" sz="3600" dirty="0">
                <a:solidFill>
                  <a:schemeClr val="tx1"/>
                </a:solidFill>
                <a:effectLst/>
                <a:latin typeface="Univers LT Std 47 Cn Lt" pitchFamily="34" charset="0"/>
              </a:rPr>
              <a:t>„Schwört mir bei dem HERRN, dass ihr an meiner Familie genauso handelt, wie ich an euch gehandelt habe und ihr meinen Angehörigen das Leben retten wollt, meinem Vater und meiner Mutter, meinen Brüdern und meinen Schwestern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und meinem ganzen Hausgesinde!“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534364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836712"/>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Grafik 7" descr="Ein Bild, das Text enthält.&#10;&#10;Mit hoher Zuverlässigkeit generierte Beschreibu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87" y="0"/>
            <a:ext cx="9036496" cy="6777372"/>
          </a:xfrm>
          <a:prstGeom prst="rect">
            <a:avLst/>
          </a:prstGeom>
        </p:spPr>
      </p:pic>
    </p:spTree>
    <p:extLst>
      <p:ext uri="{BB962C8B-B14F-4D97-AF65-F5344CB8AC3E}">
        <p14:creationId xmlns:p14="http://schemas.microsoft.com/office/powerpoint/2010/main" val="33056608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475656" y="4149080"/>
            <a:ext cx="4176464" cy="400110"/>
          </a:xfrm>
        </p:spPr>
        <p:txBody>
          <a:bodyPr wrap="square">
            <a:spAutoFit/>
          </a:bodyPr>
          <a:lstStyle/>
          <a:p>
            <a:pPr algn="r"/>
            <a:r>
              <a:rPr lang="de-CH" altLang="de-DE" sz="2000" dirty="0">
                <a:effectLst/>
                <a:latin typeface="Univers LT Std 47 Cn Lt" pitchFamily="34" charset="0"/>
              </a:rPr>
              <a:t>Matthäus-Evangelium 11,28-29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12968" cy="3416320"/>
          </a:xfrm>
        </p:spPr>
        <p:txBody>
          <a:bodyPr wrap="square">
            <a:spAutoFit/>
          </a:bodyPr>
          <a:lstStyle/>
          <a:p>
            <a:pPr algn="l"/>
            <a:r>
              <a:rPr lang="de-CH" altLang="de-DE" sz="3600" dirty="0">
                <a:solidFill>
                  <a:schemeClr val="tx1"/>
                </a:solidFill>
                <a:effectLst/>
                <a:latin typeface="Univers LT Std 47 Cn Lt" pitchFamily="34" charset="0"/>
              </a:rPr>
              <a:t>„Kommt zu mir, ihr alle, die ihr euch plagt und von eurer Last fast erdrückt werdet; ich werde sie euch abnehmen. Nehmt mein Joch auf euch und lernt von mir, denn ich bin gütig und von Herzen demütig. So werdet ihr Ruhe finden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für eure Seele.“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3340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132856"/>
            <a:ext cx="4176464" cy="400110"/>
          </a:xfrm>
        </p:spPr>
        <p:txBody>
          <a:bodyPr wrap="square">
            <a:spAutoFit/>
          </a:bodyPr>
          <a:lstStyle/>
          <a:p>
            <a:pPr algn="r"/>
            <a:r>
              <a:rPr lang="de-CH" altLang="de-DE" sz="2000" dirty="0">
                <a:effectLst/>
                <a:latin typeface="Univers LT Std 47 Cn Lt" pitchFamily="34" charset="0"/>
              </a:rPr>
              <a:t>Johannes-Evangelium 6,37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12968" cy="1938992"/>
          </a:xfrm>
        </p:spPr>
        <p:txBody>
          <a:bodyPr wrap="square">
            <a:spAutoFit/>
          </a:bodyPr>
          <a:lstStyle/>
          <a:p>
            <a:pPr algn="l"/>
            <a:r>
              <a:rPr lang="de-CH" altLang="de-DE" sz="6000" dirty="0">
                <a:solidFill>
                  <a:schemeClr val="tx1"/>
                </a:solidFill>
                <a:effectLst/>
                <a:latin typeface="Univers LT Std 47 Cn Lt" pitchFamily="34" charset="0"/>
              </a:rPr>
              <a:t>„Niemand, der zu mir kommt, wird von mir abgewiesen.“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50020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836712"/>
            <a:ext cx="8640960" cy="1015663"/>
          </a:xfrm>
        </p:spPr>
        <p:txBody>
          <a:bodyPr wrap="square">
            <a:spAutoFit/>
          </a:bodyPr>
          <a:lstStyle/>
          <a:p>
            <a:pPr algn="l"/>
            <a:r>
              <a:rPr lang="de-DE" altLang="de-DE" sz="6000" dirty="0">
                <a:solidFill>
                  <a:schemeClr val="tx1"/>
                </a:solidFill>
                <a:effectLst/>
                <a:latin typeface="Univers LT Std 47 Cn Lt" pitchFamily="34" charset="0"/>
              </a:rPr>
              <a:t>I. </a:t>
            </a:r>
            <a:r>
              <a:rPr lang="de-CH" altLang="de-DE" sz="6000" dirty="0">
                <a:solidFill>
                  <a:schemeClr val="tx1"/>
                </a:solidFill>
                <a:effectLst/>
                <a:latin typeface="Univers LT Std 47 Cn Lt" pitchFamily="34" charset="0"/>
              </a:rPr>
              <a:t>Jetzt packen wir’s an!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060848"/>
            <a:ext cx="4176464" cy="400110"/>
          </a:xfrm>
        </p:spPr>
        <p:txBody>
          <a:bodyPr wrap="square">
            <a:spAutoFit/>
          </a:bodyPr>
          <a:lstStyle/>
          <a:p>
            <a:pPr algn="r"/>
            <a:r>
              <a:rPr lang="de-CH" altLang="de-DE" sz="2000" dirty="0">
                <a:effectLst/>
                <a:latin typeface="Univers LT Std 47 Cn Lt" pitchFamily="34" charset="0"/>
              </a:rPr>
              <a:t>Rut 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65638"/>
            <a:ext cx="7560840" cy="1200329"/>
          </a:xfrm>
        </p:spPr>
        <p:txBody>
          <a:bodyPr wrap="square">
            <a:spAutoFit/>
          </a:bodyPr>
          <a:lstStyle/>
          <a:p>
            <a:pPr algn="l"/>
            <a:r>
              <a:rPr lang="de-CH" altLang="de-DE" sz="3600" dirty="0">
                <a:solidFill>
                  <a:schemeClr val="tx1"/>
                </a:solidFill>
                <a:effectLst/>
                <a:latin typeface="Univers LT Std 47 Cn Lt" pitchFamily="34" charset="0"/>
              </a:rPr>
              <a:t>„Meine Tochter, ich möchte, dass du wieder einen Mann und eine Heimat bekommst.“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56044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211960" y="2636912"/>
            <a:ext cx="4176464" cy="400110"/>
          </a:xfrm>
        </p:spPr>
        <p:txBody>
          <a:bodyPr wrap="square">
            <a:spAutoFit/>
          </a:bodyPr>
          <a:lstStyle/>
          <a:p>
            <a:pPr algn="r"/>
            <a:r>
              <a:rPr lang="de-CH" altLang="de-DE" sz="2000" dirty="0">
                <a:effectLst/>
                <a:latin typeface="Univers LT Std 47 Cn Lt" pitchFamily="34" charset="0"/>
              </a:rPr>
              <a:t>Rut 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7848872" cy="2862322"/>
          </a:xfrm>
        </p:spPr>
        <p:txBody>
          <a:bodyPr wrap="square">
            <a:spAutoFit/>
          </a:bodyPr>
          <a:lstStyle/>
          <a:p>
            <a:pPr algn="l"/>
            <a:r>
              <a:rPr lang="de-CH" altLang="de-DE" sz="3600" dirty="0">
                <a:solidFill>
                  <a:schemeClr val="tx1"/>
                </a:solidFill>
                <a:effectLst/>
                <a:latin typeface="Univers LT Std 47 Cn Lt" pitchFamily="34" charset="0"/>
              </a:rPr>
              <a:t>„Du weisst, dass Boas, mit dessen Leuten du auf dem Feld warst, mit uns verwandt ist.</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Er arbeitet heute Abend mit der Worfschaufel auf der Tenne, um die Spreu von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der Gerste zu trennen.“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50290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139952" y="2636912"/>
            <a:ext cx="4176464" cy="400110"/>
          </a:xfrm>
        </p:spPr>
        <p:txBody>
          <a:bodyPr wrap="square">
            <a:spAutoFit/>
          </a:bodyPr>
          <a:lstStyle/>
          <a:p>
            <a:pPr algn="r"/>
            <a:r>
              <a:rPr lang="de-CH" altLang="de-DE" sz="2000" dirty="0">
                <a:effectLst/>
                <a:latin typeface="Univers LT Std 47 Cn Lt" pitchFamily="34" charset="0"/>
              </a:rPr>
              <a:t>Rut 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52634"/>
            <a:ext cx="6984776" cy="2308324"/>
          </a:xfrm>
        </p:spPr>
        <p:txBody>
          <a:bodyPr wrap="square">
            <a:spAutoFit/>
          </a:bodyPr>
          <a:lstStyle/>
          <a:p>
            <a:pPr algn="l"/>
            <a:r>
              <a:rPr lang="de-CH" altLang="de-DE" sz="3600" dirty="0">
                <a:solidFill>
                  <a:schemeClr val="tx1"/>
                </a:solidFill>
                <a:effectLst/>
                <a:latin typeface="Univers LT Std 47 Cn Lt" pitchFamily="34" charset="0"/>
              </a:rPr>
              <a:t>„Bade und salbe dich, zieh deine besten Kleider an und geh zur Tenne. Sieh zu, dass er dich nicht bemerkt, bevor er</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mit Essen und Trinken fertig ist.“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25852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139952" y="2708920"/>
            <a:ext cx="4176464" cy="400110"/>
          </a:xfrm>
        </p:spPr>
        <p:txBody>
          <a:bodyPr wrap="square">
            <a:spAutoFit/>
          </a:bodyPr>
          <a:lstStyle/>
          <a:p>
            <a:pPr algn="r"/>
            <a:r>
              <a:rPr lang="de-CH" altLang="de-DE" sz="2000" dirty="0">
                <a:effectLst/>
                <a:latin typeface="Univers LT Std 47 Cn Lt" pitchFamily="34" charset="0"/>
              </a:rPr>
              <a:t>Rut 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52634"/>
            <a:ext cx="6840760" cy="2308324"/>
          </a:xfrm>
        </p:spPr>
        <p:txBody>
          <a:bodyPr wrap="square">
            <a:spAutoFit/>
          </a:bodyPr>
          <a:lstStyle/>
          <a:p>
            <a:pPr algn="l"/>
            <a:r>
              <a:rPr lang="de-CH" altLang="de-DE" sz="3600" dirty="0">
                <a:solidFill>
                  <a:schemeClr val="tx1"/>
                </a:solidFill>
                <a:effectLst/>
                <a:latin typeface="Univers LT Std 47 Cn Lt" pitchFamily="34" charset="0"/>
              </a:rPr>
              <a:t>„Pass gut auf, wo er sich hinlegt, und wenn er schläft, geh hin zu ihm, hebe die Decke zu seinen Füssen und lege dich unter die Decke.“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03476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211960" y="2420888"/>
            <a:ext cx="4176464" cy="400110"/>
          </a:xfrm>
        </p:spPr>
        <p:txBody>
          <a:bodyPr wrap="square">
            <a:spAutoFit/>
          </a:bodyPr>
          <a:lstStyle/>
          <a:p>
            <a:pPr algn="r"/>
            <a:r>
              <a:rPr lang="de-CH" altLang="de-DE" sz="2000" dirty="0">
                <a:effectLst/>
                <a:latin typeface="Univers LT Std 47 Cn Lt" pitchFamily="34" charset="0"/>
              </a:rPr>
              <a:t>Rut 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840760" cy="1569660"/>
          </a:xfrm>
        </p:spPr>
        <p:txBody>
          <a:bodyPr wrap="square">
            <a:spAutoFit/>
          </a:bodyPr>
          <a:lstStyle/>
          <a:p>
            <a:pPr algn="l"/>
            <a:r>
              <a:rPr lang="de-CH" altLang="de-DE" sz="4800" dirty="0">
                <a:solidFill>
                  <a:schemeClr val="tx1"/>
                </a:solidFill>
                <a:effectLst/>
                <a:latin typeface="Univers LT Std 47 Cn Lt" pitchFamily="34" charset="0"/>
              </a:rPr>
              <a:t>„Boas wird dir dann schon sagen, was du tun sollst.“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79969419"/>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804</Words>
  <Application>Microsoft Office PowerPoint</Application>
  <PresentationFormat>Bildschirmpräsentation (4:3)</PresentationFormat>
  <Paragraphs>95</Paragraphs>
  <Slides>33</Slides>
  <Notes>33</Notes>
  <HiddenSlides>0</HiddenSlides>
  <MMClips>0</MMClips>
  <ScaleCrop>false</ScaleCrop>
  <HeadingPairs>
    <vt:vector size="4" baseType="variant">
      <vt:variant>
        <vt:lpstr>Design</vt:lpstr>
      </vt:variant>
      <vt:variant>
        <vt:i4>1</vt:i4>
      </vt:variant>
      <vt:variant>
        <vt:lpstr>Folientitel</vt:lpstr>
      </vt:variant>
      <vt:variant>
        <vt:i4>33</vt:i4>
      </vt:variant>
    </vt:vector>
  </HeadingPairs>
  <TitlesOfParts>
    <vt:vector size="34" baseType="lpstr">
      <vt:lpstr>Designvorlage 'Berggipfel'</vt:lpstr>
      <vt:lpstr>Grosse Hoffnungen am Horizont</vt:lpstr>
      <vt:lpstr>„Ich weiss, dass der HERR euch dieses Land gegeben hat. Alle seine Bewohner zittern vor euch, sie sind vor Angst wie gelähmt.“</vt:lpstr>
      <vt:lpstr>„Schwört mir bei dem HERRN, dass ihr an meiner Familie genauso handelt, wie ich an euch gehandelt habe und ihr meinen Angehörigen das Leben retten wollt, meinem Vater und meiner Mutter, meinen Brüdern und meinen Schwestern und meinem ganzen Hausgesinde!“</vt:lpstr>
      <vt:lpstr>I. Jetzt packen wir’s an!</vt:lpstr>
      <vt:lpstr>„Meine Tochter, ich möchte, dass du wieder einen Mann und eine Heimat bekommst.“</vt:lpstr>
      <vt:lpstr>„Du weisst, dass Boas, mit dessen Leuten du auf dem Feld warst, mit uns verwandt ist. Er arbeitet heute Abend mit der Worfschaufel auf der Tenne, um die Spreu von der Gerste zu trennen.“</vt:lpstr>
      <vt:lpstr>„Bade und salbe dich, zieh deine besten Kleider an und geh zur Tenne. Sieh zu, dass er dich nicht bemerkt, bevor er mit Essen und Trinken fertig ist.“</vt:lpstr>
      <vt:lpstr>„Pass gut auf, wo er sich hinlegt, und wenn er schläft, geh hin zu ihm, hebe die Decke zu seinen Füssen und lege dich unter die Decke.“</vt:lpstr>
      <vt:lpstr>„Boas wird dir dann schon sagen, was du tun sollst.“</vt:lpstr>
      <vt:lpstr>„Als Paulus und seine Leute sich Mysien näherten, versuchten sie, nach Bithynien weiterzureisen, aber das liess der Geist Jesu nicht zu.“</vt:lpstr>
      <vt:lpstr>„Alles ist mir erlaubt! Aber nicht alles, was mir erlaubt ist, ist auch gut für mich und für andere.“</vt:lpstr>
      <vt:lpstr>„Was immer ihr tut, ob ihr esst oder trinkt oder was es auch sei – verhaltet euch so, dass Gott dadurch geehrt wird.“</vt:lpstr>
      <vt:lpstr>„Ich werde alles so machen, wie du gesagt hast.“</vt:lpstr>
      <vt:lpstr>II. Bitte nimm mich!</vt:lpstr>
      <vt:lpstr>„Leise kam sie näher und deckte den Platz zu seinen Füssen auf und legte sich zu ihm unter die Decke.“</vt:lpstr>
      <vt:lpstr>„Wer bist du?“</vt:lpstr>
      <vt:lpstr>„Ich bin Rut, deine Sklavin!“</vt:lpstr>
      <vt:lpstr>„Breite deinen Gewandsaum über mich und nimm mich zur Frau; du bist doch der Löser!“</vt:lpstr>
      <vt:lpstr>„Ich nahm dich zur Frau. Ich breitete meinen Gewandsaum über dich zum Zeichen, dass du mir gehören und nicht mehr nackt und bloss sein solltest. Ich schwor dir Treue und schloss den Bund fürs Leben mit dir, ich, der HERR.“</vt:lpstr>
      <vt:lpstr>„Der HERR segne dich! Was du jetzt getan hast, zeigt noch mehr als alles bisher, wie treu du zur Familie deiner Schwiegermutter hältst.“</vt:lpstr>
      <vt:lpstr>"Wo du hingehst, da will ich auch hingehen; wo du bleibst, da bleibe ich auch. Dein Volk ist mein Volk, und dein Gott ist mein Gott. Wo du stirbst, da sterbe ich auch, da will ich auch begraben werden. Der HERR tue mir dies und das, nur der Tod wird mich und dich scheiden.“</vt:lpstr>
      <vt:lpstr>„Du hättest ja auch den jungen Männern nachlaufen können und jeden bekommen, ob arm oder reich.“</vt:lpstr>
      <vt:lpstr>„Meine Tochter, sei unbesorgt! Ich werde tun, worum du mich gebeten hast. Jeder in der Stadt weiss, dass du eine tüchtige Frau bist.“</vt:lpstr>
      <vt:lpstr>III. Lass es uns richtig machen!</vt:lpstr>
      <vt:lpstr>„Es gibt noch einen zweiten, der den Vortritt hat, weil er näher verwandt ist als ich.“</vt:lpstr>
      <vt:lpstr>„Morgen früh werde ich den anderen Löser vor die Wahl stellen, ob er der Verpflichtung nachkommen will oder nicht. Wenn nicht, werde ich es tun. Das verspreche ich dir, so gewiss der HERR lebt. Bleib jetzt liegen bis zum Morgen!“</vt:lpstr>
      <vt:lpstr>„Es darf nicht bekannt werden, dass eine Frau auf der Tenne war.“</vt:lpstr>
      <vt:lpstr>„Ich bezwinge meinen Leib und zähme ihn, damit ich nicht andern predige und selbst verwerflich werde.“</vt:lpstr>
      <vt:lpstr>„Bleib hier, meine Tochter, und warte ab, wie die Sache ausgeht. Der Mann wird nicht ruhen, bis er sie noch heute geordnet hat.“</vt:lpstr>
      <vt:lpstr>Schlussgedanke</vt:lpstr>
      <vt:lpstr>PowerPoint-Präsentation</vt:lpstr>
      <vt:lpstr>„Kommt zu mir, ihr alle, die ihr euch plagt und von eurer Last fast erdrückt werdet; ich werde sie euch abnehmen. Nehmt mein Joch auf euch und lernt von mir, denn ich bin gütig und von Herzen demütig. So werdet ihr Ruhe finden für eure Seele.“</vt:lpstr>
      <vt:lpstr>„Niemand, der zu mir kommt, wird von mir abgewiesen.“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Eine dramatische Geschichte mit Happy End - Teil 3/4 - Grosse Hoffnungen am Horizont - Folien</dc:title>
  <dc:creator>Jürg Birnstiel</dc:creator>
  <cp:lastModifiedBy>Me</cp:lastModifiedBy>
  <cp:revision>736</cp:revision>
  <dcterms:created xsi:type="dcterms:W3CDTF">2013-11-12T15:20:47Z</dcterms:created>
  <dcterms:modified xsi:type="dcterms:W3CDTF">2017-11-14T11:58:38Z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