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5"/>
  </p:notesMasterIdLst>
  <p:handoutMasterIdLst>
    <p:handoutMasterId r:id="rId36"/>
  </p:handoutMasterIdLst>
  <p:sldIdLst>
    <p:sldId id="735" r:id="rId2"/>
    <p:sldId id="1026" r:id="rId3"/>
    <p:sldId id="896" r:id="rId4"/>
    <p:sldId id="997" r:id="rId5"/>
    <p:sldId id="1027" r:id="rId6"/>
    <p:sldId id="1028" r:id="rId7"/>
    <p:sldId id="1029" r:id="rId8"/>
    <p:sldId id="1030" r:id="rId9"/>
    <p:sldId id="1031" r:id="rId10"/>
    <p:sldId id="1032" r:id="rId11"/>
    <p:sldId id="1054" r:id="rId12"/>
    <p:sldId id="1033" r:id="rId13"/>
    <p:sldId id="1034" r:id="rId14"/>
    <p:sldId id="1035" r:id="rId15"/>
    <p:sldId id="1036" r:id="rId16"/>
    <p:sldId id="1037" r:id="rId17"/>
    <p:sldId id="1038" r:id="rId18"/>
    <p:sldId id="1039" r:id="rId19"/>
    <p:sldId id="1040" r:id="rId20"/>
    <p:sldId id="962" r:id="rId21"/>
    <p:sldId id="1042" r:id="rId22"/>
    <p:sldId id="1043" r:id="rId23"/>
    <p:sldId id="1044" r:id="rId24"/>
    <p:sldId id="1045" r:id="rId25"/>
    <p:sldId id="1046" r:id="rId26"/>
    <p:sldId id="1047" r:id="rId27"/>
    <p:sldId id="1048" r:id="rId28"/>
    <p:sldId id="1049" r:id="rId29"/>
    <p:sldId id="1050" r:id="rId30"/>
    <p:sldId id="259" r:id="rId31"/>
    <p:sldId id="1051" r:id="rId32"/>
    <p:sldId id="1052" r:id="rId33"/>
    <p:sldId id="1053" r:id="rId34"/>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p:scale>
          <a:sx n="130" d="100"/>
          <a:sy n="130" d="100"/>
        </p:scale>
        <p:origin x="-107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81422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964055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167125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99296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972716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165431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768661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825300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118330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3693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5363981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442137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682941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550360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55252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673511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434931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555322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909452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6177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870365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432114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31979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09028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57538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47414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231867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41129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24841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8429" y="116632"/>
            <a:ext cx="8521645" cy="2123658"/>
          </a:xfrm>
        </p:spPr>
        <p:txBody>
          <a:bodyPr wrap="square">
            <a:spAutoFit/>
          </a:bodyPr>
          <a:lstStyle/>
          <a:p>
            <a:pPr algn="l"/>
            <a:r>
              <a:rPr lang="de-CH" altLang="de-DE" sz="6600" dirty="0">
                <a:solidFill>
                  <a:schemeClr val="tx1"/>
                </a:solidFill>
                <a:effectLst/>
                <a:latin typeface="Univers LT Std 47 Cn Lt" pitchFamily="34" charset="0"/>
              </a:rPr>
              <a:t>Das Leben muss weitergehen</a:t>
            </a:r>
            <a:endParaRPr lang="de-DE" altLang="de-DE" sz="66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78429" y="5373216"/>
            <a:ext cx="6697827" cy="1040285"/>
          </a:xfrm>
        </p:spPr>
        <p:txBody>
          <a:bodyPr wrap="square">
            <a:spAutoFit/>
          </a:bodyPr>
          <a:lstStyle/>
          <a:p>
            <a:pPr algn="l"/>
            <a:r>
              <a:rPr lang="de-DE" altLang="de-DE" sz="2800" dirty="0">
                <a:effectLst/>
                <a:latin typeface="Univers LT Std 47 Cn Lt" pitchFamily="34" charset="0"/>
              </a:rPr>
              <a:t>Reihe:</a:t>
            </a:r>
          </a:p>
          <a:p>
            <a:pPr algn="l"/>
            <a:r>
              <a:rPr lang="de-CH" altLang="de-DE" sz="2800" dirty="0">
                <a:effectLst/>
                <a:latin typeface="Univers LT Std 47 Cn Lt" pitchFamily="34" charset="0"/>
              </a:rPr>
              <a:t>Eine dramatische Geschichte mit Happy End</a:t>
            </a:r>
            <a:r>
              <a:rPr lang="de-DE" altLang="de-DE" sz="2800" dirty="0">
                <a:effectLst/>
                <a:latin typeface="Univers LT Std 47 Cn Lt" pitchFamily="34" charset="0"/>
              </a:rPr>
              <a:t> (2/4)</a:t>
            </a:r>
          </a:p>
        </p:txBody>
      </p:sp>
      <p:sp>
        <p:nvSpPr>
          <p:cNvPr id="4" name="Rectangle 3"/>
          <p:cNvSpPr txBox="1">
            <a:spLocks noChangeArrowheads="1"/>
          </p:cNvSpPr>
          <p:nvPr/>
        </p:nvSpPr>
        <p:spPr bwMode="auto">
          <a:xfrm>
            <a:off x="2555776" y="1886347"/>
            <a:ext cx="633670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4000" kern="0" dirty="0">
                <a:effectLst/>
                <a:latin typeface="Univers LT Std 47 Cn Lt" pitchFamily="34" charset="0"/>
              </a:rPr>
              <a:t>Ruth Kapitel 2</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2434438"/>
            <a:ext cx="4176464" cy="400110"/>
          </a:xfrm>
        </p:spPr>
        <p:txBody>
          <a:bodyPr wrap="square">
            <a:spAutoFit/>
          </a:bodyPr>
          <a:lstStyle/>
          <a:p>
            <a:pPr algn="r"/>
            <a:r>
              <a:rPr lang="de-CH" altLang="de-DE" sz="2000" dirty="0">
                <a:effectLst/>
                <a:latin typeface="Univers LT Std 47 Cn Lt" pitchFamily="34" charset="0"/>
              </a:rPr>
              <a:t>Rut 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706631"/>
            <a:ext cx="7848872" cy="1200329"/>
          </a:xfrm>
        </p:spPr>
        <p:txBody>
          <a:bodyPr wrap="square">
            <a:spAutoFit/>
          </a:bodyPr>
          <a:lstStyle/>
          <a:p>
            <a:pPr algn="l"/>
            <a:r>
              <a:rPr lang="de-CH" altLang="de-DE" sz="3600" dirty="0">
                <a:solidFill>
                  <a:schemeClr val="tx1"/>
                </a:solidFill>
                <a:effectLst/>
                <a:latin typeface="Univers LT Std 47 Cn Lt" pitchFamily="34" charset="0"/>
              </a:rPr>
              <a:t>„Es traf sich, dass das Feld zum Besitz</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von Boas gehörte.“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35603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2132856"/>
            <a:ext cx="4176464" cy="400110"/>
          </a:xfrm>
        </p:spPr>
        <p:txBody>
          <a:bodyPr wrap="square">
            <a:spAutoFit/>
          </a:bodyPr>
          <a:lstStyle/>
          <a:p>
            <a:pPr algn="r"/>
            <a:r>
              <a:rPr lang="de-CH" altLang="de-DE" sz="2000" dirty="0">
                <a:effectLst/>
                <a:latin typeface="Univers LT Std 47 Cn Lt" pitchFamily="34" charset="0"/>
              </a:rPr>
              <a:t>Rut 2,3 (Keil-Delitzsch)</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476672"/>
            <a:ext cx="7848872" cy="1200329"/>
          </a:xfrm>
        </p:spPr>
        <p:txBody>
          <a:bodyPr wrap="square">
            <a:spAutoFit/>
          </a:bodyPr>
          <a:lstStyle/>
          <a:p>
            <a:pPr algn="l"/>
            <a:r>
              <a:rPr lang="de-CH" altLang="de-DE" sz="3600" dirty="0">
                <a:solidFill>
                  <a:schemeClr val="tx1"/>
                </a:solidFill>
                <a:effectLst/>
                <a:latin typeface="Univers LT Std 47 Cn Lt" pitchFamily="34" charset="0"/>
              </a:rPr>
              <a:t>„Per Zufall traf sie zufällig das Feldstück von Boas.“</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63887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2204864"/>
            <a:ext cx="4176464" cy="400110"/>
          </a:xfrm>
        </p:spPr>
        <p:txBody>
          <a:bodyPr wrap="square">
            <a:spAutoFit/>
          </a:bodyPr>
          <a:lstStyle/>
          <a:p>
            <a:pPr algn="r"/>
            <a:r>
              <a:rPr lang="de-CH" altLang="de-DE" sz="2000" dirty="0">
                <a:effectLst/>
                <a:latin typeface="Univers LT Std 47 Cn Lt" pitchFamily="34" charset="0"/>
              </a:rPr>
              <a:t>Rut 2,3 (Bruns)</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88640"/>
            <a:ext cx="7848872" cy="1754326"/>
          </a:xfrm>
        </p:spPr>
        <p:txBody>
          <a:bodyPr wrap="square">
            <a:spAutoFit/>
          </a:bodyPr>
          <a:lstStyle/>
          <a:p>
            <a:pPr algn="l"/>
            <a:r>
              <a:rPr lang="de-CH" altLang="de-DE" sz="3600" dirty="0">
                <a:solidFill>
                  <a:schemeClr val="tx1"/>
                </a:solidFill>
                <a:effectLst/>
                <a:latin typeface="Univers LT Std 47 Cn Lt" pitchFamily="34" charset="0"/>
              </a:rPr>
              <a:t>„Es fügte sich glücklich, dass sie gerade auf das Feld des Boas kam, der aus der Familie </a:t>
            </a:r>
            <a:r>
              <a:rPr lang="de-CH" altLang="de-DE" sz="3600" dirty="0" err="1">
                <a:solidFill>
                  <a:schemeClr val="tx1"/>
                </a:solidFill>
                <a:effectLst/>
                <a:latin typeface="Univers LT Std 47 Cn Lt" pitchFamily="34" charset="0"/>
              </a:rPr>
              <a:t>Elimelechs</a:t>
            </a:r>
            <a:r>
              <a:rPr lang="de-CH" altLang="de-DE" sz="3600" dirty="0">
                <a:solidFill>
                  <a:schemeClr val="tx1"/>
                </a:solidFill>
                <a:effectLst/>
                <a:latin typeface="Univers LT Std 47 Cn Lt" pitchFamily="34" charset="0"/>
              </a:rPr>
              <a:t> stammte.“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55437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2434438"/>
            <a:ext cx="4176464" cy="400110"/>
          </a:xfrm>
        </p:spPr>
        <p:txBody>
          <a:bodyPr wrap="square">
            <a:spAutoFit/>
          </a:bodyPr>
          <a:lstStyle/>
          <a:p>
            <a:pPr algn="r"/>
            <a:r>
              <a:rPr lang="de-CH" altLang="de-DE" sz="2000" dirty="0">
                <a:effectLst/>
                <a:latin typeface="Univers LT Std 47 Cn Lt" pitchFamily="34" charset="0"/>
              </a:rPr>
              <a:t>Rut 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983630"/>
            <a:ext cx="7848872" cy="646331"/>
          </a:xfrm>
        </p:spPr>
        <p:txBody>
          <a:bodyPr wrap="square">
            <a:spAutoFit/>
          </a:bodyPr>
          <a:lstStyle/>
          <a:p>
            <a:pPr algn="l"/>
            <a:r>
              <a:rPr lang="de-CH" altLang="de-DE" sz="3600" dirty="0">
                <a:solidFill>
                  <a:schemeClr val="tx1"/>
                </a:solidFill>
                <a:effectLst/>
                <a:latin typeface="Univers LT Std 47 Cn Lt" pitchFamily="34" charset="0"/>
              </a:rPr>
              <a:t>„Wohin gehört diese junge Frau?“</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85549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211960" y="2706891"/>
            <a:ext cx="4176464" cy="400110"/>
          </a:xfrm>
        </p:spPr>
        <p:txBody>
          <a:bodyPr wrap="square">
            <a:spAutoFit/>
          </a:bodyPr>
          <a:lstStyle/>
          <a:p>
            <a:pPr algn="r"/>
            <a:r>
              <a:rPr lang="de-CH" altLang="de-DE" sz="2000" dirty="0">
                <a:effectLst/>
                <a:latin typeface="Univers LT Std 47 Cn Lt" pitchFamily="34" charset="0"/>
              </a:rPr>
              <a:t>Rut 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208912" cy="2862322"/>
          </a:xfrm>
        </p:spPr>
        <p:txBody>
          <a:bodyPr wrap="square">
            <a:spAutoFit/>
          </a:bodyPr>
          <a:lstStyle/>
          <a:p>
            <a:pPr algn="l"/>
            <a:r>
              <a:rPr lang="de-CH" altLang="de-DE" sz="3600" dirty="0">
                <a:solidFill>
                  <a:schemeClr val="tx1"/>
                </a:solidFill>
                <a:effectLst/>
                <a:latin typeface="Univers LT Std 47 Cn Lt" pitchFamily="34" charset="0"/>
              </a:rPr>
              <a:t>„Sie hat gefragt, ob sie die Ähren auflesen darf, die unsere Leute liegen lassen. Seit dem frühen Morgen ist sie auf den Beinen, jetzt hat sie zum ersten Mal eine Pause gemacht und sich in den Schatten gesetzt.“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62143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211960" y="2706891"/>
            <a:ext cx="4176464" cy="400110"/>
          </a:xfrm>
        </p:spPr>
        <p:txBody>
          <a:bodyPr wrap="square">
            <a:spAutoFit/>
          </a:bodyPr>
          <a:lstStyle/>
          <a:p>
            <a:pPr algn="r"/>
            <a:r>
              <a:rPr lang="de-CH" altLang="de-DE" sz="2000" dirty="0">
                <a:effectLst/>
                <a:latin typeface="Univers LT Std 47 Cn Lt" pitchFamily="34" charset="0"/>
              </a:rPr>
              <a:t>Rut 2,10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8208912" cy="1200329"/>
          </a:xfrm>
        </p:spPr>
        <p:txBody>
          <a:bodyPr wrap="square">
            <a:spAutoFit/>
          </a:bodyPr>
          <a:lstStyle/>
          <a:p>
            <a:pPr algn="l"/>
            <a:r>
              <a:rPr lang="de-CH" altLang="de-DE" sz="3600" dirty="0">
                <a:solidFill>
                  <a:schemeClr val="tx1"/>
                </a:solidFill>
                <a:effectLst/>
                <a:latin typeface="Univers LT Std 47 Cn Lt" pitchFamily="34" charset="0"/>
              </a:rPr>
              <a:t>„Wie kommt es, dass du so freundlich zu mir bist? Ich bin doch eine Fremde.“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48482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331640" y="4221088"/>
            <a:ext cx="4176464" cy="400110"/>
          </a:xfrm>
        </p:spPr>
        <p:txBody>
          <a:bodyPr wrap="square">
            <a:spAutoFit/>
          </a:bodyPr>
          <a:lstStyle/>
          <a:p>
            <a:pPr algn="r"/>
            <a:r>
              <a:rPr lang="de-CH" altLang="de-DE" sz="2000" dirty="0">
                <a:effectLst/>
                <a:latin typeface="Univers LT Std 47 Cn Lt" pitchFamily="34" charset="0"/>
              </a:rPr>
              <a:t>Rut 2,11-12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6480720" cy="3970318"/>
          </a:xfrm>
        </p:spPr>
        <p:txBody>
          <a:bodyPr wrap="square">
            <a:spAutoFit/>
          </a:bodyPr>
          <a:lstStyle/>
          <a:p>
            <a:pPr algn="l"/>
            <a:r>
              <a:rPr lang="de-CH" altLang="de-DE" sz="2800" dirty="0">
                <a:solidFill>
                  <a:schemeClr val="tx1"/>
                </a:solidFill>
                <a:effectLst/>
                <a:latin typeface="Univers LT Std 47 Cn Lt" pitchFamily="34" charset="0"/>
              </a:rPr>
              <a:t>„Ich weiss, was du seit dem Tod deines Mannes für deine Schwiegermutter getan hast; es wurde mir alles erzählt. Du hast deinen Vater und deine Mutter und deine Heimat verlassen und bist mit ihr zu einem Volk gegangen, das du vorher nicht kanntest. Der HERR vergelte dir, was du getan hast, und belohne dich reich dafür – der Gott Israels, zu dem du gekommen bist, um Schutz</a:t>
            </a:r>
            <a:br>
              <a:rPr lang="de-CH" altLang="de-DE" sz="2800" dirty="0">
                <a:solidFill>
                  <a:schemeClr val="tx1"/>
                </a:solidFill>
                <a:effectLst/>
                <a:latin typeface="Univers LT Std 47 Cn Lt" pitchFamily="34" charset="0"/>
              </a:rPr>
            </a:br>
            <a:r>
              <a:rPr lang="de-CH" altLang="de-DE" sz="2800" dirty="0">
                <a:solidFill>
                  <a:schemeClr val="tx1"/>
                </a:solidFill>
                <a:effectLst/>
                <a:latin typeface="Univers LT Std 47 Cn Lt" pitchFamily="34" charset="0"/>
              </a:rPr>
              <a:t>zu finden unter seinen Flügeln!“</a:t>
            </a:r>
            <a:endParaRPr lang="de-DE" altLang="de-DE" sz="2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12376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2636912"/>
            <a:ext cx="4176464" cy="400110"/>
          </a:xfrm>
        </p:spPr>
        <p:txBody>
          <a:bodyPr wrap="square">
            <a:spAutoFit/>
          </a:bodyPr>
          <a:lstStyle/>
          <a:p>
            <a:pPr algn="r"/>
            <a:r>
              <a:rPr lang="de-CH" altLang="de-DE" sz="2000" dirty="0">
                <a:effectLst/>
                <a:latin typeface="Univers LT Std 47 Cn Lt" pitchFamily="34" charset="0"/>
              </a:rPr>
              <a:t>Rut 2,15-16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280920" cy="2308324"/>
          </a:xfrm>
        </p:spPr>
        <p:txBody>
          <a:bodyPr wrap="square">
            <a:spAutoFit/>
          </a:bodyPr>
          <a:lstStyle/>
          <a:p>
            <a:pPr algn="l"/>
            <a:r>
              <a:rPr lang="de-CH" altLang="de-DE" sz="3600" dirty="0">
                <a:solidFill>
                  <a:schemeClr val="tx1"/>
                </a:solidFill>
                <a:effectLst/>
                <a:latin typeface="Univers LT Std 47 Cn Lt" pitchFamily="34" charset="0"/>
              </a:rPr>
              <a:t>„Lasst Rut auch zwischen den Garben sammeln und treibt sie nicht weg! Lasst absichtlich Ähren aus den Garben fallen, damit sie sie auflesen kann, und sagt ihr kein unfreundliches Wort!“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36654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2204864"/>
            <a:ext cx="4176464" cy="400110"/>
          </a:xfrm>
        </p:spPr>
        <p:txBody>
          <a:bodyPr wrap="square">
            <a:spAutoFit/>
          </a:bodyPr>
          <a:lstStyle/>
          <a:p>
            <a:pPr algn="r"/>
            <a:r>
              <a:rPr lang="de-CH" altLang="de-DE" sz="2000" dirty="0">
                <a:effectLst/>
                <a:latin typeface="Univers LT Std 47 Cn Lt" pitchFamily="34" charset="0"/>
              </a:rPr>
              <a:t>Johannes-Evangelium 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537647"/>
            <a:ext cx="8208912" cy="646331"/>
          </a:xfrm>
        </p:spPr>
        <p:txBody>
          <a:bodyPr wrap="square">
            <a:spAutoFit/>
          </a:bodyPr>
          <a:lstStyle/>
          <a:p>
            <a:pPr algn="l"/>
            <a:r>
              <a:rPr lang="de-CH" altLang="de-DE" sz="3600" dirty="0">
                <a:solidFill>
                  <a:schemeClr val="tx1"/>
                </a:solidFill>
                <a:effectLst/>
                <a:latin typeface="Univers LT Std 47 Cn Lt" pitchFamily="34" charset="0"/>
              </a:rPr>
              <a:t>„Ich gehe fischen.“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41140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2204864"/>
            <a:ext cx="4176464" cy="400110"/>
          </a:xfrm>
        </p:spPr>
        <p:txBody>
          <a:bodyPr wrap="square">
            <a:spAutoFit/>
          </a:bodyPr>
          <a:lstStyle/>
          <a:p>
            <a:pPr algn="r"/>
            <a:r>
              <a:rPr lang="de-CH" altLang="de-DE" sz="2000" dirty="0">
                <a:effectLst/>
                <a:latin typeface="Univers LT Std 47 Cn Lt" pitchFamily="34" charset="0"/>
              </a:rPr>
              <a:t>Johannes-Evangelium 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8208912" cy="1200329"/>
          </a:xfrm>
        </p:spPr>
        <p:txBody>
          <a:bodyPr wrap="square">
            <a:spAutoFit/>
          </a:bodyPr>
          <a:lstStyle/>
          <a:p>
            <a:pPr algn="l"/>
            <a:r>
              <a:rPr lang="de-CH" altLang="de-DE" sz="3600" dirty="0">
                <a:solidFill>
                  <a:schemeClr val="tx1"/>
                </a:solidFill>
                <a:effectLst/>
                <a:latin typeface="Univers LT Std 47 Cn Lt" pitchFamily="34" charset="0"/>
              </a:rPr>
              <a:t>„Sie gingen zum Boot hinaus und legten ab, aber in jener Nacht fingen sie nichts.“</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04038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8429" y="116632"/>
            <a:ext cx="8521645" cy="2123658"/>
          </a:xfrm>
        </p:spPr>
        <p:txBody>
          <a:bodyPr wrap="square">
            <a:spAutoFit/>
          </a:bodyPr>
          <a:lstStyle/>
          <a:p>
            <a:pPr algn="l"/>
            <a:r>
              <a:rPr lang="de-CH" altLang="de-DE" sz="6600" dirty="0">
                <a:solidFill>
                  <a:schemeClr val="tx1"/>
                </a:solidFill>
                <a:effectLst/>
                <a:latin typeface="Univers LT Std 47 Cn Lt" pitchFamily="34" charset="0"/>
              </a:rPr>
              <a:t>Das Leben muss weitergehen</a:t>
            </a:r>
            <a:endParaRPr lang="de-DE" altLang="de-DE" sz="66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78429" y="5373216"/>
            <a:ext cx="6697827" cy="1040285"/>
          </a:xfrm>
        </p:spPr>
        <p:txBody>
          <a:bodyPr wrap="square">
            <a:spAutoFit/>
          </a:bodyPr>
          <a:lstStyle/>
          <a:p>
            <a:pPr algn="l"/>
            <a:r>
              <a:rPr lang="de-DE" altLang="de-DE" sz="2800" dirty="0">
                <a:effectLst/>
                <a:latin typeface="Univers LT Std 47 Cn Lt" pitchFamily="34" charset="0"/>
              </a:rPr>
              <a:t>Reihe:</a:t>
            </a:r>
          </a:p>
          <a:p>
            <a:pPr algn="l"/>
            <a:r>
              <a:rPr lang="de-CH" altLang="de-DE" sz="2800" dirty="0">
                <a:effectLst/>
                <a:latin typeface="Univers LT Std 47 Cn Lt" pitchFamily="34" charset="0"/>
              </a:rPr>
              <a:t>Eine dramatische Geschichte mit Happy End</a:t>
            </a:r>
            <a:r>
              <a:rPr lang="de-DE" altLang="de-DE" sz="2800" dirty="0">
                <a:effectLst/>
                <a:latin typeface="Univers LT Std 47 Cn Lt" pitchFamily="34" charset="0"/>
              </a:rPr>
              <a:t> (2/4)</a:t>
            </a:r>
          </a:p>
        </p:txBody>
      </p:sp>
      <p:sp>
        <p:nvSpPr>
          <p:cNvPr id="4" name="Rectangle 3"/>
          <p:cNvSpPr txBox="1">
            <a:spLocks noChangeArrowheads="1"/>
          </p:cNvSpPr>
          <p:nvPr/>
        </p:nvSpPr>
        <p:spPr bwMode="auto">
          <a:xfrm>
            <a:off x="2555776" y="1886347"/>
            <a:ext cx="633670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4000" kern="0" dirty="0">
                <a:effectLst/>
                <a:latin typeface="Univers LT Std 47 Cn Lt" pitchFamily="34" charset="0"/>
              </a:rPr>
              <a:t>Ruth Kapitel 2</a:t>
            </a:r>
          </a:p>
        </p:txBody>
      </p:sp>
    </p:spTree>
    <p:extLst>
      <p:ext uri="{BB962C8B-B14F-4D97-AF65-F5344CB8AC3E}">
        <p14:creationId xmlns:p14="http://schemas.microsoft.com/office/powerpoint/2010/main" val="2526817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539552" y="764704"/>
            <a:ext cx="7344816" cy="923330"/>
          </a:xfrm>
        </p:spPr>
        <p:txBody>
          <a:bodyPr wrap="square">
            <a:spAutoFit/>
          </a:bodyPr>
          <a:lstStyle/>
          <a:p>
            <a:pPr algn="l"/>
            <a:r>
              <a:rPr lang="de-DE" altLang="de-DE" dirty="0">
                <a:solidFill>
                  <a:schemeClr val="tx1"/>
                </a:solidFill>
                <a:effectLst/>
                <a:latin typeface="Univers LT Std 47 Cn Lt" pitchFamily="34" charset="0"/>
              </a:rPr>
              <a:t>II. </a:t>
            </a:r>
            <a:r>
              <a:rPr lang="de-CH" altLang="de-DE" dirty="0">
                <a:solidFill>
                  <a:schemeClr val="tx1"/>
                </a:solidFill>
                <a:effectLst/>
                <a:latin typeface="Univers LT Std 47 Cn Lt" pitchFamily="34" charset="0"/>
              </a:rPr>
              <a:t>Grosses Glück in Sicht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2204864"/>
            <a:ext cx="4176464" cy="400110"/>
          </a:xfrm>
        </p:spPr>
        <p:txBody>
          <a:bodyPr wrap="square">
            <a:spAutoFit/>
          </a:bodyPr>
          <a:lstStyle/>
          <a:p>
            <a:pPr algn="r"/>
            <a:r>
              <a:rPr lang="de-CH" altLang="de-DE" sz="2000" dirty="0">
                <a:effectLst/>
                <a:latin typeface="Univers LT Std 47 Cn Lt" pitchFamily="34" charset="0"/>
              </a:rPr>
              <a:t>Rut 2,19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568952" cy="1754326"/>
          </a:xfrm>
        </p:spPr>
        <p:txBody>
          <a:bodyPr wrap="square">
            <a:spAutoFit/>
          </a:bodyPr>
          <a:lstStyle/>
          <a:p>
            <a:pPr algn="l"/>
            <a:r>
              <a:rPr lang="de-CH" altLang="de-DE" sz="3600" dirty="0">
                <a:solidFill>
                  <a:schemeClr val="tx1"/>
                </a:solidFill>
                <a:effectLst/>
                <a:latin typeface="Univers LT Std 47 Cn Lt" pitchFamily="34" charset="0"/>
              </a:rPr>
              <a:t>„Wo hast du heute Ähren gesammelt? Auf wessen Feld bist du gewesen? Gott segne den, der dir das erlaubt hat!“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00525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2204864"/>
            <a:ext cx="4176464" cy="400110"/>
          </a:xfrm>
        </p:spPr>
        <p:txBody>
          <a:bodyPr wrap="square">
            <a:spAutoFit/>
          </a:bodyPr>
          <a:lstStyle/>
          <a:p>
            <a:pPr algn="r"/>
            <a:r>
              <a:rPr lang="de-CH" altLang="de-DE" sz="2000" dirty="0">
                <a:effectLst/>
                <a:latin typeface="Univers LT Std 47 Cn Lt" pitchFamily="34" charset="0"/>
              </a:rPr>
              <a:t>Rut 2,20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568952" cy="1754326"/>
          </a:xfrm>
        </p:spPr>
        <p:txBody>
          <a:bodyPr wrap="square">
            <a:spAutoFit/>
          </a:bodyPr>
          <a:lstStyle/>
          <a:p>
            <a:pPr algn="l"/>
            <a:r>
              <a:rPr lang="de-CH" altLang="de-DE" sz="3600" dirty="0">
                <a:solidFill>
                  <a:schemeClr val="tx1"/>
                </a:solidFill>
                <a:effectLst/>
                <a:latin typeface="Univers LT Std 47 Cn Lt" pitchFamily="34" charset="0"/>
              </a:rPr>
              <a:t>„Der HERR segne Boas! Jetzt sehe ich, dass der HERR uns nicht im Stich gelassen hat, uns Lebende nicht und nicht unsere Toten.“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318441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2204864"/>
            <a:ext cx="4176464" cy="400110"/>
          </a:xfrm>
        </p:spPr>
        <p:txBody>
          <a:bodyPr wrap="square">
            <a:spAutoFit/>
          </a:bodyPr>
          <a:lstStyle/>
          <a:p>
            <a:pPr algn="r"/>
            <a:r>
              <a:rPr lang="de-CH" altLang="de-DE" sz="2000" dirty="0">
                <a:effectLst/>
                <a:latin typeface="Univers LT Std 47 Cn Lt" pitchFamily="34" charset="0"/>
              </a:rPr>
              <a:t>Rut 2,20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568952" cy="1754326"/>
          </a:xfrm>
        </p:spPr>
        <p:txBody>
          <a:bodyPr wrap="square">
            <a:spAutoFit/>
          </a:bodyPr>
          <a:lstStyle/>
          <a:p>
            <a:pPr algn="l"/>
            <a:r>
              <a:rPr lang="de-CH" altLang="de-DE" sz="3600" dirty="0">
                <a:solidFill>
                  <a:schemeClr val="tx1"/>
                </a:solidFill>
                <a:effectLst/>
                <a:latin typeface="Univers LT Std 47 Cn Lt" pitchFamily="34" charset="0"/>
              </a:rPr>
              <a:t>„Boas ist mit uns verwandt. Er ist einer von den Lösern, die uns nach dem Gesetz beistehen müssen.“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96756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051720" y="3717032"/>
            <a:ext cx="4176464" cy="400110"/>
          </a:xfrm>
        </p:spPr>
        <p:txBody>
          <a:bodyPr wrap="square">
            <a:spAutoFit/>
          </a:bodyPr>
          <a:lstStyle/>
          <a:p>
            <a:pPr algn="r"/>
            <a:r>
              <a:rPr lang="de-CH" altLang="de-DE" sz="2000" dirty="0">
                <a:effectLst/>
                <a:latin typeface="Univers LT Std 47 Cn Lt" pitchFamily="34" charset="0"/>
              </a:rPr>
              <a:t>Markus-Evangelium 12,19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488832" cy="3416320"/>
          </a:xfrm>
        </p:spPr>
        <p:txBody>
          <a:bodyPr wrap="square">
            <a:spAutoFit/>
          </a:bodyPr>
          <a:lstStyle/>
          <a:p>
            <a:pPr algn="l"/>
            <a:r>
              <a:rPr lang="de-CH" altLang="de-DE" sz="3600" dirty="0">
                <a:solidFill>
                  <a:schemeClr val="tx1"/>
                </a:solidFill>
                <a:effectLst/>
                <a:latin typeface="Univers LT Std 47 Cn Lt" pitchFamily="34" charset="0"/>
              </a:rPr>
              <a:t>„Meister, Mose hat uns folgende Vorschrift gegeben: ‚Wenn jemand stirbt und eine Frau hinterlässt, aber keine Kinder, dann soll sein Bruder die Witwe heiraten und dem Verstorbenen Nachkommen verschaffen.‘“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75598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051720" y="3717032"/>
            <a:ext cx="4176464" cy="400110"/>
          </a:xfrm>
        </p:spPr>
        <p:txBody>
          <a:bodyPr wrap="square">
            <a:spAutoFit/>
          </a:bodyPr>
          <a:lstStyle/>
          <a:p>
            <a:pPr algn="r"/>
            <a:r>
              <a:rPr lang="de-CH" altLang="de-DE" sz="2000" dirty="0">
                <a:effectLst/>
                <a:latin typeface="Univers LT Std 47 Cn Lt" pitchFamily="34" charset="0"/>
              </a:rPr>
              <a:t>1.Mose 38,8-9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424936" cy="3108543"/>
          </a:xfrm>
        </p:spPr>
        <p:txBody>
          <a:bodyPr wrap="square">
            <a:spAutoFit/>
          </a:bodyPr>
          <a:lstStyle/>
          <a:p>
            <a:pPr algn="l"/>
            <a:r>
              <a:rPr lang="de-CH" altLang="de-DE" sz="2800" dirty="0">
                <a:solidFill>
                  <a:schemeClr val="tx1"/>
                </a:solidFill>
                <a:effectLst/>
                <a:latin typeface="Univers LT Std 47 Cn Lt" pitchFamily="34" charset="0"/>
              </a:rPr>
              <a:t>Da sagte </a:t>
            </a:r>
            <a:r>
              <a:rPr lang="de-CH" altLang="de-DE" sz="2800" dirty="0" err="1">
                <a:solidFill>
                  <a:schemeClr val="tx1"/>
                </a:solidFill>
                <a:effectLst/>
                <a:latin typeface="Univers LT Std 47 Cn Lt" pitchFamily="34" charset="0"/>
              </a:rPr>
              <a:t>Juda</a:t>
            </a:r>
            <a:r>
              <a:rPr lang="de-CH" altLang="de-DE" sz="2800" dirty="0">
                <a:solidFill>
                  <a:schemeClr val="tx1"/>
                </a:solidFill>
                <a:effectLst/>
                <a:latin typeface="Univers LT Std 47 Cn Lt" pitchFamily="34" charset="0"/>
              </a:rPr>
              <a:t> zu </a:t>
            </a:r>
            <a:r>
              <a:rPr lang="de-CH" altLang="de-DE" sz="2800" dirty="0" err="1">
                <a:solidFill>
                  <a:schemeClr val="tx1"/>
                </a:solidFill>
                <a:effectLst/>
                <a:latin typeface="Univers LT Std 47 Cn Lt" pitchFamily="34" charset="0"/>
              </a:rPr>
              <a:t>Onan</a:t>
            </a:r>
            <a:r>
              <a:rPr lang="de-CH" altLang="de-DE" sz="2800" dirty="0">
                <a:solidFill>
                  <a:schemeClr val="tx1"/>
                </a:solidFill>
                <a:effectLst/>
                <a:latin typeface="Univers LT Std 47 Cn Lt" pitchFamily="34" charset="0"/>
              </a:rPr>
              <a:t>: „Dein Bruder hat deine Schwägerin kinderlos hinterlassen. Du bist verpflichtet, für deinen Bruder einen Sohn zu zeugen, damit sein Geschlecht nicht ausstirbt.“ </a:t>
            </a:r>
            <a:r>
              <a:rPr lang="de-CH" altLang="de-DE" sz="2800" dirty="0" err="1">
                <a:solidFill>
                  <a:schemeClr val="tx1"/>
                </a:solidFill>
                <a:effectLst/>
                <a:latin typeface="Univers LT Std 47 Cn Lt" pitchFamily="34" charset="0"/>
              </a:rPr>
              <a:t>Onan</a:t>
            </a:r>
            <a:r>
              <a:rPr lang="de-CH" altLang="de-DE" sz="2800" dirty="0">
                <a:solidFill>
                  <a:schemeClr val="tx1"/>
                </a:solidFill>
                <a:effectLst/>
                <a:latin typeface="Univers LT Std 47 Cn Lt" pitchFamily="34" charset="0"/>
              </a:rPr>
              <a:t> war es klar, dass das Kind nicht ihm gehören würde. Deshalb liess er jedes Mal, wenn er mit Tamar schlief, seinen Samen auf die Erde fallen, um seinem Bruder keine Nachkommen zu verschaffen.</a:t>
            </a:r>
            <a:endParaRPr lang="de-DE" altLang="de-DE" sz="2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699691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2204864"/>
            <a:ext cx="4176464" cy="400110"/>
          </a:xfrm>
        </p:spPr>
        <p:txBody>
          <a:bodyPr wrap="square">
            <a:spAutoFit/>
          </a:bodyPr>
          <a:lstStyle/>
          <a:p>
            <a:pPr algn="r"/>
            <a:r>
              <a:rPr lang="de-CH" altLang="de-DE" sz="2000" dirty="0">
                <a:effectLst/>
                <a:latin typeface="Univers LT Std 47 Cn Lt" pitchFamily="34" charset="0"/>
              </a:rPr>
              <a:t>Rut 2,22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35283" y="116632"/>
            <a:ext cx="7173021" cy="2308324"/>
          </a:xfrm>
        </p:spPr>
        <p:txBody>
          <a:bodyPr wrap="square">
            <a:spAutoFit/>
          </a:bodyPr>
          <a:lstStyle/>
          <a:p>
            <a:pPr algn="l"/>
            <a:r>
              <a:rPr lang="de-CH" altLang="de-DE" sz="3600" dirty="0" err="1">
                <a:solidFill>
                  <a:schemeClr val="tx1"/>
                </a:solidFill>
                <a:effectLst/>
                <a:latin typeface="Univers LT Std 47 Cn Lt" pitchFamily="34" charset="0"/>
              </a:rPr>
              <a:t>Noomi</a:t>
            </a:r>
            <a:r>
              <a:rPr lang="de-CH" altLang="de-DE" sz="3600" dirty="0">
                <a:solidFill>
                  <a:schemeClr val="tx1"/>
                </a:solidFill>
                <a:effectLst/>
                <a:latin typeface="Univers LT Std 47 Cn Lt" pitchFamily="34" charset="0"/>
              </a:rPr>
              <a:t> sagte: „Es ist gut, meine Tochter, wenn du mit den Leuten von Boas gehst. Auf einem anderen Feld werden sie vielleicht nicht so freundlich zu dir sein.“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332491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051720" y="3717032"/>
            <a:ext cx="4176464" cy="400110"/>
          </a:xfrm>
        </p:spPr>
        <p:txBody>
          <a:bodyPr wrap="square">
            <a:spAutoFit/>
          </a:bodyPr>
          <a:lstStyle/>
          <a:p>
            <a:pPr algn="r"/>
            <a:r>
              <a:rPr lang="de-CH" altLang="de-DE" sz="2000" dirty="0">
                <a:effectLst/>
                <a:latin typeface="Univers LT Std 47 Cn Lt" pitchFamily="34" charset="0"/>
              </a:rPr>
              <a:t>Richter 2,11 &amp; 21,25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424936" cy="2677656"/>
          </a:xfrm>
        </p:spPr>
        <p:txBody>
          <a:bodyPr wrap="square">
            <a:spAutoFit/>
          </a:bodyPr>
          <a:lstStyle/>
          <a:p>
            <a:pPr algn="l"/>
            <a:r>
              <a:rPr lang="de-CH" altLang="de-DE" sz="2800" dirty="0">
                <a:solidFill>
                  <a:schemeClr val="tx1"/>
                </a:solidFill>
                <a:effectLst/>
                <a:latin typeface="Univers LT Std 47 Cn Lt" pitchFamily="34" charset="0"/>
              </a:rPr>
              <a:t>„Die Leute von Israel taten, was dem Herrn missfällt: Sie verliessen den Gott ihrer Vorfahren, der sie aus Ägypten herausgeführt hatte, und liefen fremden Göttern nach. Sie fingen an, die Götter ihrer Nachbarvölker anzubeten, und beleidigten damit den HERRN. Zu jener Zeit gab es noch</a:t>
            </a:r>
            <a:br>
              <a:rPr lang="de-CH" altLang="de-DE" sz="2800" dirty="0">
                <a:solidFill>
                  <a:schemeClr val="tx1"/>
                </a:solidFill>
                <a:effectLst/>
                <a:latin typeface="Univers LT Std 47 Cn Lt" pitchFamily="34" charset="0"/>
              </a:rPr>
            </a:br>
            <a:r>
              <a:rPr lang="de-CH" altLang="de-DE" sz="2800" dirty="0">
                <a:solidFill>
                  <a:schemeClr val="tx1"/>
                </a:solidFill>
                <a:effectLst/>
                <a:latin typeface="Univers LT Std 47 Cn Lt" pitchFamily="34" charset="0"/>
              </a:rPr>
              <a:t>keinen König in Israel und jeder tat, was er wollte.“</a:t>
            </a:r>
            <a:endParaRPr lang="de-DE" altLang="de-DE" sz="2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585226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051720" y="3645024"/>
            <a:ext cx="4176464" cy="400110"/>
          </a:xfrm>
        </p:spPr>
        <p:txBody>
          <a:bodyPr wrap="square">
            <a:spAutoFit/>
          </a:bodyPr>
          <a:lstStyle/>
          <a:p>
            <a:pPr algn="r"/>
            <a:r>
              <a:rPr lang="de-CH" altLang="de-DE" sz="2000" dirty="0">
                <a:effectLst/>
                <a:latin typeface="Univers LT Std 47 Cn Lt" pitchFamily="34" charset="0"/>
              </a:rPr>
              <a:t>Lukas-Evangelium 16,10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35283" y="116632"/>
            <a:ext cx="7173021" cy="2308324"/>
          </a:xfrm>
        </p:spPr>
        <p:txBody>
          <a:bodyPr wrap="square">
            <a:spAutoFit/>
          </a:bodyPr>
          <a:lstStyle/>
          <a:p>
            <a:pPr algn="l"/>
            <a:r>
              <a:rPr lang="de-CH" altLang="de-DE" sz="3600" dirty="0">
                <a:solidFill>
                  <a:schemeClr val="tx1"/>
                </a:solidFill>
                <a:effectLst/>
                <a:latin typeface="Univers LT Std 47 Cn Lt" pitchFamily="34" charset="0"/>
              </a:rPr>
              <a:t>„Wer in den kleinsten Dingen treu ist, ist auch in den grossen treu, und wer in den kleinsten Dingen nicht treu ist, ist auch in den grossen nicht treu.“ </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532432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2224901"/>
            <a:ext cx="4176464" cy="400110"/>
          </a:xfrm>
        </p:spPr>
        <p:txBody>
          <a:bodyPr wrap="square">
            <a:spAutoFit/>
          </a:bodyPr>
          <a:lstStyle/>
          <a:p>
            <a:pPr algn="r"/>
            <a:r>
              <a:rPr lang="de-CH" altLang="de-DE" sz="2000" dirty="0">
                <a:effectLst/>
                <a:latin typeface="Univers LT Std 47 Cn Lt" pitchFamily="34" charset="0"/>
              </a:rPr>
              <a:t>Lukas-Evangelium 16,11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35283" y="116632"/>
            <a:ext cx="6236917" cy="2308324"/>
          </a:xfrm>
        </p:spPr>
        <p:txBody>
          <a:bodyPr wrap="square">
            <a:spAutoFit/>
          </a:bodyPr>
          <a:lstStyle/>
          <a:p>
            <a:pPr algn="l"/>
            <a:r>
              <a:rPr lang="de-CH" altLang="de-DE" sz="3600" dirty="0">
                <a:solidFill>
                  <a:schemeClr val="tx1"/>
                </a:solidFill>
                <a:effectLst/>
                <a:latin typeface="Univers LT Std 47 Cn Lt" pitchFamily="34" charset="0"/>
              </a:rPr>
              <a:t>„Wenn ihr also im Umgang mit dem unrechten Mammon nicht treu seid, wer wird euch dann das wahre Gut anvertrauen?“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8661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985664"/>
            <a:ext cx="8640960" cy="769441"/>
          </a:xfrm>
        </p:spPr>
        <p:txBody>
          <a:bodyPr wrap="square">
            <a:spAutoFit/>
          </a:bodyPr>
          <a:lstStyle/>
          <a:p>
            <a:pPr algn="l"/>
            <a:r>
              <a:rPr lang="de-DE" altLang="de-DE" sz="4400" dirty="0">
                <a:solidFill>
                  <a:schemeClr val="tx1"/>
                </a:solidFill>
                <a:effectLst/>
                <a:latin typeface="Univers LT Std 47 Cn Lt" pitchFamily="34" charset="0"/>
              </a:rPr>
              <a:t>I. </a:t>
            </a:r>
            <a:r>
              <a:rPr lang="de-CH" altLang="de-DE" sz="4400" dirty="0">
                <a:solidFill>
                  <a:schemeClr val="tx1"/>
                </a:solidFill>
                <a:effectLst/>
                <a:latin typeface="Univers LT Std 47 Cn Lt" pitchFamily="34" charset="0"/>
              </a:rPr>
              <a:t>Wie durch einen Zufall</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836712"/>
            <a:ext cx="5760640" cy="1107996"/>
          </a:xfrm>
        </p:spPr>
        <p:txBody>
          <a:bodyPr wrap="square">
            <a:spAutoFit/>
          </a:bodyPr>
          <a:lstStyle/>
          <a:p>
            <a:pPr algn="l"/>
            <a:r>
              <a:rPr lang="de-DE" altLang="de-DE" sz="6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2224901"/>
            <a:ext cx="4176464" cy="400110"/>
          </a:xfrm>
        </p:spPr>
        <p:txBody>
          <a:bodyPr wrap="square">
            <a:spAutoFit/>
          </a:bodyPr>
          <a:lstStyle/>
          <a:p>
            <a:pPr algn="r"/>
            <a:r>
              <a:rPr lang="de-CH" altLang="de-DE" sz="2000" dirty="0">
                <a:effectLst/>
                <a:latin typeface="Univers LT Std 47 Cn Lt" pitchFamily="34" charset="0"/>
              </a:rPr>
              <a:t>Philipper-Brief 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35283" y="116632"/>
            <a:ext cx="6236917" cy="2308324"/>
          </a:xfrm>
        </p:spPr>
        <p:txBody>
          <a:bodyPr wrap="square">
            <a:spAutoFit/>
          </a:bodyPr>
          <a:lstStyle/>
          <a:p>
            <a:pPr algn="l"/>
            <a:r>
              <a:rPr lang="de-CH" altLang="de-DE" sz="3600" dirty="0">
                <a:solidFill>
                  <a:schemeClr val="tx1"/>
                </a:solidFill>
                <a:effectLst/>
                <a:latin typeface="Univers LT Std 47 Cn Lt" pitchFamily="34" charset="0"/>
              </a:rPr>
              <a:t>„Jesus erniedrigte sich noch mehr: Im Gehorsam gegenüber Gott nahm er sogar den Tod auf sich; er starb am Kreuz wie ein Verbrecher.“</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582460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07704" y="3645024"/>
            <a:ext cx="4176464" cy="400110"/>
          </a:xfrm>
        </p:spPr>
        <p:txBody>
          <a:bodyPr wrap="square">
            <a:spAutoFit/>
          </a:bodyPr>
          <a:lstStyle/>
          <a:p>
            <a:pPr algn="r"/>
            <a:r>
              <a:rPr lang="de-CH" altLang="de-DE" sz="2000" dirty="0">
                <a:effectLst/>
                <a:latin typeface="Univers LT Std 47 Cn Lt" pitchFamily="34" charset="0"/>
              </a:rPr>
              <a:t>1.Petrus-Brief 2,24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893101" cy="2862322"/>
          </a:xfrm>
        </p:spPr>
        <p:txBody>
          <a:bodyPr wrap="square">
            <a:spAutoFit/>
          </a:bodyPr>
          <a:lstStyle/>
          <a:p>
            <a:pPr algn="l"/>
            <a:r>
              <a:rPr lang="de-CH" altLang="de-DE" sz="3600" dirty="0">
                <a:solidFill>
                  <a:schemeClr val="tx1"/>
                </a:solidFill>
                <a:effectLst/>
                <a:latin typeface="Univers LT Std 47 Cn Lt" pitchFamily="34" charset="0"/>
              </a:rPr>
              <a:t>„Jesus, der unsere Sünden an seinem eigenen Leib ans Kreuz hinaufgetragen hat, sodass wir jetzt den Sünden gegenüber gestorben sind und für das leben können, was vor Gott richtig ist. Ja, durch seine Wunden seid ihr geheilt.“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750673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2204864"/>
            <a:ext cx="4176464" cy="400110"/>
          </a:xfrm>
        </p:spPr>
        <p:txBody>
          <a:bodyPr wrap="square">
            <a:spAutoFit/>
          </a:bodyPr>
          <a:lstStyle/>
          <a:p>
            <a:pPr algn="r"/>
            <a:r>
              <a:rPr lang="de-CH" altLang="de-DE" sz="2000" dirty="0">
                <a:effectLst/>
                <a:latin typeface="Univers LT Std 47 Cn Lt" pitchFamily="34" charset="0"/>
              </a:rPr>
              <a:t>Rut 2,20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173021" cy="1754326"/>
          </a:xfrm>
        </p:spPr>
        <p:txBody>
          <a:bodyPr wrap="square">
            <a:spAutoFit/>
          </a:bodyPr>
          <a:lstStyle/>
          <a:p>
            <a:pPr algn="l"/>
            <a:r>
              <a:rPr lang="de-CH" altLang="de-DE" sz="3600" dirty="0">
                <a:solidFill>
                  <a:schemeClr val="tx1"/>
                </a:solidFill>
                <a:effectLst/>
                <a:latin typeface="Univers LT Std 47 Cn Lt" pitchFamily="34" charset="0"/>
              </a:rPr>
              <a:t>„Jetzt sehe ich, dass der HERR uns nicht im Stich gelassen hat, uns Lebende nicht und nicht unsere Toten.“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27905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2060848"/>
            <a:ext cx="4176464" cy="400110"/>
          </a:xfrm>
        </p:spPr>
        <p:txBody>
          <a:bodyPr wrap="square">
            <a:spAutoFit/>
          </a:bodyPr>
          <a:lstStyle/>
          <a:p>
            <a:pPr algn="r"/>
            <a:r>
              <a:rPr lang="de-CH" altLang="de-DE" sz="2000" dirty="0">
                <a:effectLst/>
                <a:latin typeface="Univers LT Std 47 Cn Lt" pitchFamily="34" charset="0"/>
              </a:rPr>
              <a:t>Rut 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920880" cy="1754326"/>
          </a:xfrm>
        </p:spPr>
        <p:txBody>
          <a:bodyPr wrap="square">
            <a:spAutoFit/>
          </a:bodyPr>
          <a:lstStyle/>
          <a:p>
            <a:pPr algn="l"/>
            <a:r>
              <a:rPr lang="de-CH" altLang="de-DE" sz="3600" dirty="0">
                <a:solidFill>
                  <a:schemeClr val="tx1"/>
                </a:solidFill>
                <a:effectLst/>
                <a:latin typeface="Univers LT Std 47 Cn Lt" pitchFamily="34" charset="0"/>
              </a:rPr>
              <a:t>„Er ist ein Verwandter des Mannes der </a:t>
            </a:r>
            <a:r>
              <a:rPr lang="de-CH" altLang="de-DE" sz="3600" dirty="0" err="1">
                <a:solidFill>
                  <a:schemeClr val="tx1"/>
                </a:solidFill>
                <a:effectLst/>
                <a:latin typeface="Univers LT Std 47 Cn Lt" pitchFamily="34" charset="0"/>
              </a:rPr>
              <a:t>Noomi</a:t>
            </a:r>
            <a:r>
              <a:rPr lang="de-CH" altLang="de-DE" sz="3600" dirty="0">
                <a:solidFill>
                  <a:schemeClr val="tx1"/>
                </a:solidFill>
                <a:effectLst/>
                <a:latin typeface="Univers LT Std 47 Cn Lt" pitchFamily="34" charset="0"/>
              </a:rPr>
              <a:t>, von dem Geschlecht </a:t>
            </a:r>
            <a:r>
              <a:rPr lang="de-CH" altLang="de-DE" sz="3600" dirty="0" err="1">
                <a:solidFill>
                  <a:schemeClr val="tx1"/>
                </a:solidFill>
                <a:effectLst/>
                <a:latin typeface="Univers LT Std 47 Cn Lt" pitchFamily="34" charset="0"/>
              </a:rPr>
              <a:t>Elimelechs</a:t>
            </a:r>
            <a:r>
              <a:rPr lang="de-CH" altLang="de-DE" sz="3600" dirty="0">
                <a:solidFill>
                  <a:schemeClr val="tx1"/>
                </a:solidFill>
                <a:effectLst/>
                <a:latin typeface="Univers LT Std 47 Cn Lt" pitchFamily="34" charset="0"/>
              </a:rPr>
              <a:t>, mit Namen Boas; der war ein angesehener Mann.“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43853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2060848"/>
            <a:ext cx="4176464" cy="400110"/>
          </a:xfrm>
        </p:spPr>
        <p:txBody>
          <a:bodyPr wrap="square">
            <a:spAutoFit/>
          </a:bodyPr>
          <a:lstStyle/>
          <a:p>
            <a:pPr algn="r"/>
            <a:r>
              <a:rPr lang="de-CH" altLang="de-DE" sz="2000" dirty="0">
                <a:effectLst/>
                <a:latin typeface="Univers LT Std 47 Cn Lt" pitchFamily="34" charset="0"/>
              </a:rPr>
              <a:t>Rut 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7920880" cy="2308324"/>
          </a:xfrm>
        </p:spPr>
        <p:txBody>
          <a:bodyPr wrap="square">
            <a:spAutoFit/>
          </a:bodyPr>
          <a:lstStyle/>
          <a:p>
            <a:pPr algn="l"/>
            <a:r>
              <a:rPr lang="de-CH" altLang="de-DE" sz="3600" dirty="0">
                <a:solidFill>
                  <a:schemeClr val="tx1"/>
                </a:solidFill>
                <a:effectLst/>
                <a:latin typeface="Univers LT Std 47 Cn Lt" pitchFamily="34" charset="0"/>
              </a:rPr>
              <a:t>„Ich will hinausgehen und Ähren sammeln,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die auf dem Feld liegen geblieben sind.</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Ich finde schon jemand, der freundlich</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zu mir ist und es mir erlaubt.“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51155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2060848"/>
            <a:ext cx="4176464" cy="400110"/>
          </a:xfrm>
        </p:spPr>
        <p:txBody>
          <a:bodyPr wrap="square">
            <a:spAutoFit/>
          </a:bodyPr>
          <a:lstStyle/>
          <a:p>
            <a:pPr algn="r"/>
            <a:r>
              <a:rPr lang="de-CH" altLang="de-DE" sz="2000" dirty="0">
                <a:effectLst/>
                <a:latin typeface="Univers LT Std 47 Cn Lt" pitchFamily="34" charset="0"/>
              </a:rPr>
              <a:t>3.Mose 19,9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6264696" cy="1754326"/>
          </a:xfrm>
        </p:spPr>
        <p:txBody>
          <a:bodyPr wrap="square">
            <a:spAutoFit/>
          </a:bodyPr>
          <a:lstStyle/>
          <a:p>
            <a:pPr algn="l"/>
            <a:r>
              <a:rPr lang="de-CH" altLang="de-DE" sz="3600" dirty="0">
                <a:solidFill>
                  <a:schemeClr val="tx1"/>
                </a:solidFill>
                <a:effectLst/>
                <a:latin typeface="Univers LT Std 47 Cn Lt" pitchFamily="34" charset="0"/>
              </a:rPr>
              <a:t>„Wenn ihr erntet, sollt ihr euer Feld nicht bis an den Rand abernten und keine Nachlese halten.“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17493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2060848"/>
            <a:ext cx="4176464" cy="400110"/>
          </a:xfrm>
        </p:spPr>
        <p:txBody>
          <a:bodyPr wrap="square">
            <a:spAutoFit/>
          </a:bodyPr>
          <a:lstStyle/>
          <a:p>
            <a:pPr algn="r"/>
            <a:r>
              <a:rPr lang="de-CH" altLang="de-DE" sz="2000" dirty="0">
                <a:effectLst/>
                <a:latin typeface="Univers LT Std 47 Cn Lt" pitchFamily="34" charset="0"/>
              </a:rPr>
              <a:t>3.Mose 19,10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537646"/>
            <a:ext cx="6264696" cy="1200329"/>
          </a:xfrm>
        </p:spPr>
        <p:txBody>
          <a:bodyPr wrap="square">
            <a:spAutoFit/>
          </a:bodyPr>
          <a:lstStyle/>
          <a:p>
            <a:pPr algn="l"/>
            <a:r>
              <a:rPr lang="de-CH" altLang="de-DE" sz="3600" dirty="0">
                <a:solidFill>
                  <a:schemeClr val="tx1"/>
                </a:solidFill>
                <a:effectLst/>
                <a:latin typeface="Univers LT Std 47 Cn Lt" pitchFamily="34" charset="0"/>
              </a:rPr>
              <a:t>„Lasst etwas übrig für die Armen und für die Fremden bei euch.“</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2072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2060848"/>
            <a:ext cx="4176464" cy="400110"/>
          </a:xfrm>
        </p:spPr>
        <p:txBody>
          <a:bodyPr wrap="square">
            <a:spAutoFit/>
          </a:bodyPr>
          <a:lstStyle/>
          <a:p>
            <a:pPr algn="r"/>
            <a:r>
              <a:rPr lang="de-CH" altLang="de-DE" sz="2000" dirty="0">
                <a:effectLst/>
                <a:latin typeface="Univers LT Std 47 Cn Lt" pitchFamily="34" charset="0"/>
              </a:rPr>
              <a:t>5.Mose 24,19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8280920" cy="1754326"/>
          </a:xfrm>
        </p:spPr>
        <p:txBody>
          <a:bodyPr wrap="square">
            <a:spAutoFit/>
          </a:bodyPr>
          <a:lstStyle/>
          <a:p>
            <a:pPr algn="l"/>
            <a:r>
              <a:rPr lang="de-CH" altLang="de-DE" sz="3600" dirty="0">
                <a:solidFill>
                  <a:schemeClr val="tx1"/>
                </a:solidFill>
                <a:effectLst/>
                <a:latin typeface="Univers LT Std 47 Cn Lt" pitchFamily="34" charset="0"/>
              </a:rPr>
              <a:t>„Sie soll den Fremden, den Waisen und Witwen gehören. Dafür wird der Herr euch segnen bei allem, was ihr tut.“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37059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2434438"/>
            <a:ext cx="4176464" cy="400110"/>
          </a:xfrm>
        </p:spPr>
        <p:txBody>
          <a:bodyPr wrap="square">
            <a:spAutoFit/>
          </a:bodyPr>
          <a:lstStyle/>
          <a:p>
            <a:pPr algn="r"/>
            <a:r>
              <a:rPr lang="de-CH" altLang="de-DE" sz="2000" dirty="0">
                <a:effectLst/>
                <a:latin typeface="Univers LT Std 47 Cn Lt" pitchFamily="34" charset="0"/>
              </a:rPr>
              <a:t>Rut 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52634"/>
            <a:ext cx="7848872" cy="2308324"/>
          </a:xfrm>
        </p:spPr>
        <p:txBody>
          <a:bodyPr wrap="square">
            <a:spAutoFit/>
          </a:bodyPr>
          <a:lstStyle/>
          <a:p>
            <a:pPr algn="l"/>
            <a:r>
              <a:rPr lang="de-CH" altLang="de-DE" sz="3600" dirty="0">
                <a:solidFill>
                  <a:schemeClr val="tx1"/>
                </a:solidFill>
                <a:effectLst/>
                <a:latin typeface="Univers LT Std 47 Cn Lt" pitchFamily="34" charset="0"/>
              </a:rPr>
              <a:t>„Rut kam zu einem Feld und sammelte Ähren hinter den Männern und Frauen her, die dort das Getreide schnitten und die Garben banden und wegtrugen.“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81801241"/>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938</Words>
  <Application>Microsoft Office PowerPoint</Application>
  <PresentationFormat>Bildschirmpräsentation (4:3)</PresentationFormat>
  <Paragraphs>100</Paragraphs>
  <Slides>33</Slides>
  <Notes>33</Notes>
  <HiddenSlides>0</HiddenSlides>
  <MMClips>0</MMClips>
  <ScaleCrop>false</ScaleCrop>
  <HeadingPairs>
    <vt:vector size="4" baseType="variant">
      <vt:variant>
        <vt:lpstr>Design</vt:lpstr>
      </vt:variant>
      <vt:variant>
        <vt:i4>1</vt:i4>
      </vt:variant>
      <vt:variant>
        <vt:lpstr>Folientitel</vt:lpstr>
      </vt:variant>
      <vt:variant>
        <vt:i4>33</vt:i4>
      </vt:variant>
    </vt:vector>
  </HeadingPairs>
  <TitlesOfParts>
    <vt:vector size="34" baseType="lpstr">
      <vt:lpstr>Designvorlage 'Berggipfel'</vt:lpstr>
      <vt:lpstr>Das Leben muss weitergehen</vt:lpstr>
      <vt:lpstr>Das Leben muss weitergehen</vt:lpstr>
      <vt:lpstr>I. Wie durch einen Zufall</vt:lpstr>
      <vt:lpstr>„Er ist ein Verwandter des Mannes der Noomi, von dem Geschlecht Elimelechs, mit Namen Boas; der war ein angesehener Mann.“</vt:lpstr>
      <vt:lpstr>„Ich will hinausgehen und Ähren sammeln, die auf dem Feld liegen geblieben sind. Ich finde schon jemand, der freundlich zu mir ist und es mir erlaubt.“</vt:lpstr>
      <vt:lpstr>„Wenn ihr erntet, sollt ihr euer Feld nicht bis an den Rand abernten und keine Nachlese halten.“</vt:lpstr>
      <vt:lpstr>„Lasst etwas übrig für die Armen und für die Fremden bei euch.“</vt:lpstr>
      <vt:lpstr>„Sie soll den Fremden, den Waisen und Witwen gehören. Dafür wird der Herr euch segnen bei allem, was ihr tut.“</vt:lpstr>
      <vt:lpstr>„Rut kam zu einem Feld und sammelte Ähren hinter den Männern und Frauen her, die dort das Getreide schnitten und die Garben banden und wegtrugen.“</vt:lpstr>
      <vt:lpstr>„Es traf sich, dass das Feld zum Besitz von Boas gehörte.“</vt:lpstr>
      <vt:lpstr>„Per Zufall traf sie zufällig das Feldstück von Boas.“</vt:lpstr>
      <vt:lpstr>„Es fügte sich glücklich, dass sie gerade auf das Feld des Boas kam, der aus der Familie Elimelechs stammte.“</vt:lpstr>
      <vt:lpstr>„Wohin gehört diese junge Frau?“</vt:lpstr>
      <vt:lpstr>„Sie hat gefragt, ob sie die Ähren auflesen darf, die unsere Leute liegen lassen. Seit dem frühen Morgen ist sie auf den Beinen, jetzt hat sie zum ersten Mal eine Pause gemacht und sich in den Schatten gesetzt.“</vt:lpstr>
      <vt:lpstr>„Wie kommt es, dass du so freundlich zu mir bist? Ich bin doch eine Fremde.“</vt:lpstr>
      <vt:lpstr>„Ich weiss, was du seit dem Tod deines Mannes für deine Schwiegermutter getan hast; es wurde mir alles erzählt. Du hast deinen Vater und deine Mutter und deine Heimat verlassen und bist mit ihr zu einem Volk gegangen, das du vorher nicht kanntest. Der HERR vergelte dir, was du getan hast, und belohne dich reich dafür – der Gott Israels, zu dem du gekommen bist, um Schutz zu finden unter seinen Flügeln!“</vt:lpstr>
      <vt:lpstr>„Lasst Rut auch zwischen den Garben sammeln und treibt sie nicht weg! Lasst absichtlich Ähren aus den Garben fallen, damit sie sie auflesen kann, und sagt ihr kein unfreundliches Wort!“</vt:lpstr>
      <vt:lpstr>„Ich gehe fischen.“</vt:lpstr>
      <vt:lpstr>„Sie gingen zum Boot hinaus und legten ab, aber in jener Nacht fingen sie nichts.“</vt:lpstr>
      <vt:lpstr>II. Grosses Glück in Sicht</vt:lpstr>
      <vt:lpstr>„Wo hast du heute Ähren gesammelt? Auf wessen Feld bist du gewesen? Gott segne den, der dir das erlaubt hat!“</vt:lpstr>
      <vt:lpstr>„Der HERR segne Boas! Jetzt sehe ich, dass der HERR uns nicht im Stich gelassen hat, uns Lebende nicht und nicht unsere Toten.“</vt:lpstr>
      <vt:lpstr>„Boas ist mit uns verwandt. Er ist einer von den Lösern, die uns nach dem Gesetz beistehen müssen.“</vt:lpstr>
      <vt:lpstr>„Meister, Mose hat uns folgende Vorschrift gegeben: ‚Wenn jemand stirbt und eine Frau hinterlässt, aber keine Kinder, dann soll sein Bruder die Witwe heiraten und dem Verstorbenen Nachkommen verschaffen.‘“</vt:lpstr>
      <vt:lpstr>Da sagte Juda zu Onan: „Dein Bruder hat deine Schwägerin kinderlos hinterlassen. Du bist verpflichtet, für deinen Bruder einen Sohn zu zeugen, damit sein Geschlecht nicht ausstirbt.“ Onan war es klar, dass das Kind nicht ihm gehören würde. Deshalb liess er jedes Mal, wenn er mit Tamar schlief, seinen Samen auf die Erde fallen, um seinem Bruder keine Nachkommen zu verschaffen.</vt:lpstr>
      <vt:lpstr>Noomi sagte: „Es ist gut, meine Tochter, wenn du mit den Leuten von Boas gehst. Auf einem anderen Feld werden sie vielleicht nicht so freundlich zu dir sein.“</vt:lpstr>
      <vt:lpstr>„Die Leute von Israel taten, was dem Herrn missfällt: Sie verliessen den Gott ihrer Vorfahren, der sie aus Ägypten herausgeführt hatte, und liefen fremden Göttern nach. Sie fingen an, die Götter ihrer Nachbarvölker anzubeten, und beleidigten damit den HERRN. Zu jener Zeit gab es noch keinen König in Israel und jeder tat, was er wollte.“</vt:lpstr>
      <vt:lpstr>„Wer in den kleinsten Dingen treu ist, ist auch in den grossen treu, und wer in den kleinsten Dingen nicht treu ist, ist auch in den grossen nicht treu.“ </vt:lpstr>
      <vt:lpstr>„Wenn ihr also im Umgang mit dem unrechten Mammon nicht treu seid, wer wird euch dann das wahre Gut anvertrauen?“</vt:lpstr>
      <vt:lpstr>Schlussgedanke</vt:lpstr>
      <vt:lpstr>„Jesus erniedrigte sich noch mehr: Im Gehorsam gegenüber Gott nahm er sogar den Tod auf sich; er starb am Kreuz wie ein Verbrecher.“</vt:lpstr>
      <vt:lpstr>„Jesus, der unsere Sünden an seinem eigenen Leib ans Kreuz hinaufgetragen hat, sodass wir jetzt den Sünden gegenüber gestorben sind und für das leben können, was vor Gott richtig ist. Ja, durch seine Wunden seid ihr geheilt.“</vt:lpstr>
      <vt:lpstr>„Jetzt sehe ich, dass der HERR uns nicht im Stich gelassen hat, uns Lebende nicht und nicht unsere Toten.“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Eine dramatische Geschichte mit Happy End - Teil 2/4 - Das Leben muss weitergehen - Folien</dc:title>
  <dc:creator>Jürg Birnstiel</dc:creator>
  <cp:lastModifiedBy>Me</cp:lastModifiedBy>
  <cp:revision>722</cp:revision>
  <dcterms:created xsi:type="dcterms:W3CDTF">2013-11-12T15:20:47Z</dcterms:created>
  <dcterms:modified xsi:type="dcterms:W3CDTF">2017-11-14T11:49:23Z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