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5"/>
  </p:notesMasterIdLst>
  <p:handoutMasterIdLst>
    <p:handoutMasterId r:id="rId46"/>
  </p:handoutMasterIdLst>
  <p:sldIdLst>
    <p:sldId id="735" r:id="rId2"/>
    <p:sldId id="985" r:id="rId3"/>
    <p:sldId id="987" r:id="rId4"/>
    <p:sldId id="979" r:id="rId5"/>
    <p:sldId id="994" r:id="rId6"/>
    <p:sldId id="995" r:id="rId7"/>
    <p:sldId id="993" r:id="rId8"/>
    <p:sldId id="896" r:id="rId9"/>
    <p:sldId id="981" r:id="rId10"/>
    <p:sldId id="997" r:id="rId11"/>
    <p:sldId id="998" r:id="rId12"/>
    <p:sldId id="986" r:id="rId13"/>
    <p:sldId id="989" r:id="rId14"/>
    <p:sldId id="999" r:id="rId15"/>
    <p:sldId id="1000" r:id="rId16"/>
    <p:sldId id="1001" r:id="rId17"/>
    <p:sldId id="962" r:id="rId18"/>
    <p:sldId id="988" r:id="rId19"/>
    <p:sldId id="1002" r:id="rId20"/>
    <p:sldId id="1003" r:id="rId21"/>
    <p:sldId id="1004" r:id="rId22"/>
    <p:sldId id="1005" r:id="rId23"/>
    <p:sldId id="1022" r:id="rId24"/>
    <p:sldId id="1006" r:id="rId25"/>
    <p:sldId id="990" r:id="rId26"/>
    <p:sldId id="1007" r:id="rId27"/>
    <p:sldId id="1008" r:id="rId28"/>
    <p:sldId id="1009" r:id="rId29"/>
    <p:sldId id="1023" r:id="rId30"/>
    <p:sldId id="1010" r:id="rId31"/>
    <p:sldId id="1011" r:id="rId32"/>
    <p:sldId id="1012" r:id="rId33"/>
    <p:sldId id="1013" r:id="rId34"/>
    <p:sldId id="1014" r:id="rId35"/>
    <p:sldId id="991" r:id="rId36"/>
    <p:sldId id="1015" r:id="rId37"/>
    <p:sldId id="1016" r:id="rId38"/>
    <p:sldId id="1017" r:id="rId39"/>
    <p:sldId id="1018" r:id="rId40"/>
    <p:sldId id="1019" r:id="rId41"/>
    <p:sldId id="259" r:id="rId42"/>
    <p:sldId id="1020" r:id="rId43"/>
    <p:sldId id="1021" r:id="rId4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30" d="100"/>
          <a:sy n="130" d="100"/>
        </p:scale>
        <p:origin x="-10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09028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79012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37507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68048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9619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25056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38964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13107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6707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2354917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49560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57062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36224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95054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9817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7001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50236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80909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78826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1902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7952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59018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93829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71040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47961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95854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28859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77136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83653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60589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1298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658605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9434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64104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4966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0038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1848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284112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080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8429" y="116632"/>
            <a:ext cx="8521645" cy="2123658"/>
          </a:xfrm>
        </p:spPr>
        <p:txBody>
          <a:bodyPr wrap="square">
            <a:spAutoFit/>
          </a:bodyPr>
          <a:lstStyle/>
          <a:p>
            <a:pPr algn="l"/>
            <a:r>
              <a:rPr lang="de-CH" altLang="de-DE" sz="6600" dirty="0">
                <a:solidFill>
                  <a:schemeClr val="tx1"/>
                </a:solidFill>
                <a:effectLst/>
                <a:latin typeface="Univers LT Std 47 Cn Lt" pitchFamily="34" charset="0"/>
              </a:rPr>
              <a:t>Gott hat mir Schweres angetan!</a:t>
            </a:r>
            <a:endParaRPr lang="de-DE" altLang="de-DE" sz="66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78429" y="5373216"/>
            <a:ext cx="6697827" cy="1040285"/>
          </a:xfrm>
        </p:spPr>
        <p:txBody>
          <a:bodyPr wrap="square">
            <a:spAutoFit/>
          </a:bodyPr>
          <a:lstStyle/>
          <a:p>
            <a:pPr algn="l"/>
            <a:r>
              <a:rPr lang="de-DE" altLang="de-DE" sz="2800" dirty="0">
                <a:effectLst/>
                <a:latin typeface="Univers LT Std 47 Cn Lt" pitchFamily="34" charset="0"/>
              </a:rPr>
              <a:t>Reihe:</a:t>
            </a:r>
          </a:p>
          <a:p>
            <a:pPr algn="l"/>
            <a:r>
              <a:rPr lang="de-CH" altLang="de-DE" sz="2800" dirty="0">
                <a:effectLst/>
                <a:latin typeface="Univers LT Std 47 Cn Lt" pitchFamily="34" charset="0"/>
              </a:rPr>
              <a:t>Eine dramatische Geschichte mit Happy End</a:t>
            </a:r>
            <a:r>
              <a:rPr lang="de-DE" altLang="de-DE" sz="2800" dirty="0">
                <a:effectLst/>
                <a:latin typeface="Univers LT Std 47 Cn Lt" pitchFamily="34" charset="0"/>
              </a:rPr>
              <a:t> (1/4)</a:t>
            </a:r>
          </a:p>
        </p:txBody>
      </p:sp>
      <p:sp>
        <p:nvSpPr>
          <p:cNvPr id="4" name="Rectangle 3"/>
          <p:cNvSpPr txBox="1">
            <a:spLocks noChangeArrowheads="1"/>
          </p:cNvSpPr>
          <p:nvPr/>
        </p:nvSpPr>
        <p:spPr bwMode="auto">
          <a:xfrm>
            <a:off x="2555776" y="1886347"/>
            <a:ext cx="63367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4000" kern="0" dirty="0">
                <a:effectLst/>
                <a:latin typeface="Univers LT Std 47 Cn Lt" pitchFamily="34" charset="0"/>
              </a:rPr>
              <a:t>Ruth Kapitel 1</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051720" y="3717032"/>
            <a:ext cx="4176464" cy="400110"/>
          </a:xfrm>
        </p:spPr>
        <p:txBody>
          <a:bodyPr wrap="square">
            <a:spAutoFit/>
          </a:bodyPr>
          <a:lstStyle/>
          <a:p>
            <a:pPr algn="r"/>
            <a:r>
              <a:rPr lang="de-CH" altLang="de-DE" sz="2000" dirty="0">
                <a:effectLst/>
                <a:latin typeface="Univers LT Std 47 Cn Lt" pitchFamily="34" charset="0"/>
              </a:rPr>
              <a:t>Richter 2,11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9036496" cy="3416320"/>
          </a:xfrm>
        </p:spPr>
        <p:txBody>
          <a:bodyPr wrap="square">
            <a:spAutoFit/>
          </a:bodyPr>
          <a:lstStyle/>
          <a:p>
            <a:pPr algn="l"/>
            <a:r>
              <a:rPr lang="de-CH" altLang="de-DE" sz="3600" dirty="0">
                <a:solidFill>
                  <a:schemeClr val="tx1"/>
                </a:solidFill>
                <a:effectLst/>
                <a:latin typeface="Univers LT Std 47 Cn Lt" pitchFamily="34" charset="0"/>
              </a:rPr>
              <a:t>„Die Leute von Israel taten, was dem HERRN missfällt: Sie verliessen den Gott ihrer Vorfahren,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der sie aus Ägypten herausgeführt hatte, und</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liefen fremden Göttern nach. Sie fingen an,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die Götter ihrer Nachbarvölker anzubeten,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und beleidigten damit den HERRN.“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43853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2708920"/>
            <a:ext cx="4176464" cy="400110"/>
          </a:xfrm>
        </p:spPr>
        <p:txBody>
          <a:bodyPr wrap="square">
            <a:spAutoFit/>
          </a:bodyPr>
          <a:lstStyle/>
          <a:p>
            <a:pPr algn="r"/>
            <a:r>
              <a:rPr lang="de-CH" altLang="de-DE" sz="2000" dirty="0">
                <a:effectLst/>
                <a:latin typeface="Univers LT Std 47 Cn Lt" pitchFamily="34" charset="0"/>
              </a:rPr>
              <a:t>Richter 2,14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136904" cy="2862322"/>
          </a:xfrm>
        </p:spPr>
        <p:txBody>
          <a:bodyPr wrap="square">
            <a:spAutoFit/>
          </a:bodyPr>
          <a:lstStyle/>
          <a:p>
            <a:pPr algn="l"/>
            <a:r>
              <a:rPr lang="de-CH" altLang="de-DE" sz="3600" dirty="0">
                <a:solidFill>
                  <a:schemeClr val="tx1"/>
                </a:solidFill>
                <a:effectLst/>
                <a:latin typeface="Univers LT Std 47 Cn Lt" pitchFamily="34" charset="0"/>
              </a:rPr>
              <a:t>„Gott liess immer wieder räuberische Beduinen über sie herfallen, die sie ausplünderten. Er gab sie auch den feindlichen Nachbarvölkern preis, sodass sie ihnen nicht mehr standhalten konnten.“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0173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feld 1"/>
          <p:cNvSpPr txBox="1"/>
          <p:nvPr/>
        </p:nvSpPr>
        <p:spPr>
          <a:xfrm>
            <a:off x="4114800" y="2971800"/>
            <a:ext cx="65" cy="276999"/>
          </a:xfrm>
          <a:prstGeom prst="rect">
            <a:avLst/>
          </a:prstGeom>
          <a:noFill/>
        </p:spPr>
        <p:txBody>
          <a:bodyPr wrap="none" lIns="0" tIns="0" rIns="0" bIns="0" rtlCol="0">
            <a:spAutoFit/>
          </a:bodyPr>
          <a:lstStyle/>
          <a:p>
            <a:endParaRPr lang="de-CH" dirty="0"/>
          </a:p>
        </p:txBody>
      </p:sp>
      <p:sp>
        <p:nvSpPr>
          <p:cNvPr id="7" name="Textfeld 6"/>
          <p:cNvSpPr txBox="1"/>
          <p:nvPr/>
        </p:nvSpPr>
        <p:spPr>
          <a:xfrm>
            <a:off x="4114800" y="2855562"/>
            <a:ext cx="65" cy="276999"/>
          </a:xfrm>
          <a:prstGeom prst="rect">
            <a:avLst/>
          </a:prstGeom>
          <a:noFill/>
        </p:spPr>
        <p:txBody>
          <a:bodyPr wrap="none" lIns="0" tIns="0" rIns="0" bIns="0" rtlCol="0">
            <a:spAutoFit/>
          </a:bodyPr>
          <a:lstStyle/>
          <a:p>
            <a:endParaRPr lang="de-CH" dirty="0"/>
          </a:p>
        </p:txBody>
      </p:sp>
      <p:sp>
        <p:nvSpPr>
          <p:cNvPr id="5" name="Textfeld 4"/>
          <p:cNvSpPr txBox="1"/>
          <p:nvPr/>
        </p:nvSpPr>
        <p:spPr>
          <a:xfrm>
            <a:off x="4087678" y="2801319"/>
            <a:ext cx="65" cy="276999"/>
          </a:xfrm>
          <a:prstGeom prst="rect">
            <a:avLst/>
          </a:prstGeom>
          <a:noFill/>
        </p:spPr>
        <p:txBody>
          <a:bodyPr wrap="none" lIns="0" tIns="0" rIns="0" bIns="0" rtlCol="0">
            <a:spAutoFit/>
          </a:bodyPr>
          <a:lstStyle/>
          <a:p>
            <a:endParaRPr lang="de-CH" dirty="0"/>
          </a:p>
        </p:txBody>
      </p:sp>
      <p:pic>
        <p:nvPicPr>
          <p:cNvPr id="3" name="Grafik 2"/>
          <p:cNvPicPr>
            <a:picLocks noChangeAspect="1"/>
          </p:cNvPicPr>
          <p:nvPr/>
        </p:nvPicPr>
        <p:blipFill>
          <a:blip r:embed="rId3"/>
          <a:stretch>
            <a:fillRect/>
          </a:stretch>
        </p:blipFill>
        <p:spPr>
          <a:xfrm>
            <a:off x="1255801" y="2420888"/>
            <a:ext cx="7888199" cy="4437112"/>
          </a:xfrm>
          <a:prstGeom prst="rect">
            <a:avLst/>
          </a:prstGeom>
        </p:spPr>
      </p:pic>
      <p:sp>
        <p:nvSpPr>
          <p:cNvPr id="6" name="Rectangle 2"/>
          <p:cNvSpPr>
            <a:spLocks noGrp="1" noChangeArrowheads="1"/>
          </p:cNvSpPr>
          <p:nvPr>
            <p:ph type="ctrTitle"/>
          </p:nvPr>
        </p:nvSpPr>
        <p:spPr>
          <a:xfrm>
            <a:off x="107504" y="112564"/>
            <a:ext cx="8712968" cy="2308324"/>
          </a:xfrm>
        </p:spPr>
        <p:txBody>
          <a:bodyPr wrap="square">
            <a:spAutoFit/>
          </a:bodyPr>
          <a:lstStyle/>
          <a:p>
            <a:pPr algn="l"/>
            <a:r>
              <a:rPr lang="de-CH" altLang="de-DE" sz="3600" dirty="0">
                <a:solidFill>
                  <a:schemeClr val="tx1"/>
                </a:solidFill>
                <a:effectLst/>
                <a:latin typeface="Univers LT Std 47 Cn Lt" pitchFamily="34" charset="0"/>
              </a:rPr>
              <a:t>„Weil im Land eine Hungersnot herrschte, verliess ein Mann aus Betlehem im Gebiet von </a:t>
            </a:r>
            <a:r>
              <a:rPr lang="de-CH" altLang="de-DE" sz="3600" dirty="0" err="1">
                <a:solidFill>
                  <a:schemeClr val="tx1"/>
                </a:solidFill>
                <a:effectLst/>
                <a:latin typeface="Univers LT Std 47 Cn Lt" pitchFamily="34" charset="0"/>
              </a:rPr>
              <a:t>Juda</a:t>
            </a:r>
            <a:r>
              <a:rPr lang="de-CH" altLang="de-DE" sz="3600" dirty="0">
                <a:solidFill>
                  <a:schemeClr val="tx1"/>
                </a:solidFill>
                <a:effectLst/>
                <a:latin typeface="Univers LT Std 47 Cn Lt" pitchFamily="34" charset="0"/>
              </a:rPr>
              <a:t> seine Heimatstadt und suchte mit seiner Frau und seinen zwei Söhnen Zuflucht im Land Moab.“</a:t>
            </a:r>
            <a:endParaRPr lang="de-DE" altLang="de-DE" sz="3600" dirty="0">
              <a:solidFill>
                <a:schemeClr val="tx1"/>
              </a:solidFill>
              <a:effectLst/>
              <a:latin typeface="Univers LT Std 47 Cn Lt" pitchFamily="34" charset="0"/>
            </a:endParaRPr>
          </a:p>
        </p:txBody>
      </p:sp>
      <p:sp>
        <p:nvSpPr>
          <p:cNvPr id="8" name="Rectangle 3"/>
          <p:cNvSpPr>
            <a:spLocks noGrp="1" noChangeArrowheads="1"/>
          </p:cNvSpPr>
          <p:nvPr>
            <p:ph type="subTitle" idx="1"/>
          </p:nvPr>
        </p:nvSpPr>
        <p:spPr>
          <a:xfrm>
            <a:off x="4860032" y="2000113"/>
            <a:ext cx="4176464" cy="400110"/>
          </a:xfrm>
        </p:spPr>
        <p:txBody>
          <a:bodyPr wrap="square">
            <a:spAutoFit/>
          </a:bodyPr>
          <a:lstStyle/>
          <a:p>
            <a:pPr algn="r"/>
            <a:r>
              <a:rPr lang="de-CH" altLang="de-DE" sz="2000" dirty="0">
                <a:effectLst/>
                <a:latin typeface="Univers LT Std 47 Cn Lt" pitchFamily="34" charset="0"/>
              </a:rPr>
              <a:t>Rut 1,1</a:t>
            </a:r>
            <a:endParaRPr lang="de-DE" altLang="de-DE" sz="2000" dirty="0">
              <a:effectLst/>
              <a:latin typeface="Univers LT Std 47 Cn Lt" pitchFamily="34" charset="0"/>
            </a:endParaRPr>
          </a:p>
        </p:txBody>
      </p:sp>
    </p:spTree>
    <p:extLst>
      <p:ext uri="{BB962C8B-B14F-4D97-AF65-F5344CB8AC3E}">
        <p14:creationId xmlns:p14="http://schemas.microsoft.com/office/powerpoint/2010/main" val="3973448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feld 1"/>
          <p:cNvSpPr txBox="1"/>
          <p:nvPr/>
        </p:nvSpPr>
        <p:spPr>
          <a:xfrm>
            <a:off x="4114800" y="2971800"/>
            <a:ext cx="65" cy="276999"/>
          </a:xfrm>
          <a:prstGeom prst="rect">
            <a:avLst/>
          </a:prstGeom>
          <a:noFill/>
        </p:spPr>
        <p:txBody>
          <a:bodyPr wrap="none" lIns="0" tIns="0" rIns="0" bIns="0" rtlCol="0">
            <a:spAutoFit/>
          </a:bodyPr>
          <a:lstStyle/>
          <a:p>
            <a:endParaRPr lang="de-CH" dirty="0"/>
          </a:p>
        </p:txBody>
      </p:sp>
      <p:sp>
        <p:nvSpPr>
          <p:cNvPr id="7" name="Textfeld 6"/>
          <p:cNvSpPr txBox="1"/>
          <p:nvPr/>
        </p:nvSpPr>
        <p:spPr>
          <a:xfrm>
            <a:off x="4114800" y="2855562"/>
            <a:ext cx="65" cy="276999"/>
          </a:xfrm>
          <a:prstGeom prst="rect">
            <a:avLst/>
          </a:prstGeom>
          <a:noFill/>
        </p:spPr>
        <p:txBody>
          <a:bodyPr wrap="none" lIns="0" tIns="0" rIns="0" bIns="0" rtlCol="0">
            <a:spAutoFit/>
          </a:bodyPr>
          <a:lstStyle/>
          <a:p>
            <a:endParaRPr lang="de-CH" dirty="0"/>
          </a:p>
        </p:txBody>
      </p:sp>
      <p:sp>
        <p:nvSpPr>
          <p:cNvPr id="5" name="Textfeld 4"/>
          <p:cNvSpPr txBox="1"/>
          <p:nvPr/>
        </p:nvSpPr>
        <p:spPr>
          <a:xfrm>
            <a:off x="4087678" y="2801319"/>
            <a:ext cx="65" cy="276999"/>
          </a:xfrm>
          <a:prstGeom prst="rect">
            <a:avLst/>
          </a:prstGeom>
          <a:noFill/>
        </p:spPr>
        <p:txBody>
          <a:bodyPr wrap="none" lIns="0" tIns="0" rIns="0" bIns="0" rtlCol="0">
            <a:spAutoFit/>
          </a:bodyPr>
          <a:lstStyle/>
          <a:p>
            <a:endParaRPr lang="de-CH" dirty="0"/>
          </a:p>
        </p:txBody>
      </p:sp>
      <p:pic>
        <p:nvPicPr>
          <p:cNvPr id="3" name="Grafik 2"/>
          <p:cNvPicPr>
            <a:picLocks noChangeAspect="1"/>
          </p:cNvPicPr>
          <p:nvPr/>
        </p:nvPicPr>
        <p:blipFill>
          <a:blip r:embed="rId3"/>
          <a:stretch>
            <a:fillRect/>
          </a:stretch>
        </p:blipFill>
        <p:spPr>
          <a:xfrm>
            <a:off x="1255801" y="2420888"/>
            <a:ext cx="7888199" cy="4437112"/>
          </a:xfrm>
          <a:prstGeom prst="rect">
            <a:avLst/>
          </a:prstGeom>
        </p:spPr>
      </p:pic>
      <p:sp>
        <p:nvSpPr>
          <p:cNvPr id="6" name="Rectangle 2"/>
          <p:cNvSpPr>
            <a:spLocks noGrp="1" noChangeArrowheads="1"/>
          </p:cNvSpPr>
          <p:nvPr>
            <p:ph type="ctrTitle"/>
          </p:nvPr>
        </p:nvSpPr>
        <p:spPr>
          <a:xfrm>
            <a:off x="107504" y="112564"/>
            <a:ext cx="8784976" cy="2308324"/>
          </a:xfrm>
        </p:spPr>
        <p:txBody>
          <a:bodyPr wrap="square">
            <a:spAutoFit/>
          </a:bodyPr>
          <a:lstStyle/>
          <a:p>
            <a:pPr algn="l"/>
            <a:r>
              <a:rPr lang="de-CH" altLang="de-DE" sz="3600" dirty="0">
                <a:solidFill>
                  <a:schemeClr val="tx1"/>
                </a:solidFill>
                <a:effectLst/>
                <a:latin typeface="Univers LT Std 47 Cn Lt" pitchFamily="34" charset="0"/>
              </a:rPr>
              <a:t>„Der Mann hiess </a:t>
            </a:r>
            <a:r>
              <a:rPr lang="de-CH" altLang="de-DE" sz="3600" dirty="0" err="1">
                <a:solidFill>
                  <a:schemeClr val="tx1"/>
                </a:solidFill>
                <a:effectLst/>
                <a:latin typeface="Univers LT Std 47 Cn Lt" pitchFamily="34" charset="0"/>
              </a:rPr>
              <a:t>Elimelech</a:t>
            </a:r>
            <a:r>
              <a:rPr lang="de-CH" altLang="de-DE" sz="3600" dirty="0">
                <a:solidFill>
                  <a:schemeClr val="tx1"/>
                </a:solidFill>
                <a:effectLst/>
                <a:latin typeface="Univers LT Std 47 Cn Lt" pitchFamily="34" charset="0"/>
              </a:rPr>
              <a:t>, die Frau </a:t>
            </a:r>
            <a:r>
              <a:rPr lang="de-CH" altLang="de-DE" sz="3600" dirty="0" err="1">
                <a:solidFill>
                  <a:schemeClr val="tx1"/>
                </a:solidFill>
                <a:effectLst/>
                <a:latin typeface="Univers LT Std 47 Cn Lt" pitchFamily="34" charset="0"/>
              </a:rPr>
              <a:t>Noomi</a:t>
            </a:r>
            <a:r>
              <a:rPr lang="de-CH" altLang="de-DE" sz="3600" dirty="0">
                <a:solidFill>
                  <a:schemeClr val="tx1"/>
                </a:solidFill>
                <a:effectLst/>
                <a:latin typeface="Univers LT Std 47 Cn Lt" pitchFamily="34" charset="0"/>
              </a:rPr>
              <a:t>;</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die Söhne waren </a:t>
            </a:r>
            <a:r>
              <a:rPr lang="de-CH" altLang="de-DE" sz="3600" dirty="0" err="1">
                <a:solidFill>
                  <a:schemeClr val="tx1"/>
                </a:solidFill>
                <a:effectLst/>
                <a:latin typeface="Univers LT Std 47 Cn Lt" pitchFamily="34" charset="0"/>
              </a:rPr>
              <a:t>Machlon</a:t>
            </a:r>
            <a:r>
              <a:rPr lang="de-CH" altLang="de-DE" sz="3600" dirty="0">
                <a:solidFill>
                  <a:schemeClr val="tx1"/>
                </a:solidFill>
                <a:effectLst/>
                <a:latin typeface="Univers LT Std 47 Cn Lt" pitchFamily="34" charset="0"/>
              </a:rPr>
              <a:t> und </a:t>
            </a:r>
            <a:r>
              <a:rPr lang="de-CH" altLang="de-DE" sz="3600" dirty="0" err="1">
                <a:solidFill>
                  <a:schemeClr val="tx1"/>
                </a:solidFill>
                <a:effectLst/>
                <a:latin typeface="Univers LT Std 47 Cn Lt" pitchFamily="34" charset="0"/>
              </a:rPr>
              <a:t>Kiljon</a:t>
            </a:r>
            <a:r>
              <a:rPr lang="de-CH" altLang="de-DE" sz="3600" dirty="0">
                <a:solidFill>
                  <a:schemeClr val="tx1"/>
                </a:solidFill>
                <a:effectLst/>
                <a:latin typeface="Univers LT Std 47 Cn Lt" pitchFamily="34" charset="0"/>
              </a:rPr>
              <a:t>.</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Die Familie gehörte zur Sippe </a:t>
            </a:r>
            <a:r>
              <a:rPr lang="de-CH" altLang="de-DE" sz="3600" dirty="0" err="1">
                <a:solidFill>
                  <a:schemeClr val="tx1"/>
                </a:solidFill>
                <a:effectLst/>
                <a:latin typeface="Univers LT Std 47 Cn Lt" pitchFamily="34" charset="0"/>
              </a:rPr>
              <a:t>Efrat</a:t>
            </a:r>
            <a:r>
              <a:rPr lang="de-CH" altLang="de-DE" sz="3600" dirty="0">
                <a:solidFill>
                  <a:schemeClr val="tx1"/>
                </a:solidFill>
                <a:effectLst/>
                <a:latin typeface="Univers LT Std 47 Cn Lt" pitchFamily="34" charset="0"/>
              </a:rPr>
              <a:t>,</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die in Betlehem in </a:t>
            </a:r>
            <a:r>
              <a:rPr lang="de-CH" altLang="de-DE" sz="3600" dirty="0" err="1">
                <a:solidFill>
                  <a:schemeClr val="tx1"/>
                </a:solidFill>
                <a:effectLst/>
                <a:latin typeface="Univers LT Std 47 Cn Lt" pitchFamily="34" charset="0"/>
              </a:rPr>
              <a:t>Juda</a:t>
            </a:r>
            <a:r>
              <a:rPr lang="de-CH" altLang="de-DE" sz="3600" dirty="0">
                <a:solidFill>
                  <a:schemeClr val="tx1"/>
                </a:solidFill>
                <a:effectLst/>
                <a:latin typeface="Univers LT Std 47 Cn Lt" pitchFamily="34" charset="0"/>
              </a:rPr>
              <a:t> lebte.“</a:t>
            </a:r>
            <a:endParaRPr lang="de-DE" altLang="de-DE" sz="3600" dirty="0">
              <a:solidFill>
                <a:schemeClr val="tx1"/>
              </a:solidFill>
              <a:effectLst/>
              <a:latin typeface="Univers LT Std 47 Cn Lt" pitchFamily="34" charset="0"/>
            </a:endParaRPr>
          </a:p>
        </p:txBody>
      </p:sp>
      <p:sp>
        <p:nvSpPr>
          <p:cNvPr id="8" name="Rectangle 3"/>
          <p:cNvSpPr>
            <a:spLocks noGrp="1" noChangeArrowheads="1"/>
          </p:cNvSpPr>
          <p:nvPr>
            <p:ph type="subTitle" idx="1"/>
          </p:nvPr>
        </p:nvSpPr>
        <p:spPr>
          <a:xfrm>
            <a:off x="4860032" y="2000113"/>
            <a:ext cx="4176464" cy="400110"/>
          </a:xfrm>
        </p:spPr>
        <p:txBody>
          <a:bodyPr wrap="square">
            <a:spAutoFit/>
          </a:bodyPr>
          <a:lstStyle/>
          <a:p>
            <a:pPr algn="r"/>
            <a:r>
              <a:rPr lang="de-CH" altLang="de-DE" sz="2000" dirty="0">
                <a:effectLst/>
                <a:latin typeface="Univers LT Std 47 Cn Lt" pitchFamily="34" charset="0"/>
              </a:rPr>
              <a:t>Rut 1,2</a:t>
            </a:r>
            <a:endParaRPr lang="de-DE" altLang="de-DE" sz="2000" dirty="0">
              <a:effectLst/>
              <a:latin typeface="Univers LT Std 47 Cn Lt" pitchFamily="34" charset="0"/>
            </a:endParaRPr>
          </a:p>
        </p:txBody>
      </p:sp>
    </p:spTree>
    <p:extLst>
      <p:ext uri="{BB962C8B-B14F-4D97-AF65-F5344CB8AC3E}">
        <p14:creationId xmlns:p14="http://schemas.microsoft.com/office/powerpoint/2010/main" val="3535649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2045510"/>
            <a:ext cx="4176464" cy="400110"/>
          </a:xfrm>
        </p:spPr>
        <p:txBody>
          <a:bodyPr wrap="square">
            <a:spAutoFit/>
          </a:bodyPr>
          <a:lstStyle/>
          <a:p>
            <a:pPr algn="r"/>
            <a:r>
              <a:rPr lang="de-CH" altLang="de-DE" sz="2000" dirty="0">
                <a:effectLst/>
                <a:latin typeface="Univers LT Std 47 Cn Lt" pitchFamily="34" charset="0"/>
              </a:rPr>
              <a:t>Rut 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96307"/>
            <a:ext cx="8136904" cy="1938992"/>
          </a:xfrm>
        </p:spPr>
        <p:txBody>
          <a:bodyPr wrap="square">
            <a:spAutoFit/>
          </a:bodyPr>
          <a:lstStyle/>
          <a:p>
            <a:pPr algn="l"/>
            <a:r>
              <a:rPr lang="de-CH" altLang="de-DE" sz="4000" dirty="0">
                <a:solidFill>
                  <a:schemeClr val="tx1"/>
                </a:solidFill>
                <a:effectLst/>
                <a:latin typeface="Univers LT Std 47 Cn Lt" pitchFamily="34" charset="0"/>
              </a:rPr>
              <a:t>„Während sie im Land Moab waren, starb </a:t>
            </a:r>
            <a:r>
              <a:rPr lang="de-CH" altLang="de-DE" sz="4000" dirty="0" err="1">
                <a:solidFill>
                  <a:schemeClr val="tx1"/>
                </a:solidFill>
                <a:effectLst/>
                <a:latin typeface="Univers LT Std 47 Cn Lt" pitchFamily="34" charset="0"/>
              </a:rPr>
              <a:t>Elimelech</a:t>
            </a:r>
            <a:r>
              <a:rPr lang="de-CH" altLang="de-DE" sz="4000" dirty="0">
                <a:solidFill>
                  <a:schemeClr val="tx1"/>
                </a:solidFill>
                <a:effectLst/>
                <a:latin typeface="Univers LT Std 47 Cn Lt" pitchFamily="34" charset="0"/>
              </a:rPr>
              <a:t> und </a:t>
            </a:r>
            <a:r>
              <a:rPr lang="de-CH" altLang="de-DE" sz="4000" dirty="0" err="1">
                <a:solidFill>
                  <a:schemeClr val="tx1"/>
                </a:solidFill>
                <a:effectLst/>
                <a:latin typeface="Univers LT Std 47 Cn Lt" pitchFamily="34" charset="0"/>
              </a:rPr>
              <a:t>Noomi</a:t>
            </a:r>
            <a:r>
              <a:rPr lang="de-CH" altLang="de-DE" sz="4000" dirty="0">
                <a:solidFill>
                  <a:schemeClr val="tx1"/>
                </a:solidFill>
                <a:effectLst/>
                <a:latin typeface="Univers LT Std 47 Cn Lt" pitchFamily="34" charset="0"/>
              </a:rPr>
              <a:t> blieb mit ihren beiden Söhnen allein zurück.“</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21364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283968" y="1760981"/>
            <a:ext cx="4176464" cy="400110"/>
          </a:xfrm>
        </p:spPr>
        <p:txBody>
          <a:bodyPr wrap="square">
            <a:spAutoFit/>
          </a:bodyPr>
          <a:lstStyle/>
          <a:p>
            <a:pPr algn="r"/>
            <a:r>
              <a:rPr lang="de-CH" altLang="de-DE" sz="2000" dirty="0">
                <a:effectLst/>
                <a:latin typeface="Univers LT Std 47 Cn Lt" pitchFamily="34" charset="0"/>
              </a:rPr>
              <a:t>Rut 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04083"/>
            <a:ext cx="8136904" cy="1323439"/>
          </a:xfrm>
        </p:spPr>
        <p:txBody>
          <a:bodyPr wrap="square">
            <a:spAutoFit/>
          </a:bodyPr>
          <a:lstStyle/>
          <a:p>
            <a:pPr algn="l"/>
            <a:r>
              <a:rPr lang="de-CH" altLang="de-DE" sz="4000" dirty="0">
                <a:solidFill>
                  <a:schemeClr val="tx1"/>
                </a:solidFill>
                <a:effectLst/>
                <a:latin typeface="Univers LT Std 47 Cn Lt" pitchFamily="34" charset="0"/>
              </a:rPr>
              <a:t>„Zehn Jahre später starben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auch </a:t>
            </a:r>
            <a:r>
              <a:rPr lang="de-CH" altLang="de-DE" sz="4000" dirty="0" err="1">
                <a:solidFill>
                  <a:schemeClr val="tx1"/>
                </a:solidFill>
                <a:effectLst/>
                <a:latin typeface="Univers LT Std 47 Cn Lt" pitchFamily="34" charset="0"/>
              </a:rPr>
              <a:t>Machlon</a:t>
            </a:r>
            <a:r>
              <a:rPr lang="de-CH" altLang="de-DE" sz="4000" dirty="0">
                <a:solidFill>
                  <a:schemeClr val="tx1"/>
                </a:solidFill>
                <a:effectLst/>
                <a:latin typeface="Univers LT Std 47 Cn Lt" pitchFamily="34" charset="0"/>
              </a:rPr>
              <a:t> und </a:t>
            </a:r>
            <a:r>
              <a:rPr lang="de-CH" altLang="de-DE" sz="4000" dirty="0" err="1">
                <a:solidFill>
                  <a:schemeClr val="tx1"/>
                </a:solidFill>
                <a:effectLst/>
                <a:latin typeface="Univers LT Std 47 Cn Lt" pitchFamily="34" charset="0"/>
              </a:rPr>
              <a:t>Kiljon</a:t>
            </a:r>
            <a:r>
              <a:rPr lang="de-CH" altLang="de-DE" sz="4000" dirty="0">
                <a:solidFill>
                  <a:schemeClr val="tx1"/>
                </a:solidFill>
                <a:effectLst/>
                <a:latin typeface="Univers LT Std 47 Cn Lt" pitchFamily="34" charset="0"/>
              </a:rPr>
              <a: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7260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1727522"/>
            <a:ext cx="4176464" cy="400110"/>
          </a:xfrm>
        </p:spPr>
        <p:txBody>
          <a:bodyPr wrap="square">
            <a:spAutoFit/>
          </a:bodyPr>
          <a:lstStyle/>
          <a:p>
            <a:pPr algn="r"/>
            <a:r>
              <a:rPr lang="de-CH" altLang="de-DE" sz="2000" dirty="0">
                <a:effectLst/>
                <a:latin typeface="Univers LT Std 47 Cn Lt" pitchFamily="34" charset="0"/>
              </a:rPr>
              <a:t>Rut 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04083"/>
            <a:ext cx="8136904" cy="1323439"/>
          </a:xfrm>
        </p:spPr>
        <p:txBody>
          <a:bodyPr wrap="square">
            <a:spAutoFit/>
          </a:bodyPr>
          <a:lstStyle/>
          <a:p>
            <a:pPr algn="l"/>
            <a:r>
              <a:rPr lang="de-CH" altLang="de-DE" sz="4000" dirty="0">
                <a:solidFill>
                  <a:schemeClr val="tx1"/>
                </a:solidFill>
                <a:effectLst/>
                <a:latin typeface="Univers LT Std 47 Cn Lt" pitchFamily="34" charset="0"/>
              </a:rPr>
              <a:t> „</a:t>
            </a:r>
            <a:r>
              <a:rPr lang="de-CH" altLang="de-DE" sz="4000" dirty="0" err="1">
                <a:solidFill>
                  <a:schemeClr val="tx1"/>
                </a:solidFill>
                <a:effectLst/>
                <a:latin typeface="Univers LT Std 47 Cn Lt" pitchFamily="34" charset="0"/>
              </a:rPr>
              <a:t>Noomi</a:t>
            </a:r>
            <a:r>
              <a:rPr lang="de-CH" altLang="de-DE" sz="4000" dirty="0">
                <a:solidFill>
                  <a:schemeClr val="tx1"/>
                </a:solidFill>
                <a:effectLst/>
                <a:latin typeface="Univers LT Std 47 Cn Lt" pitchFamily="34" charset="0"/>
              </a:rPr>
              <a:t> war nun ganz allein,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ohne Mann und ohne Kinder.“</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5690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39552" y="764704"/>
            <a:ext cx="7344816" cy="923330"/>
          </a:xfrm>
        </p:spPr>
        <p:txBody>
          <a:bodyPr wrap="square">
            <a:spAutoFit/>
          </a:bodyPr>
          <a:lstStyle/>
          <a:p>
            <a:pPr algn="l"/>
            <a:r>
              <a:rPr lang="de-DE" altLang="de-DE" dirty="0">
                <a:solidFill>
                  <a:schemeClr val="tx1"/>
                </a:solidFill>
                <a:effectLst/>
                <a:latin typeface="Univers LT Std 47 Cn Lt" pitchFamily="34" charset="0"/>
              </a:rPr>
              <a:t>II. </a:t>
            </a:r>
            <a:r>
              <a:rPr lang="de-CH" altLang="de-DE" dirty="0">
                <a:solidFill>
                  <a:schemeClr val="tx1"/>
                </a:solidFill>
                <a:effectLst/>
                <a:latin typeface="Univers LT Std 47 Cn Lt" pitchFamily="34" charset="0"/>
              </a:rPr>
              <a:t>Eine unzumutbare Zukunft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2224901"/>
            <a:ext cx="4176464" cy="400110"/>
          </a:xfrm>
        </p:spPr>
        <p:txBody>
          <a:bodyPr wrap="square">
            <a:spAutoFit/>
          </a:bodyPr>
          <a:lstStyle/>
          <a:p>
            <a:pPr algn="r"/>
            <a:r>
              <a:rPr lang="de-CH" altLang="de-DE" sz="2000" dirty="0">
                <a:effectLst/>
                <a:latin typeface="Univers LT Std 47 Cn Lt" pitchFamily="34" charset="0"/>
              </a:rPr>
              <a:t>Rut 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380312" cy="2308324"/>
          </a:xfrm>
        </p:spPr>
        <p:txBody>
          <a:bodyPr wrap="square">
            <a:spAutoFit/>
          </a:bodyPr>
          <a:lstStyle/>
          <a:p>
            <a:pPr algn="l"/>
            <a:r>
              <a:rPr lang="de-CH" altLang="de-DE" sz="3600" dirty="0">
                <a:solidFill>
                  <a:schemeClr val="tx1"/>
                </a:solidFill>
                <a:effectLst/>
                <a:latin typeface="Univers LT Std 47 Cn Lt" pitchFamily="34" charset="0"/>
              </a:rPr>
              <a:t>„Kehrt wieder um! Geht zurück, jede ins Haus ihrer Mutter! Der HERR vergelte euch alles Gute, das ihr an den Verstorbenen und an mir getan habt.“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0534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2248236"/>
            <a:ext cx="4176464" cy="400110"/>
          </a:xfrm>
        </p:spPr>
        <p:txBody>
          <a:bodyPr wrap="square">
            <a:spAutoFit/>
          </a:bodyPr>
          <a:lstStyle/>
          <a:p>
            <a:pPr algn="r"/>
            <a:r>
              <a:rPr lang="de-CH" altLang="de-DE" sz="2000" dirty="0">
                <a:effectLst/>
                <a:latin typeface="Univers LT Std 47 Cn Lt" pitchFamily="34" charset="0"/>
              </a:rPr>
              <a:t>Rut 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6552728" cy="2123658"/>
          </a:xfrm>
        </p:spPr>
        <p:txBody>
          <a:bodyPr wrap="square">
            <a:spAutoFit/>
          </a:bodyPr>
          <a:lstStyle/>
          <a:p>
            <a:pPr algn="l"/>
            <a:r>
              <a:rPr lang="de-CH" altLang="de-DE" sz="4400" dirty="0">
                <a:solidFill>
                  <a:schemeClr val="tx1"/>
                </a:solidFill>
                <a:effectLst/>
                <a:latin typeface="Univers LT Std 47 Cn Lt" pitchFamily="34" charset="0"/>
              </a:rPr>
              <a:t>„Gott gebe euch wieder einen Mann und lasse euch ein neues Zuhause finden.“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2207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8429" y="116632"/>
            <a:ext cx="8521645" cy="2123658"/>
          </a:xfrm>
        </p:spPr>
        <p:txBody>
          <a:bodyPr wrap="square">
            <a:spAutoFit/>
          </a:bodyPr>
          <a:lstStyle/>
          <a:p>
            <a:pPr algn="l"/>
            <a:r>
              <a:rPr lang="de-CH" altLang="de-DE" sz="6600" dirty="0">
                <a:solidFill>
                  <a:schemeClr val="tx1"/>
                </a:solidFill>
                <a:effectLst/>
                <a:latin typeface="Univers LT Std 47 Cn Lt" pitchFamily="34" charset="0"/>
              </a:rPr>
              <a:t>Gott hat mir Schweres angetan!</a:t>
            </a:r>
            <a:endParaRPr lang="de-DE" altLang="de-DE" sz="66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78429" y="5373216"/>
            <a:ext cx="6697827" cy="1040285"/>
          </a:xfrm>
        </p:spPr>
        <p:txBody>
          <a:bodyPr wrap="square">
            <a:spAutoFit/>
          </a:bodyPr>
          <a:lstStyle/>
          <a:p>
            <a:pPr algn="l"/>
            <a:r>
              <a:rPr lang="de-DE" altLang="de-DE" sz="2800" dirty="0">
                <a:effectLst/>
                <a:latin typeface="Univers LT Std 47 Cn Lt" pitchFamily="34" charset="0"/>
              </a:rPr>
              <a:t>Reihe:</a:t>
            </a:r>
          </a:p>
          <a:p>
            <a:pPr algn="l"/>
            <a:r>
              <a:rPr lang="de-CH" altLang="de-DE" sz="2800" dirty="0">
                <a:effectLst/>
                <a:latin typeface="Univers LT Std 47 Cn Lt" pitchFamily="34" charset="0"/>
              </a:rPr>
              <a:t>Eine dramatische Geschichte mit Happy End</a:t>
            </a:r>
            <a:r>
              <a:rPr lang="de-DE" altLang="de-DE" sz="2800" dirty="0">
                <a:effectLst/>
                <a:latin typeface="Univers LT Std 47 Cn Lt" pitchFamily="34" charset="0"/>
              </a:rPr>
              <a:t> (1/4)</a:t>
            </a:r>
          </a:p>
        </p:txBody>
      </p:sp>
      <p:sp>
        <p:nvSpPr>
          <p:cNvPr id="4" name="Rectangle 3"/>
          <p:cNvSpPr txBox="1">
            <a:spLocks noChangeArrowheads="1"/>
          </p:cNvSpPr>
          <p:nvPr/>
        </p:nvSpPr>
        <p:spPr bwMode="auto">
          <a:xfrm>
            <a:off x="2555776" y="1886347"/>
            <a:ext cx="63367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4000" kern="0" dirty="0">
                <a:effectLst/>
                <a:latin typeface="Univers LT Std 47 Cn Lt" pitchFamily="34" charset="0"/>
              </a:rPr>
              <a:t>Ruth Kapitel 1</a:t>
            </a:r>
          </a:p>
        </p:txBody>
      </p:sp>
    </p:spTree>
    <p:extLst>
      <p:ext uri="{BB962C8B-B14F-4D97-AF65-F5344CB8AC3E}">
        <p14:creationId xmlns:p14="http://schemas.microsoft.com/office/powerpoint/2010/main" val="240211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55976" y="1628800"/>
            <a:ext cx="4176464" cy="400110"/>
          </a:xfrm>
        </p:spPr>
        <p:txBody>
          <a:bodyPr wrap="square">
            <a:spAutoFit/>
          </a:bodyPr>
          <a:lstStyle/>
          <a:p>
            <a:pPr algn="r"/>
            <a:r>
              <a:rPr lang="de-CH" altLang="de-DE" sz="2000" dirty="0">
                <a:effectLst/>
                <a:latin typeface="Univers LT Std 47 Cn Lt" pitchFamily="34" charset="0"/>
              </a:rPr>
              <a:t>Rut 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32656"/>
            <a:ext cx="8712968" cy="1107996"/>
          </a:xfrm>
        </p:spPr>
        <p:txBody>
          <a:bodyPr wrap="square">
            <a:spAutoFit/>
          </a:bodyPr>
          <a:lstStyle/>
          <a:p>
            <a:pPr algn="l"/>
            <a:r>
              <a:rPr lang="de-CH" altLang="de-DE" sz="6600" dirty="0">
                <a:solidFill>
                  <a:schemeClr val="tx1"/>
                </a:solidFill>
                <a:effectLst/>
                <a:latin typeface="Univers LT Std 47 Cn Lt" pitchFamily="34" charset="0"/>
              </a:rPr>
              <a:t>„Doch sie weinten.“</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43841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644008" y="2420020"/>
            <a:ext cx="4176464" cy="400110"/>
          </a:xfrm>
        </p:spPr>
        <p:txBody>
          <a:bodyPr wrap="square">
            <a:spAutoFit/>
          </a:bodyPr>
          <a:lstStyle/>
          <a:p>
            <a:pPr algn="r"/>
            <a:r>
              <a:rPr lang="de-CH" altLang="de-DE" sz="2000" dirty="0">
                <a:effectLst/>
                <a:latin typeface="Univers LT Std 47 Cn Lt" pitchFamily="34" charset="0"/>
              </a:rPr>
              <a:t>Rut 1,11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65530"/>
            <a:ext cx="7560840" cy="2554545"/>
          </a:xfrm>
        </p:spPr>
        <p:txBody>
          <a:bodyPr wrap="square">
            <a:spAutoFit/>
          </a:bodyPr>
          <a:lstStyle/>
          <a:p>
            <a:pPr algn="l"/>
            <a:r>
              <a:rPr lang="de-CH" altLang="de-DE" sz="4000" dirty="0">
                <a:solidFill>
                  <a:schemeClr val="tx1"/>
                </a:solidFill>
                <a:effectLst/>
                <a:latin typeface="Univers LT Std 47 Cn Lt" pitchFamily="34" charset="0"/>
              </a:rPr>
              <a:t>„Kehrt doch um, meine Töchter! Warum wollt ihr mit mir gehen? Habe ich etwa noch Söhne zu erwarten, die eure Männer werden könnten?“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6831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403648" y="5013176"/>
            <a:ext cx="4176464" cy="400110"/>
          </a:xfrm>
        </p:spPr>
        <p:txBody>
          <a:bodyPr wrap="square">
            <a:spAutoFit/>
          </a:bodyPr>
          <a:lstStyle/>
          <a:p>
            <a:pPr algn="r"/>
            <a:r>
              <a:rPr lang="de-CH" altLang="de-DE" sz="2000" dirty="0">
                <a:effectLst/>
                <a:latin typeface="Univers LT Std 47 Cn Lt" pitchFamily="34" charset="0"/>
              </a:rPr>
              <a:t>Rut 1,12-13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12968" cy="4524315"/>
          </a:xfrm>
        </p:spPr>
        <p:txBody>
          <a:bodyPr wrap="square">
            <a:spAutoFit/>
          </a:bodyPr>
          <a:lstStyle/>
          <a:p>
            <a:pPr algn="l"/>
            <a:r>
              <a:rPr lang="de-CH" altLang="de-DE" sz="3200" dirty="0">
                <a:solidFill>
                  <a:schemeClr val="tx1"/>
                </a:solidFill>
                <a:effectLst/>
                <a:latin typeface="Univers LT Std 47 Cn Lt" pitchFamily="34" charset="0"/>
              </a:rPr>
              <a:t>„Geht, meine Töchter, kehrt um! Ich bin zu alt, um noch einmal zu heiraten. Und selbst wenn es möglich wäre</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und ich es noch heute tun würde und dann Söhne zur Welt brächte – wolltet ihr etwa warten, bis sie gross geworden sind? Wolltet ihr so lange allein bleiben</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und auf einen Mann warten? Nein, meine</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Töchter! Ich kann euch nicht zumuten,</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dass ihr das bittere Schicksal teilt,</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das der HERR mir bereitet hat.“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6526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64250" y="1844824"/>
            <a:ext cx="4176464" cy="400110"/>
          </a:xfrm>
        </p:spPr>
        <p:txBody>
          <a:bodyPr wrap="square">
            <a:spAutoFit/>
          </a:bodyPr>
          <a:lstStyle/>
          <a:p>
            <a:pPr algn="r"/>
            <a:r>
              <a:rPr lang="de-CH" altLang="de-DE" sz="2000" dirty="0">
                <a:effectLst/>
                <a:latin typeface="Univers LT Std 47 Cn Lt" pitchFamily="34" charset="0"/>
              </a:rPr>
              <a:t>Rut 1,14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766" y="260648"/>
            <a:ext cx="8712968" cy="707886"/>
          </a:xfrm>
        </p:spPr>
        <p:txBody>
          <a:bodyPr wrap="square">
            <a:spAutoFit/>
          </a:bodyPr>
          <a:lstStyle/>
          <a:p>
            <a:pPr algn="l"/>
            <a:r>
              <a:rPr lang="de-CH" altLang="de-DE" sz="4000" dirty="0">
                <a:solidFill>
                  <a:schemeClr val="tx1"/>
                </a:solidFill>
                <a:effectLst/>
                <a:latin typeface="Univers LT Std 47 Cn Lt" pitchFamily="34" charset="0"/>
              </a:rPr>
              <a:t>„Rut und </a:t>
            </a:r>
            <a:r>
              <a:rPr lang="de-CH" altLang="de-DE" sz="4000" dirty="0" err="1">
                <a:solidFill>
                  <a:schemeClr val="tx1"/>
                </a:solidFill>
                <a:effectLst/>
                <a:latin typeface="Univers LT Std 47 Cn Lt" pitchFamily="34" charset="0"/>
              </a:rPr>
              <a:t>Orpa</a:t>
            </a:r>
            <a:r>
              <a:rPr lang="de-CH" altLang="de-DE" sz="4000" dirty="0">
                <a:solidFill>
                  <a:schemeClr val="tx1"/>
                </a:solidFill>
                <a:effectLst/>
                <a:latin typeface="Univers LT Std 47 Cn Lt" pitchFamily="34" charset="0"/>
              </a:rPr>
              <a:t> weinten noch mehr.“</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50624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64250" y="1844824"/>
            <a:ext cx="4176464" cy="400110"/>
          </a:xfrm>
        </p:spPr>
        <p:txBody>
          <a:bodyPr wrap="square">
            <a:spAutoFit/>
          </a:bodyPr>
          <a:lstStyle/>
          <a:p>
            <a:pPr algn="r"/>
            <a:r>
              <a:rPr lang="de-CH" altLang="de-DE" sz="2000" dirty="0">
                <a:effectLst/>
                <a:latin typeface="Univers LT Std 47 Cn Lt" pitchFamily="34" charset="0"/>
              </a:rPr>
              <a:t>Rut 1,14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96416"/>
            <a:ext cx="8712968" cy="1323439"/>
          </a:xfrm>
        </p:spPr>
        <p:txBody>
          <a:bodyPr wrap="square">
            <a:spAutoFit/>
          </a:bodyPr>
          <a:lstStyle/>
          <a:p>
            <a:pPr algn="l"/>
            <a:r>
              <a:rPr lang="de-CH" altLang="de-DE" sz="4000" dirty="0">
                <a:solidFill>
                  <a:schemeClr val="tx1"/>
                </a:solidFill>
                <a:effectLst/>
                <a:latin typeface="Univers LT Std 47 Cn Lt" pitchFamily="34" charset="0"/>
              </a:rPr>
              <a:t>„</a:t>
            </a:r>
            <a:r>
              <a:rPr lang="de-CH" altLang="de-DE" sz="4000" dirty="0" err="1">
                <a:solidFill>
                  <a:schemeClr val="tx1"/>
                </a:solidFill>
                <a:effectLst/>
                <a:latin typeface="Univers LT Std 47 Cn Lt" pitchFamily="34" charset="0"/>
              </a:rPr>
              <a:t>Orpa</a:t>
            </a:r>
            <a:r>
              <a:rPr lang="de-CH" altLang="de-DE" sz="4000" dirty="0">
                <a:solidFill>
                  <a:schemeClr val="tx1"/>
                </a:solidFill>
                <a:effectLst/>
                <a:latin typeface="Univers LT Std 47 Cn Lt" pitchFamily="34" charset="0"/>
              </a:rPr>
              <a:t> küsste ihre Schwiegermutter</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und nahm Abschied.“</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66614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39552" y="764704"/>
            <a:ext cx="8280920" cy="923330"/>
          </a:xfrm>
        </p:spPr>
        <p:txBody>
          <a:bodyPr wrap="square">
            <a:spAutoFit/>
          </a:bodyPr>
          <a:lstStyle/>
          <a:p>
            <a:pPr algn="l"/>
            <a:r>
              <a:rPr lang="de-DE" altLang="de-DE" dirty="0">
                <a:solidFill>
                  <a:schemeClr val="tx1"/>
                </a:solidFill>
                <a:effectLst/>
                <a:latin typeface="Univers LT Std 47 Cn Lt" pitchFamily="34" charset="0"/>
              </a:rPr>
              <a:t>III. </a:t>
            </a:r>
            <a:r>
              <a:rPr lang="de-CH" altLang="de-DE" dirty="0">
                <a:solidFill>
                  <a:schemeClr val="tx1"/>
                </a:solidFill>
                <a:effectLst/>
                <a:latin typeface="Univers LT Std 47 Cn Lt" pitchFamily="34" charset="0"/>
              </a:rPr>
              <a:t>Ein verblüffender Entschluss</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15467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644008" y="2055820"/>
            <a:ext cx="4176464" cy="400110"/>
          </a:xfrm>
        </p:spPr>
        <p:txBody>
          <a:bodyPr wrap="square">
            <a:spAutoFit/>
          </a:bodyPr>
          <a:lstStyle/>
          <a:p>
            <a:pPr algn="r"/>
            <a:r>
              <a:rPr lang="de-CH" altLang="de-DE" sz="2000" dirty="0">
                <a:effectLst/>
                <a:latin typeface="Univers LT Std 47 Cn Lt" pitchFamily="34" charset="0"/>
              </a:rPr>
              <a:t>Rut 1,15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920880" cy="1938992"/>
          </a:xfrm>
        </p:spPr>
        <p:txBody>
          <a:bodyPr wrap="square">
            <a:spAutoFit/>
          </a:bodyPr>
          <a:lstStyle/>
          <a:p>
            <a:pPr algn="l"/>
            <a:r>
              <a:rPr lang="de-CH" altLang="de-DE" sz="4000" dirty="0">
                <a:solidFill>
                  <a:schemeClr val="tx1"/>
                </a:solidFill>
                <a:effectLst/>
                <a:latin typeface="Univers LT Std 47 Cn Lt" pitchFamily="34" charset="0"/>
              </a:rPr>
              <a:t>„Du siehst, deine Schwägerin ist zu ihrem Volk und zu ihrem Gott zurückgegangen. Mach es wie sie, geh ihr nach!“</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54474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2492896"/>
            <a:ext cx="4176464" cy="400110"/>
          </a:xfrm>
        </p:spPr>
        <p:txBody>
          <a:bodyPr wrap="square">
            <a:spAutoFit/>
          </a:bodyPr>
          <a:lstStyle/>
          <a:p>
            <a:pPr algn="r"/>
            <a:r>
              <a:rPr lang="de-CH" altLang="de-DE" sz="2000" dirty="0">
                <a:effectLst/>
                <a:latin typeface="Univers LT Std 47 Cn Lt" pitchFamily="34" charset="0"/>
              </a:rPr>
              <a:t>Rut 1,16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80973"/>
            <a:ext cx="7992888" cy="2123658"/>
          </a:xfrm>
        </p:spPr>
        <p:txBody>
          <a:bodyPr wrap="square">
            <a:spAutoFit/>
          </a:bodyPr>
          <a:lstStyle/>
          <a:p>
            <a:pPr algn="l"/>
            <a:r>
              <a:rPr lang="de-CH" altLang="de-DE" sz="4400" dirty="0">
                <a:solidFill>
                  <a:schemeClr val="tx1"/>
                </a:solidFill>
                <a:effectLst/>
                <a:latin typeface="Univers LT Std 47 Cn Lt" pitchFamily="34" charset="0"/>
              </a:rPr>
              <a:t>„Dränge mich nicht, dich zu verlassen. Ich kehre nicht um, ich lasse dich</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nicht allein.“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99337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644008" y="2636912"/>
            <a:ext cx="4176464" cy="400110"/>
          </a:xfrm>
        </p:spPr>
        <p:txBody>
          <a:bodyPr wrap="square">
            <a:spAutoFit/>
          </a:bodyPr>
          <a:lstStyle/>
          <a:p>
            <a:pPr algn="r"/>
            <a:r>
              <a:rPr lang="de-CH" altLang="de-DE" sz="2000" dirty="0">
                <a:effectLst/>
                <a:latin typeface="Univers LT Std 47 Cn Lt" pitchFamily="34" charset="0"/>
              </a:rPr>
              <a:t>Rut 1,16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128792" cy="2554545"/>
          </a:xfrm>
        </p:spPr>
        <p:txBody>
          <a:bodyPr wrap="square">
            <a:spAutoFit/>
          </a:bodyPr>
          <a:lstStyle/>
          <a:p>
            <a:pPr algn="l"/>
            <a:r>
              <a:rPr lang="de-CH" altLang="de-DE" sz="4000" dirty="0">
                <a:solidFill>
                  <a:schemeClr val="tx1"/>
                </a:solidFill>
                <a:effectLst/>
                <a:latin typeface="Univers LT Std 47 Cn Lt" pitchFamily="34" charset="0"/>
              </a:rPr>
              <a:t>„Wohin du gehst, dorthin gehe ich auch; wo du bleibst, da bleibe ich auch. Dein Volk ist mein Volk und dein Gott ist mein Gott.“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04116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644008" y="2636912"/>
            <a:ext cx="4176464" cy="400110"/>
          </a:xfrm>
        </p:spPr>
        <p:txBody>
          <a:bodyPr wrap="square">
            <a:spAutoFit/>
          </a:bodyPr>
          <a:lstStyle/>
          <a:p>
            <a:pPr algn="r"/>
            <a:r>
              <a:rPr lang="de-CH" altLang="de-DE" sz="2000" dirty="0">
                <a:effectLst/>
                <a:latin typeface="Univers LT Std 47 Cn Lt" pitchFamily="34" charset="0"/>
              </a:rPr>
              <a:t>Rut 1,16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332656"/>
            <a:ext cx="7128792" cy="1323439"/>
          </a:xfrm>
        </p:spPr>
        <p:txBody>
          <a:bodyPr wrap="square">
            <a:spAutoFit/>
          </a:bodyPr>
          <a:lstStyle/>
          <a:p>
            <a:pPr algn="l"/>
            <a:r>
              <a:rPr lang="de-CH" altLang="de-DE" sz="4000" dirty="0">
                <a:solidFill>
                  <a:schemeClr val="tx1"/>
                </a:solidFill>
                <a:effectLst/>
                <a:latin typeface="Univers LT Std 47 Cn Lt" pitchFamily="34" charset="0"/>
              </a:rPr>
              <a:t>„Dein Volk ist mein Volk und</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dein Gott ist mein Gott.“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4950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7764" y="4105"/>
            <a:ext cx="4980896" cy="6858000"/>
          </a:xfrm>
          <a:prstGeom prst="rect">
            <a:avLst/>
          </a:prstGeom>
        </p:spPr>
      </p:pic>
      <p:sp>
        <p:nvSpPr>
          <p:cNvPr id="2" name="Textfeld 1"/>
          <p:cNvSpPr txBox="1"/>
          <p:nvPr/>
        </p:nvSpPr>
        <p:spPr>
          <a:xfrm>
            <a:off x="4114800" y="2971800"/>
            <a:ext cx="65" cy="276999"/>
          </a:xfrm>
          <a:prstGeom prst="rect">
            <a:avLst/>
          </a:prstGeom>
          <a:noFill/>
        </p:spPr>
        <p:txBody>
          <a:bodyPr wrap="none" lIns="0" tIns="0" rIns="0" bIns="0" rtlCol="0">
            <a:spAutoFit/>
          </a:bodyPr>
          <a:lstStyle/>
          <a:p>
            <a:endParaRPr lang="de-CH" dirty="0"/>
          </a:p>
        </p:txBody>
      </p:sp>
      <p:sp>
        <p:nvSpPr>
          <p:cNvPr id="4" name="Rechteck 3"/>
          <p:cNvSpPr/>
          <p:nvPr/>
        </p:nvSpPr>
        <p:spPr>
          <a:xfrm>
            <a:off x="1547664" y="5229200"/>
            <a:ext cx="3384376" cy="792088"/>
          </a:xfrm>
          <a:prstGeom prst="rect">
            <a:avLst/>
          </a:prstGeom>
          <a:noFill/>
          <a:ln w="1079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27612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1988840"/>
            <a:ext cx="4176464" cy="400110"/>
          </a:xfrm>
        </p:spPr>
        <p:txBody>
          <a:bodyPr wrap="square">
            <a:spAutoFit/>
          </a:bodyPr>
          <a:lstStyle/>
          <a:p>
            <a:pPr algn="r"/>
            <a:r>
              <a:rPr lang="de-CH" altLang="de-DE" sz="2000" dirty="0">
                <a:effectLst/>
                <a:latin typeface="Univers LT Std 47 Cn Lt" pitchFamily="34" charset="0"/>
              </a:rPr>
              <a:t>Apostelgeschichte 2,38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32656"/>
            <a:ext cx="8712968" cy="1107996"/>
          </a:xfrm>
        </p:spPr>
        <p:txBody>
          <a:bodyPr wrap="square">
            <a:spAutoFit/>
          </a:bodyPr>
          <a:lstStyle/>
          <a:p>
            <a:pPr algn="l"/>
            <a:r>
              <a:rPr lang="de-CH" altLang="de-DE" sz="6600" dirty="0">
                <a:solidFill>
                  <a:schemeClr val="tx1"/>
                </a:solidFill>
                <a:effectLst/>
                <a:latin typeface="Univers LT Std 47 Cn Lt" pitchFamily="34" charset="0"/>
              </a:rPr>
              <a:t>„Ändert eure Gesinnung!“</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6131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2194648"/>
            <a:ext cx="4176464" cy="400110"/>
          </a:xfrm>
        </p:spPr>
        <p:txBody>
          <a:bodyPr wrap="square">
            <a:spAutoFit/>
          </a:bodyPr>
          <a:lstStyle/>
          <a:p>
            <a:pPr algn="r"/>
            <a:r>
              <a:rPr lang="de-CH" altLang="de-DE" sz="2000" dirty="0">
                <a:effectLst/>
                <a:latin typeface="Univers LT Std 47 Cn Lt" pitchFamily="34" charset="0"/>
              </a:rPr>
              <a:t>1.Thessalonicher-Brief 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65530"/>
            <a:ext cx="7992888" cy="2554545"/>
          </a:xfrm>
        </p:spPr>
        <p:txBody>
          <a:bodyPr wrap="square">
            <a:spAutoFit/>
          </a:bodyPr>
          <a:lstStyle/>
          <a:p>
            <a:pPr algn="l"/>
            <a:r>
              <a:rPr lang="de-CH" altLang="de-DE" sz="4000" dirty="0">
                <a:solidFill>
                  <a:schemeClr val="tx1"/>
                </a:solidFill>
                <a:effectLst/>
                <a:latin typeface="Univers LT Std 47 Cn Lt" pitchFamily="34" charset="0"/>
              </a:rPr>
              <a:t>„Die Leute erzählen, wie ihr euch von den Götzen abgewandt und dem lebendigen und wahren Gott zugewandt habt,</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um ihm zu dienen.“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88900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2132856"/>
            <a:ext cx="4176464" cy="400110"/>
          </a:xfrm>
        </p:spPr>
        <p:txBody>
          <a:bodyPr wrap="square">
            <a:spAutoFit/>
          </a:bodyPr>
          <a:lstStyle/>
          <a:p>
            <a:pPr algn="r"/>
            <a:r>
              <a:rPr lang="de-CH" altLang="de-DE" sz="2000" dirty="0">
                <a:effectLst/>
                <a:latin typeface="Univers LT Std 47 Cn Lt" pitchFamily="34" charset="0"/>
              </a:rPr>
              <a:t>Lukas-Evangelium 14,33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344816" cy="2123658"/>
          </a:xfrm>
        </p:spPr>
        <p:txBody>
          <a:bodyPr wrap="square">
            <a:spAutoFit/>
          </a:bodyPr>
          <a:lstStyle/>
          <a:p>
            <a:pPr algn="l"/>
            <a:r>
              <a:rPr lang="de-CH" altLang="de-DE" sz="4400" dirty="0">
                <a:solidFill>
                  <a:schemeClr val="tx1"/>
                </a:solidFill>
                <a:effectLst/>
                <a:latin typeface="Univers LT Std 47 Cn Lt" pitchFamily="34" charset="0"/>
              </a:rPr>
              <a:t>„Keiner kann von euch mein Jünger sein, wenn er sich nicht von allem trennt, was er hat.“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52513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979712" y="3717032"/>
            <a:ext cx="4176464" cy="400110"/>
          </a:xfrm>
        </p:spPr>
        <p:txBody>
          <a:bodyPr wrap="square">
            <a:spAutoFit/>
          </a:bodyPr>
          <a:lstStyle/>
          <a:p>
            <a:pPr algn="r"/>
            <a:r>
              <a:rPr lang="de-CH" altLang="de-DE" sz="2000" dirty="0">
                <a:effectLst/>
                <a:latin typeface="Univers LT Std 47 Cn Lt" pitchFamily="34" charset="0"/>
              </a:rPr>
              <a:t>Apostelgeschichte 19,19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7632848" cy="2862322"/>
          </a:xfrm>
        </p:spPr>
        <p:txBody>
          <a:bodyPr wrap="square">
            <a:spAutoFit/>
          </a:bodyPr>
          <a:lstStyle/>
          <a:p>
            <a:pPr algn="l"/>
            <a:r>
              <a:rPr lang="de-CH" altLang="de-DE" sz="3600" dirty="0">
                <a:solidFill>
                  <a:schemeClr val="tx1"/>
                </a:solidFill>
                <a:effectLst/>
                <a:latin typeface="Univers LT Std 47 Cn Lt" pitchFamily="34" charset="0"/>
              </a:rPr>
              <a:t>„Zahlreiche Christen, die Zauberei getrieben hatten, brachten ihre Zauberbücher und verbrannten sie öffentlich. Als man den Wert der Bücher zusammenrechnete, kam man auf eine Summe von 50‘000 Silberdrachmen.“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09556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644008" y="2424956"/>
            <a:ext cx="4176464" cy="400110"/>
          </a:xfrm>
        </p:spPr>
        <p:txBody>
          <a:bodyPr wrap="square">
            <a:spAutoFit/>
          </a:bodyPr>
          <a:lstStyle/>
          <a:p>
            <a:pPr algn="r"/>
            <a:r>
              <a:rPr lang="de-CH" altLang="de-DE" sz="2000" dirty="0">
                <a:effectLst/>
                <a:latin typeface="Univers LT Std 47 Cn Lt" pitchFamily="34" charset="0"/>
              </a:rPr>
              <a:t>Rut 1,17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064896" cy="2308324"/>
          </a:xfrm>
        </p:spPr>
        <p:txBody>
          <a:bodyPr wrap="square">
            <a:spAutoFit/>
          </a:bodyPr>
          <a:lstStyle/>
          <a:p>
            <a:pPr algn="l"/>
            <a:r>
              <a:rPr lang="de-CH" altLang="de-DE" sz="3600" dirty="0">
                <a:solidFill>
                  <a:schemeClr val="tx1"/>
                </a:solidFill>
                <a:effectLst/>
                <a:latin typeface="Univers LT Std 47 Cn Lt" pitchFamily="34" charset="0"/>
              </a:rPr>
              <a:t>„Wo du stirbst, da will auch ich sterben; dort will ich begraben werden. Der Zorn des HERRN soll mich treffen, wenn ich nicht Wort halte: Nur der Tod kann mich von dir trennen!“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92818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39552" y="764704"/>
            <a:ext cx="7344816" cy="923330"/>
          </a:xfrm>
        </p:spPr>
        <p:txBody>
          <a:bodyPr wrap="square">
            <a:spAutoFit/>
          </a:bodyPr>
          <a:lstStyle/>
          <a:p>
            <a:pPr algn="l"/>
            <a:r>
              <a:rPr lang="de-DE" altLang="de-DE" dirty="0">
                <a:solidFill>
                  <a:schemeClr val="tx1"/>
                </a:solidFill>
                <a:effectLst/>
                <a:latin typeface="Univers LT Std 47 Cn Lt" pitchFamily="34" charset="0"/>
              </a:rPr>
              <a:t>IV. </a:t>
            </a:r>
            <a:r>
              <a:rPr lang="de-CH" altLang="de-DE" dirty="0">
                <a:solidFill>
                  <a:schemeClr val="tx1"/>
                </a:solidFill>
                <a:effectLst/>
                <a:latin typeface="Univers LT Std 47 Cn Lt" pitchFamily="34" charset="0"/>
              </a:rPr>
              <a:t>Ein bitteres Schicksal</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99873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644008" y="2060848"/>
            <a:ext cx="4176464" cy="400110"/>
          </a:xfrm>
        </p:spPr>
        <p:txBody>
          <a:bodyPr wrap="square">
            <a:spAutoFit/>
          </a:bodyPr>
          <a:lstStyle/>
          <a:p>
            <a:pPr algn="r"/>
            <a:r>
              <a:rPr lang="de-CH" altLang="de-DE" sz="2000" dirty="0">
                <a:effectLst/>
                <a:latin typeface="Univers LT Std 47 Cn Lt" pitchFamily="34" charset="0"/>
              </a:rPr>
              <a:t>Rut 1,19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712968" cy="1754326"/>
          </a:xfrm>
        </p:spPr>
        <p:txBody>
          <a:bodyPr wrap="square">
            <a:spAutoFit/>
          </a:bodyPr>
          <a:lstStyle/>
          <a:p>
            <a:pPr algn="l"/>
            <a:r>
              <a:rPr lang="de-CH" altLang="de-DE" sz="3600" dirty="0">
                <a:solidFill>
                  <a:schemeClr val="tx1"/>
                </a:solidFill>
                <a:effectLst/>
                <a:latin typeface="Univers LT Std 47 Cn Lt" pitchFamily="34" charset="0"/>
              </a:rPr>
              <a:t>Als </a:t>
            </a:r>
            <a:r>
              <a:rPr lang="de-CH" altLang="de-DE" sz="3600" dirty="0" err="1">
                <a:solidFill>
                  <a:schemeClr val="tx1"/>
                </a:solidFill>
                <a:effectLst/>
                <a:latin typeface="Univers LT Std 47 Cn Lt" pitchFamily="34" charset="0"/>
              </a:rPr>
              <a:t>Noomi</a:t>
            </a:r>
            <a:r>
              <a:rPr lang="de-CH" altLang="de-DE" sz="3600" dirty="0">
                <a:solidFill>
                  <a:schemeClr val="tx1"/>
                </a:solidFill>
                <a:effectLst/>
                <a:latin typeface="Univers LT Std 47 Cn Lt" pitchFamily="34" charset="0"/>
              </a:rPr>
              <a:t> und Rut in Betlehem ankamen, sprach es sich sofort in der ganzen Stadt herum und die Frauen riefen: „Ist das nicht </a:t>
            </a:r>
            <a:r>
              <a:rPr lang="de-CH" altLang="de-DE" sz="3600" dirty="0" err="1">
                <a:solidFill>
                  <a:schemeClr val="tx1"/>
                </a:solidFill>
                <a:effectLst/>
                <a:latin typeface="Univers LT Std 47 Cn Lt" pitchFamily="34" charset="0"/>
              </a:rPr>
              <a:t>Noomi</a:t>
            </a:r>
            <a:r>
              <a:rPr lang="de-CH" altLang="de-DE" sz="3600" dirty="0">
                <a:solidFill>
                  <a:schemeClr val="tx1"/>
                </a:solidFill>
                <a:effectLst/>
                <a:latin typeface="Univers LT Std 47 Cn Lt" pitchFamily="34" charset="0"/>
              </a:rPr>
              <a: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00414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50082" y="2060848"/>
            <a:ext cx="4176464" cy="400110"/>
          </a:xfrm>
        </p:spPr>
        <p:txBody>
          <a:bodyPr wrap="square">
            <a:spAutoFit/>
          </a:bodyPr>
          <a:lstStyle/>
          <a:p>
            <a:pPr algn="r"/>
            <a:r>
              <a:rPr lang="de-CH" altLang="de-DE" sz="2000" dirty="0">
                <a:effectLst/>
                <a:latin typeface="Univers LT Std 47 Cn Lt" pitchFamily="34" charset="0"/>
              </a:rPr>
              <a:t>Rut 1,20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548680"/>
            <a:ext cx="8712968" cy="923330"/>
          </a:xfrm>
        </p:spPr>
        <p:txBody>
          <a:bodyPr wrap="square">
            <a:spAutoFit/>
          </a:bodyPr>
          <a:lstStyle/>
          <a:p>
            <a:pPr algn="l"/>
            <a:r>
              <a:rPr lang="de-CH" altLang="de-DE" dirty="0">
                <a:solidFill>
                  <a:schemeClr val="tx1"/>
                </a:solidFill>
                <a:effectLst/>
                <a:latin typeface="Univers LT Std 47 Cn Lt" pitchFamily="34" charset="0"/>
              </a:rPr>
              <a:t>„Nennt mich nicht mehr </a:t>
            </a:r>
            <a:r>
              <a:rPr lang="de-CH" altLang="de-DE" dirty="0" err="1">
                <a:solidFill>
                  <a:schemeClr val="tx1"/>
                </a:solidFill>
                <a:effectLst/>
                <a:latin typeface="Univers LT Std 47 Cn Lt" pitchFamily="34" charset="0"/>
              </a:rPr>
              <a:t>Noomi</a:t>
            </a:r>
            <a:r>
              <a:rPr lang="de-CH" altLang="de-DE" dirty="0">
                <a:solidFill>
                  <a:schemeClr val="tx1"/>
                </a:solidFill>
                <a:effectLst/>
                <a:latin typeface="Univers LT Std 47 Cn Lt" pitchFamily="34" charset="0"/>
              </a:rPr>
              <a: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77364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610286" y="1916832"/>
            <a:ext cx="4176464" cy="400110"/>
          </a:xfrm>
        </p:spPr>
        <p:txBody>
          <a:bodyPr wrap="square">
            <a:spAutoFit/>
          </a:bodyPr>
          <a:lstStyle/>
          <a:p>
            <a:pPr algn="r"/>
            <a:r>
              <a:rPr lang="de-CH" altLang="de-DE" sz="2000" dirty="0">
                <a:effectLst/>
                <a:latin typeface="Univers LT Std 47 Cn Lt" pitchFamily="34" charset="0"/>
              </a:rPr>
              <a:t>Rut 1,20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60648"/>
            <a:ext cx="8712968" cy="1200329"/>
          </a:xfrm>
        </p:spPr>
        <p:txBody>
          <a:bodyPr wrap="square">
            <a:spAutoFit/>
          </a:bodyPr>
          <a:lstStyle/>
          <a:p>
            <a:pPr algn="l"/>
            <a:r>
              <a:rPr lang="de-CH" altLang="de-DE" sz="7200" dirty="0">
                <a:solidFill>
                  <a:schemeClr val="tx1"/>
                </a:solidFill>
                <a:effectLst/>
                <a:latin typeface="Univers LT Std 47 Cn Lt" pitchFamily="34" charset="0"/>
              </a:rPr>
              <a:t>„Nennt mich Mara.“</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53737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1916832"/>
            <a:ext cx="4176464" cy="400110"/>
          </a:xfrm>
        </p:spPr>
        <p:txBody>
          <a:bodyPr wrap="square">
            <a:spAutoFit/>
          </a:bodyPr>
          <a:lstStyle/>
          <a:p>
            <a:pPr algn="r"/>
            <a:r>
              <a:rPr lang="de-CH" altLang="de-DE" sz="2000" dirty="0">
                <a:effectLst/>
                <a:latin typeface="Univers LT Std 47 Cn Lt" pitchFamily="34" charset="0"/>
              </a:rPr>
              <a:t>Rut 1,20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332656"/>
            <a:ext cx="7056784" cy="1446550"/>
          </a:xfrm>
        </p:spPr>
        <p:txBody>
          <a:bodyPr wrap="square">
            <a:spAutoFit/>
          </a:bodyPr>
          <a:lstStyle/>
          <a:p>
            <a:pPr algn="l"/>
            <a:r>
              <a:rPr lang="de-CH" altLang="de-DE" sz="4400" dirty="0">
                <a:solidFill>
                  <a:schemeClr val="tx1"/>
                </a:solidFill>
                <a:effectLst/>
                <a:latin typeface="Univers LT Std 47 Cn Lt" pitchFamily="34" charset="0"/>
              </a:rPr>
              <a:t>„Gott, der Gewaltige, hat mir ein sehr bitteres Schicksal bereitet.“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3257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57105"/>
            <a:ext cx="8208912" cy="2723823"/>
          </a:xfrm>
        </p:spPr>
        <p:txBody>
          <a:bodyPr wrap="square">
            <a:spAutoFit/>
          </a:bodyPr>
          <a:lstStyle/>
          <a:p>
            <a:pPr algn="l"/>
            <a:r>
              <a:rPr lang="de-CH" altLang="de-DE" sz="3600" dirty="0">
                <a:solidFill>
                  <a:schemeClr val="tx1"/>
                </a:solidFill>
                <a:effectLst/>
                <a:latin typeface="Univers LT Std 47 Cn Lt" pitchFamily="34" charset="0"/>
              </a:rPr>
              <a:t>Rut – Wochenfest (Pfingsten)</a:t>
            </a:r>
            <a:br>
              <a:rPr lang="de-CH" altLang="de-DE" sz="3600" dirty="0">
                <a:solidFill>
                  <a:schemeClr val="tx1"/>
                </a:solidFill>
                <a:effectLst/>
                <a:latin typeface="Univers LT Std 47 Cn Lt" pitchFamily="34" charset="0"/>
              </a:rPr>
            </a:br>
            <a:r>
              <a:rPr lang="de-CH" altLang="de-DE" sz="900" dirty="0">
                <a:solidFill>
                  <a:schemeClr val="tx1"/>
                </a:solidFill>
                <a:effectLst/>
                <a:latin typeface="Univers LT Std 47 Cn Lt" pitchFamily="34" charset="0"/>
              </a:rPr>
              <a:t/>
            </a:r>
            <a:br>
              <a:rPr lang="de-CH" altLang="de-DE" sz="9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Hohelied – Passahfest </a:t>
            </a:r>
            <a:br>
              <a:rPr lang="de-CH" altLang="de-DE" sz="3600" dirty="0">
                <a:solidFill>
                  <a:schemeClr val="tx1"/>
                </a:solidFill>
                <a:effectLst/>
                <a:latin typeface="Univers LT Std 47 Cn Lt" pitchFamily="34" charset="0"/>
              </a:rPr>
            </a:br>
            <a:r>
              <a:rPr lang="de-CH" altLang="de-DE" sz="900" dirty="0">
                <a:solidFill>
                  <a:schemeClr val="tx1"/>
                </a:solidFill>
                <a:effectLst/>
                <a:latin typeface="Univers LT Std 47 Cn Lt" pitchFamily="34" charset="0"/>
              </a:rPr>
              <a:t/>
            </a:r>
            <a:br>
              <a:rPr lang="de-CH" altLang="de-DE" sz="9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Prediger – Laubhüttenfest</a:t>
            </a:r>
            <a:br>
              <a:rPr lang="de-CH" altLang="de-DE" sz="3600" dirty="0">
                <a:solidFill>
                  <a:schemeClr val="tx1"/>
                </a:solidFill>
                <a:effectLst/>
                <a:latin typeface="Univers LT Std 47 Cn Lt" pitchFamily="34" charset="0"/>
              </a:rPr>
            </a:br>
            <a:r>
              <a:rPr lang="de-CH" altLang="de-DE" sz="900" dirty="0">
                <a:solidFill>
                  <a:schemeClr val="tx1"/>
                </a:solidFill>
                <a:effectLst/>
                <a:latin typeface="Univers LT Std 47 Cn Lt" pitchFamily="34" charset="0"/>
              </a:rPr>
              <a:t/>
            </a:r>
            <a:br>
              <a:rPr lang="de-CH" altLang="de-DE" sz="9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Klagelied – Gedenktag der Tempelzerstörungen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94091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860032" y="4005064"/>
            <a:ext cx="4176464" cy="400110"/>
          </a:xfrm>
        </p:spPr>
        <p:txBody>
          <a:bodyPr wrap="square">
            <a:spAutoFit/>
          </a:bodyPr>
          <a:lstStyle/>
          <a:p>
            <a:pPr algn="r"/>
            <a:r>
              <a:rPr lang="de-CH" altLang="de-DE" sz="2000" dirty="0">
                <a:effectLst/>
                <a:latin typeface="Univers LT Std 47 Cn Lt" pitchFamily="34" charset="0"/>
              </a:rPr>
              <a:t>Rut 1,21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496944" cy="3416320"/>
          </a:xfrm>
        </p:spPr>
        <p:txBody>
          <a:bodyPr wrap="square">
            <a:spAutoFit/>
          </a:bodyPr>
          <a:lstStyle/>
          <a:p>
            <a:pPr algn="l"/>
            <a:r>
              <a:rPr lang="de-CH" altLang="de-DE" sz="3600" dirty="0">
                <a:solidFill>
                  <a:schemeClr val="tx1"/>
                </a:solidFill>
                <a:effectLst/>
                <a:latin typeface="Univers LT Std 47 Cn Lt" pitchFamily="34" charset="0"/>
              </a:rPr>
              <a:t>„Mit meinem Mann und mit zwei Söhnen bin ich von hier weggezogen; arm und ohne Beschützer lässt der HERR mich heimkehren. Warum nennt ihr mich noch </a:t>
            </a:r>
            <a:r>
              <a:rPr lang="de-CH" altLang="de-DE" sz="3600" dirty="0" err="1">
                <a:solidFill>
                  <a:schemeClr val="tx1"/>
                </a:solidFill>
                <a:effectLst/>
                <a:latin typeface="Univers LT Std 47 Cn Lt" pitchFamily="34" charset="0"/>
              </a:rPr>
              <a:t>Noomi</a:t>
            </a:r>
            <a:r>
              <a:rPr lang="de-CH" altLang="de-DE" sz="3600" dirty="0">
                <a:solidFill>
                  <a:schemeClr val="tx1"/>
                </a:solidFill>
                <a:effectLst/>
                <a:latin typeface="Univers LT Std 47 Cn Lt" pitchFamily="34" charset="0"/>
              </a:rPr>
              <a:t>? Der HERR, der Gewaltige, hat sich gegen mich gewandt und</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mich ins Elend gestürzt.“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21911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836712"/>
            <a:ext cx="5760640" cy="1107996"/>
          </a:xfrm>
        </p:spPr>
        <p:txBody>
          <a:bodyPr wrap="square">
            <a:spAutoFit/>
          </a:bodyPr>
          <a:lstStyle/>
          <a:p>
            <a:pPr algn="l"/>
            <a:r>
              <a:rPr lang="de-DE" altLang="de-DE" sz="6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644008" y="2492896"/>
            <a:ext cx="4176464" cy="400110"/>
          </a:xfrm>
        </p:spPr>
        <p:txBody>
          <a:bodyPr wrap="square">
            <a:spAutoFit/>
          </a:bodyPr>
          <a:lstStyle/>
          <a:p>
            <a:pPr algn="r"/>
            <a:r>
              <a:rPr lang="de-CH" altLang="de-DE" sz="2000" dirty="0">
                <a:effectLst/>
                <a:latin typeface="Univers LT Std 47 Cn Lt" pitchFamily="34" charset="0"/>
              </a:rPr>
              <a:t>Psalm 73,26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6984776" cy="2123658"/>
          </a:xfrm>
        </p:spPr>
        <p:txBody>
          <a:bodyPr wrap="square">
            <a:spAutoFit/>
          </a:bodyPr>
          <a:lstStyle/>
          <a:p>
            <a:pPr algn="l"/>
            <a:r>
              <a:rPr lang="de-CH" altLang="de-DE" sz="4400" dirty="0">
                <a:solidFill>
                  <a:schemeClr val="tx1"/>
                </a:solidFill>
                <a:effectLst/>
                <a:latin typeface="Univers LT Std 47 Cn Lt" pitchFamily="34" charset="0"/>
              </a:rPr>
              <a:t>„Auch wenn ich Leib und Leben verliere, du, Gott, hältst mich;</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du bleibst mir für immer!“</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93722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644008" y="2060848"/>
            <a:ext cx="4176464" cy="400110"/>
          </a:xfrm>
        </p:spPr>
        <p:txBody>
          <a:bodyPr wrap="square">
            <a:spAutoFit/>
          </a:bodyPr>
          <a:lstStyle/>
          <a:p>
            <a:pPr algn="r"/>
            <a:r>
              <a:rPr lang="de-CH" altLang="de-DE" sz="2000" dirty="0">
                <a:effectLst/>
                <a:latin typeface="Univers LT Std 47 Cn Lt" pitchFamily="34" charset="0"/>
              </a:rPr>
              <a:t>1.Mose 32,27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12968" cy="1754326"/>
          </a:xfrm>
        </p:spPr>
        <p:txBody>
          <a:bodyPr wrap="square">
            <a:spAutoFit/>
          </a:bodyPr>
          <a:lstStyle/>
          <a:p>
            <a:pPr algn="l"/>
            <a:r>
              <a:rPr lang="de-CH" altLang="de-DE" dirty="0">
                <a:solidFill>
                  <a:schemeClr val="tx1"/>
                </a:solidFill>
                <a:effectLst/>
                <a:latin typeface="Univers LT Std 47 Cn Lt" pitchFamily="34" charset="0"/>
              </a:rPr>
              <a:t>„Ich lasse dich nicht los,</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bevor du mich segnest!“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58186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860032" y="2636912"/>
            <a:ext cx="4176464" cy="400110"/>
          </a:xfrm>
        </p:spPr>
        <p:txBody>
          <a:bodyPr wrap="square">
            <a:spAutoFit/>
          </a:bodyPr>
          <a:lstStyle/>
          <a:p>
            <a:pPr algn="r"/>
            <a:r>
              <a:rPr lang="de-CH" altLang="de-DE" sz="2000" dirty="0">
                <a:effectLst/>
                <a:latin typeface="Univers LT Std 47 Cn Lt" pitchFamily="34" charset="0"/>
              </a:rPr>
              <a:t>Klagelieder 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928992" cy="2862322"/>
          </a:xfrm>
        </p:spPr>
        <p:txBody>
          <a:bodyPr wrap="square">
            <a:spAutoFit/>
          </a:bodyPr>
          <a:lstStyle/>
          <a:p>
            <a:pPr algn="l"/>
            <a:r>
              <a:rPr lang="de-CH" altLang="de-DE" sz="3600" dirty="0">
                <a:solidFill>
                  <a:schemeClr val="tx1"/>
                </a:solidFill>
                <a:effectLst/>
                <a:latin typeface="Univers LT Std 47 Cn Lt" pitchFamily="34" charset="0"/>
              </a:rPr>
              <a:t>„Ach, wie einsam ist die Stadt geworden, die früher voller Menschen war! Einst war sie bei allen Völkern geachtet, jetzt gleicht sie einer schutzlosen Witwe. Sie, die Herrin über viele Länder, muss nun als Sklavin Frondienst leisten.“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9420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1520" y="404664"/>
            <a:ext cx="8208912" cy="784830"/>
          </a:xfrm>
        </p:spPr>
        <p:txBody>
          <a:bodyPr wrap="square">
            <a:spAutoFit/>
          </a:bodyPr>
          <a:lstStyle/>
          <a:p>
            <a:pPr algn="l"/>
            <a:r>
              <a:rPr lang="de-CH" altLang="de-DE" sz="900" dirty="0">
                <a:solidFill>
                  <a:schemeClr val="tx1"/>
                </a:solidFill>
                <a:effectLst/>
                <a:latin typeface="Univers LT Std 47 Cn Lt" pitchFamily="34" charset="0"/>
              </a:rPr>
              <a:t/>
            </a:r>
            <a:br>
              <a:rPr lang="de-CH" altLang="de-DE" sz="9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Ester – Purimfest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563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8429" y="116632"/>
            <a:ext cx="8521645" cy="2123658"/>
          </a:xfrm>
        </p:spPr>
        <p:txBody>
          <a:bodyPr wrap="square">
            <a:spAutoFit/>
          </a:bodyPr>
          <a:lstStyle/>
          <a:p>
            <a:pPr algn="l"/>
            <a:r>
              <a:rPr lang="de-CH" altLang="de-DE" sz="6600" dirty="0">
                <a:solidFill>
                  <a:schemeClr val="tx1"/>
                </a:solidFill>
                <a:effectLst/>
                <a:latin typeface="Univers LT Std 47 Cn Lt" pitchFamily="34" charset="0"/>
              </a:rPr>
              <a:t>Gott hat mir Schweres angetan!</a:t>
            </a:r>
            <a:endParaRPr lang="de-DE" altLang="de-DE" sz="66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78429" y="5373216"/>
            <a:ext cx="6697827" cy="1040285"/>
          </a:xfrm>
        </p:spPr>
        <p:txBody>
          <a:bodyPr wrap="square">
            <a:spAutoFit/>
          </a:bodyPr>
          <a:lstStyle/>
          <a:p>
            <a:pPr algn="l"/>
            <a:r>
              <a:rPr lang="de-DE" altLang="de-DE" sz="2800" dirty="0">
                <a:effectLst/>
                <a:latin typeface="Univers LT Std 47 Cn Lt" pitchFamily="34" charset="0"/>
              </a:rPr>
              <a:t>Reihe:</a:t>
            </a:r>
          </a:p>
          <a:p>
            <a:pPr algn="l"/>
            <a:r>
              <a:rPr lang="de-CH" altLang="de-DE" sz="2800" dirty="0">
                <a:effectLst/>
                <a:latin typeface="Univers LT Std 47 Cn Lt" pitchFamily="34" charset="0"/>
              </a:rPr>
              <a:t>Eine dramatische Geschichte mit Happy End</a:t>
            </a:r>
            <a:r>
              <a:rPr lang="de-DE" altLang="de-DE" sz="2800" dirty="0">
                <a:effectLst/>
                <a:latin typeface="Univers LT Std 47 Cn Lt" pitchFamily="34" charset="0"/>
              </a:rPr>
              <a:t> (1/4)</a:t>
            </a:r>
          </a:p>
        </p:txBody>
      </p:sp>
      <p:sp>
        <p:nvSpPr>
          <p:cNvPr id="4" name="Rectangle 3"/>
          <p:cNvSpPr txBox="1">
            <a:spLocks noChangeArrowheads="1"/>
          </p:cNvSpPr>
          <p:nvPr/>
        </p:nvSpPr>
        <p:spPr bwMode="auto">
          <a:xfrm>
            <a:off x="2555776" y="1886347"/>
            <a:ext cx="63367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4000" kern="0" dirty="0">
                <a:effectLst/>
                <a:latin typeface="Univers LT Std 47 Cn Lt" pitchFamily="34" charset="0"/>
              </a:rPr>
              <a:t>Ruth Kapitel 1</a:t>
            </a:r>
          </a:p>
        </p:txBody>
      </p:sp>
    </p:spTree>
    <p:extLst>
      <p:ext uri="{BB962C8B-B14F-4D97-AF65-F5344CB8AC3E}">
        <p14:creationId xmlns:p14="http://schemas.microsoft.com/office/powerpoint/2010/main" val="16392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985664"/>
            <a:ext cx="8640960" cy="769441"/>
          </a:xfrm>
        </p:spPr>
        <p:txBody>
          <a:bodyPr wrap="square">
            <a:spAutoFit/>
          </a:bodyPr>
          <a:lstStyle/>
          <a:p>
            <a:pPr algn="l"/>
            <a:r>
              <a:rPr lang="de-DE" altLang="de-DE" sz="4400" dirty="0">
                <a:solidFill>
                  <a:schemeClr val="tx1"/>
                </a:solidFill>
                <a:effectLst/>
                <a:latin typeface="Univers LT Std 47 Cn Lt" pitchFamily="34" charset="0"/>
              </a:rPr>
              <a:t>I. </a:t>
            </a:r>
            <a:r>
              <a:rPr lang="de-CH" altLang="de-DE" sz="4400" dirty="0">
                <a:solidFill>
                  <a:schemeClr val="tx1"/>
                </a:solidFill>
                <a:effectLst/>
                <a:latin typeface="Univers LT Std 47 Cn Lt" pitchFamily="34" charset="0"/>
              </a:rPr>
              <a:t>Der </a:t>
            </a:r>
            <a:r>
              <a:rPr lang="de-CH" altLang="de-DE" sz="4400" dirty="0" err="1">
                <a:solidFill>
                  <a:schemeClr val="tx1"/>
                </a:solidFill>
                <a:effectLst/>
                <a:latin typeface="Univers LT Std 47 Cn Lt" pitchFamily="34" charset="0"/>
              </a:rPr>
              <a:t>Super-Gau</a:t>
            </a:r>
            <a:r>
              <a:rPr lang="de-CH" altLang="de-DE" sz="4400" dirty="0">
                <a:solidFill>
                  <a:schemeClr val="tx1"/>
                </a:solidFill>
                <a:effectLst/>
                <a:latin typeface="Univers LT Std 47 Cn Lt" pitchFamily="34" charset="0"/>
              </a:rPr>
              <a:t> des Lebens</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4881532" cy="6192688"/>
          </a:xfrm>
          <a:prstGeom prst="rect">
            <a:avLst/>
          </a:prstGeom>
        </p:spPr>
      </p:pic>
      <p:sp>
        <p:nvSpPr>
          <p:cNvPr id="2" name="Textfeld 1"/>
          <p:cNvSpPr txBox="1"/>
          <p:nvPr/>
        </p:nvSpPr>
        <p:spPr>
          <a:xfrm>
            <a:off x="4114800" y="2971800"/>
            <a:ext cx="65" cy="276999"/>
          </a:xfrm>
          <a:prstGeom prst="rect">
            <a:avLst/>
          </a:prstGeom>
          <a:noFill/>
        </p:spPr>
        <p:txBody>
          <a:bodyPr wrap="none" lIns="0" tIns="0" rIns="0" bIns="0" rtlCol="0">
            <a:spAutoFit/>
          </a:bodyPr>
          <a:lstStyle/>
          <a:p>
            <a:endParaRPr lang="de-CH" dirty="0"/>
          </a:p>
        </p:txBody>
      </p:sp>
      <p:sp>
        <p:nvSpPr>
          <p:cNvPr id="4" name="Rechteck 3"/>
          <p:cNvSpPr/>
          <p:nvPr/>
        </p:nvSpPr>
        <p:spPr>
          <a:xfrm>
            <a:off x="179512" y="2276872"/>
            <a:ext cx="4881532" cy="576064"/>
          </a:xfrm>
          <a:prstGeom prst="rect">
            <a:avLst/>
          </a:prstGeom>
          <a:noFill/>
          <a:ln w="1079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tangle 2"/>
          <p:cNvSpPr>
            <a:spLocks noGrp="1" noChangeArrowheads="1"/>
          </p:cNvSpPr>
          <p:nvPr>
            <p:ph type="ctrTitle"/>
          </p:nvPr>
        </p:nvSpPr>
        <p:spPr>
          <a:xfrm>
            <a:off x="5364088" y="188640"/>
            <a:ext cx="3600400" cy="2308324"/>
          </a:xfrm>
        </p:spPr>
        <p:txBody>
          <a:bodyPr wrap="square">
            <a:spAutoFit/>
          </a:bodyPr>
          <a:lstStyle/>
          <a:p>
            <a:pPr algn="l"/>
            <a:r>
              <a:rPr lang="de-CH" altLang="de-DE" sz="3600" dirty="0">
                <a:solidFill>
                  <a:schemeClr val="tx1"/>
                </a:solidFill>
                <a:effectLst/>
                <a:latin typeface="Univers LT Std 47 Cn Lt" pitchFamily="34" charset="0"/>
              </a:rPr>
              <a:t>„Es war die Zeit, als das Volk Israel noch von Richtern geführt wurde.“</a:t>
            </a:r>
            <a:endParaRPr lang="de-DE" altLang="de-DE" sz="3600" dirty="0">
              <a:solidFill>
                <a:schemeClr val="tx1"/>
              </a:solidFill>
              <a:effectLst/>
              <a:latin typeface="Univers LT Std 47 Cn Lt" pitchFamily="34" charset="0"/>
            </a:endParaRPr>
          </a:p>
        </p:txBody>
      </p:sp>
      <p:sp>
        <p:nvSpPr>
          <p:cNvPr id="7" name="Rectangle 3"/>
          <p:cNvSpPr>
            <a:spLocks noGrp="1" noChangeArrowheads="1"/>
          </p:cNvSpPr>
          <p:nvPr>
            <p:ph type="subTitle" idx="1"/>
          </p:nvPr>
        </p:nvSpPr>
        <p:spPr>
          <a:xfrm>
            <a:off x="4716016" y="2512258"/>
            <a:ext cx="4176464" cy="400110"/>
          </a:xfrm>
        </p:spPr>
        <p:txBody>
          <a:bodyPr wrap="square">
            <a:spAutoFit/>
          </a:bodyPr>
          <a:lstStyle/>
          <a:p>
            <a:pPr algn="r"/>
            <a:r>
              <a:rPr lang="de-CH" altLang="de-DE" sz="2000" dirty="0">
                <a:effectLst/>
                <a:latin typeface="Univers LT Std 47 Cn Lt" pitchFamily="34" charset="0"/>
              </a:rPr>
              <a:t>Rut 1,1</a:t>
            </a:r>
            <a:endParaRPr lang="de-DE" altLang="de-DE" sz="2000" dirty="0">
              <a:effectLst/>
              <a:latin typeface="Univers LT Std 47 Cn Lt" pitchFamily="34" charset="0"/>
            </a:endParaRPr>
          </a:p>
        </p:txBody>
      </p:sp>
    </p:spTree>
    <p:extLst>
      <p:ext uri="{BB962C8B-B14F-4D97-AF65-F5344CB8AC3E}">
        <p14:creationId xmlns:p14="http://schemas.microsoft.com/office/powerpoint/2010/main" val="4265759538"/>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825</Words>
  <Application>Microsoft Office PowerPoint</Application>
  <PresentationFormat>Bildschirmpräsentation (4:3)</PresentationFormat>
  <Paragraphs>126</Paragraphs>
  <Slides>43</Slides>
  <Notes>43</Notes>
  <HiddenSlides>0</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Designvorlage 'Berggipfel'</vt:lpstr>
      <vt:lpstr>Gott hat mir Schweres angetan!</vt:lpstr>
      <vt:lpstr>Gott hat mir Schweres angetan!</vt:lpstr>
      <vt:lpstr>PowerPoint-Präsentation</vt:lpstr>
      <vt:lpstr>Rut – Wochenfest (Pfingsten)  Hohelied – Passahfest   Prediger – Laubhüttenfest  Klagelied – Gedenktag der Tempelzerstörungen</vt:lpstr>
      <vt:lpstr>„Ach, wie einsam ist die Stadt geworden, die früher voller Menschen war! Einst war sie bei allen Völkern geachtet, jetzt gleicht sie einer schutzlosen Witwe. Sie, die Herrin über viele Länder, muss nun als Sklavin Frondienst leisten.“</vt:lpstr>
      <vt:lpstr> Ester – Purimfest</vt:lpstr>
      <vt:lpstr>Gott hat mir Schweres angetan!</vt:lpstr>
      <vt:lpstr>I. Der Super-Gau des Lebens</vt:lpstr>
      <vt:lpstr>„Es war die Zeit, als das Volk Israel noch von Richtern geführt wurde.“</vt:lpstr>
      <vt:lpstr>„Die Leute von Israel taten, was dem HERRN missfällt: Sie verliessen den Gott ihrer Vorfahren, der sie aus Ägypten herausgeführt hatte, und liefen fremden Göttern nach. Sie fingen an, die Götter ihrer Nachbarvölker anzubeten, und beleidigten damit den HERRN.“</vt:lpstr>
      <vt:lpstr>„Gott liess immer wieder räuberische Beduinen über sie herfallen, die sie ausplünderten. Er gab sie auch den feindlichen Nachbarvölkern preis, sodass sie ihnen nicht mehr standhalten konnten.“</vt:lpstr>
      <vt:lpstr>„Weil im Land eine Hungersnot herrschte, verliess ein Mann aus Betlehem im Gebiet von Juda seine Heimatstadt und suchte mit seiner Frau und seinen zwei Söhnen Zuflucht im Land Moab.“</vt:lpstr>
      <vt:lpstr>„Der Mann hiess Elimelech, die Frau Noomi; die Söhne waren Machlon und Kiljon. Die Familie gehörte zur Sippe Efrat, die in Betlehem in Juda lebte.“</vt:lpstr>
      <vt:lpstr>„Während sie im Land Moab waren, starb Elimelech und Noomi blieb mit ihren beiden Söhnen allein zurück.“</vt:lpstr>
      <vt:lpstr>„Zehn Jahre später starben auch Machlon und Kiljon.“</vt:lpstr>
      <vt:lpstr> „Noomi war nun ganz allein, ohne Mann und ohne Kinder.“</vt:lpstr>
      <vt:lpstr>II. Eine unzumutbare Zukunft</vt:lpstr>
      <vt:lpstr>„Kehrt wieder um! Geht zurück, jede ins Haus ihrer Mutter! Der HERR vergelte euch alles Gute, das ihr an den Verstorbenen und an mir getan habt.“</vt:lpstr>
      <vt:lpstr>„Gott gebe euch wieder einen Mann und lasse euch ein neues Zuhause finden.“</vt:lpstr>
      <vt:lpstr>„Doch sie weinten.“</vt:lpstr>
      <vt:lpstr>„Kehrt doch um, meine Töchter! Warum wollt ihr mit mir gehen? Habe ich etwa noch Söhne zu erwarten, die eure Männer werden könnten?“</vt:lpstr>
      <vt:lpstr>„Geht, meine Töchter, kehrt um! Ich bin zu alt, um noch einmal zu heiraten. Und selbst wenn es möglich wäre und ich es noch heute tun würde und dann Söhne zur Welt brächte – wolltet ihr etwa warten, bis sie gross geworden sind? Wolltet ihr so lange allein bleiben und auf einen Mann warten? Nein, meine Töchter! Ich kann euch nicht zumuten, dass ihr das bittere Schicksal teilt, das der HERR mir bereitet hat.“</vt:lpstr>
      <vt:lpstr>„Rut und Orpa weinten noch mehr.“</vt:lpstr>
      <vt:lpstr>„Orpa küsste ihre Schwiegermutter und nahm Abschied.“</vt:lpstr>
      <vt:lpstr>III. Ein verblüffender Entschluss</vt:lpstr>
      <vt:lpstr>„Du siehst, deine Schwägerin ist zu ihrem Volk und zu ihrem Gott zurückgegangen. Mach es wie sie, geh ihr nach!“</vt:lpstr>
      <vt:lpstr>„Dränge mich nicht, dich zu verlassen. Ich kehre nicht um, ich lasse dich nicht allein.“</vt:lpstr>
      <vt:lpstr>„Wohin du gehst, dorthin gehe ich auch; wo du bleibst, da bleibe ich auch. Dein Volk ist mein Volk und dein Gott ist mein Gott.“</vt:lpstr>
      <vt:lpstr>„Dein Volk ist mein Volk und dein Gott ist mein Gott.“</vt:lpstr>
      <vt:lpstr>„Ändert eure Gesinnung!“</vt:lpstr>
      <vt:lpstr>„Die Leute erzählen, wie ihr euch von den Götzen abgewandt und dem lebendigen und wahren Gott zugewandt habt, um ihm zu dienen.“</vt:lpstr>
      <vt:lpstr>„Keiner kann von euch mein Jünger sein, wenn er sich nicht von allem trennt, was er hat.“</vt:lpstr>
      <vt:lpstr>„Zahlreiche Christen, die Zauberei getrieben hatten, brachten ihre Zauberbücher und verbrannten sie öffentlich. Als man den Wert der Bücher zusammenrechnete, kam man auf eine Summe von 50‘000 Silberdrachmen.“</vt:lpstr>
      <vt:lpstr>„Wo du stirbst, da will auch ich sterben; dort will ich begraben werden. Der Zorn des HERRN soll mich treffen, wenn ich nicht Wort halte: Nur der Tod kann mich von dir trennen!“</vt:lpstr>
      <vt:lpstr>IV. Ein bitteres Schicksal</vt:lpstr>
      <vt:lpstr>Als Noomi und Rut in Betlehem ankamen, sprach es sich sofort in der ganzen Stadt herum und die Frauen riefen: „Ist das nicht Noomi?“</vt:lpstr>
      <vt:lpstr>„Nennt mich nicht mehr Noomi.“</vt:lpstr>
      <vt:lpstr>„Nennt mich Mara.“</vt:lpstr>
      <vt:lpstr>„Gott, der Gewaltige, hat mir ein sehr bitteres Schicksal bereitet.“</vt:lpstr>
      <vt:lpstr>„Mit meinem Mann und mit zwei Söhnen bin ich von hier weggezogen; arm und ohne Beschützer lässt der HERR mich heimkehren. Warum nennt ihr mich noch Noomi? Der HERR, der Gewaltige, hat sich gegen mich gewandt und mich ins Elend gestürzt.“</vt:lpstr>
      <vt:lpstr>Schlussgedanke</vt:lpstr>
      <vt:lpstr>„Auch wenn ich Leib und Leben verliere, du, Gott, hältst mich; du bleibst mir für immer!“</vt:lpstr>
      <vt:lpstr>„Ich lasse dich nicht los, bevor du mich segnest!“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Eine dramatische Geschichte mit Happy End - Teil 1/4 - Gott hat mir Schweres angetan! - Folien</dc:title>
  <dc:creator>Jürg Birnstiel</dc:creator>
  <cp:lastModifiedBy>Me</cp:lastModifiedBy>
  <cp:revision>704</cp:revision>
  <dcterms:created xsi:type="dcterms:W3CDTF">2013-11-12T15:20:47Z</dcterms:created>
  <dcterms:modified xsi:type="dcterms:W3CDTF">2017-11-14T11:37:40Z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