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44"/>
  </p:notesMasterIdLst>
  <p:handoutMasterIdLst>
    <p:handoutMasterId r:id="rId45"/>
  </p:handoutMasterIdLst>
  <p:sldIdLst>
    <p:sldId id="735" r:id="rId2"/>
    <p:sldId id="1031" r:id="rId3"/>
    <p:sldId id="1078" r:id="rId4"/>
    <p:sldId id="1079" r:id="rId5"/>
    <p:sldId id="1080" r:id="rId6"/>
    <p:sldId id="1081" r:id="rId7"/>
    <p:sldId id="1082" r:id="rId8"/>
    <p:sldId id="1083" r:id="rId9"/>
    <p:sldId id="1084" r:id="rId10"/>
    <p:sldId id="1085" r:id="rId11"/>
    <p:sldId id="1077" r:id="rId12"/>
    <p:sldId id="1087" r:id="rId13"/>
    <p:sldId id="1088" r:id="rId14"/>
    <p:sldId id="1089" r:id="rId15"/>
    <p:sldId id="1090" r:id="rId16"/>
    <p:sldId id="1091" r:id="rId17"/>
    <p:sldId id="1093" r:id="rId18"/>
    <p:sldId id="1095" r:id="rId19"/>
    <p:sldId id="1096" r:id="rId20"/>
    <p:sldId id="962" r:id="rId21"/>
    <p:sldId id="1097" r:id="rId22"/>
    <p:sldId id="1098" r:id="rId23"/>
    <p:sldId id="1099" r:id="rId24"/>
    <p:sldId id="1100" r:id="rId25"/>
    <p:sldId id="1101" r:id="rId26"/>
    <p:sldId id="1102" r:id="rId27"/>
    <p:sldId id="1086" r:id="rId28"/>
    <p:sldId id="1103" r:id="rId29"/>
    <p:sldId id="1104" r:id="rId30"/>
    <p:sldId id="1105" r:id="rId31"/>
    <p:sldId id="1106" r:id="rId32"/>
    <p:sldId id="1107" r:id="rId33"/>
    <p:sldId id="1108" r:id="rId34"/>
    <p:sldId id="1109" r:id="rId35"/>
    <p:sldId id="1110" r:id="rId36"/>
    <p:sldId id="1111" r:id="rId37"/>
    <p:sldId id="1112" r:id="rId38"/>
    <p:sldId id="1113" r:id="rId39"/>
    <p:sldId id="259" r:id="rId40"/>
    <p:sldId id="1114" r:id="rId41"/>
    <p:sldId id="1115" r:id="rId42"/>
    <p:sldId id="1116" r:id="rId43"/>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varScale="1">
        <p:scale>
          <a:sx n="78" d="100"/>
          <a:sy n="78" d="100"/>
        </p:scale>
        <p:origin x="-108" y="-34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898257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241296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667358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174054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574421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847443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342176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508102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8317170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1510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13397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668159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144814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608276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9606822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7720747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837870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2202909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62475539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85789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8570848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0351658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4005603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9659599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3731463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34515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5672782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6372769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9529045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5769225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5152660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2990585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6815075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850561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189803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620107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425614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493852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955438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2000" r="-2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7328" y="116632"/>
            <a:ext cx="11665296" cy="2554545"/>
          </a:xfrm>
        </p:spPr>
        <p:txBody>
          <a:bodyPr wrap="square">
            <a:spAutoFit/>
          </a:bodyPr>
          <a:lstStyle/>
          <a:p>
            <a:pPr algn="l"/>
            <a:r>
              <a:rPr lang="de-CH" altLang="de-DE" sz="8000" dirty="0">
                <a:solidFill>
                  <a:schemeClr val="tx1"/>
                </a:solidFill>
                <a:effectLst/>
                <a:latin typeface="Univers LT Std 47 Cn Lt" pitchFamily="34" charset="0"/>
              </a:rPr>
              <a:t>Die Himmel verkündigen die Herrlichkeit Gottes!</a:t>
            </a:r>
            <a:endParaRPr lang="de-DE" altLang="de-DE" sz="8000" dirty="0">
              <a:solidFill>
                <a:schemeClr val="tx1"/>
              </a:solidFill>
              <a:effectLst/>
              <a:latin typeface="Univers LT Std 47 Cn Lt" pitchFamily="34" charset="0"/>
            </a:endParaRPr>
          </a:p>
        </p:txBody>
      </p:sp>
      <p:sp>
        <p:nvSpPr>
          <p:cNvPr id="4" name="Rectangle 3">
            <a:extLst>
              <a:ext uri="{FF2B5EF4-FFF2-40B4-BE49-F238E27FC236}">
                <a16:creationId xmlns:a16="http://schemas.microsoft.com/office/drawing/2014/main" xmlns="" id="{211C2E29-58E4-41AF-9002-8C38C1AF365A}"/>
              </a:ext>
            </a:extLst>
          </p:cNvPr>
          <p:cNvSpPr txBox="1">
            <a:spLocks noChangeArrowheads="1"/>
          </p:cNvSpPr>
          <p:nvPr/>
        </p:nvSpPr>
        <p:spPr bwMode="auto">
          <a:xfrm>
            <a:off x="3143672" y="5675586"/>
            <a:ext cx="8426019" cy="10402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800" kern="0" dirty="0">
                <a:effectLst/>
                <a:latin typeface="Univers LT Std 47 Cn Lt" pitchFamily="34" charset="0"/>
              </a:rPr>
              <a:t>Serie: </a:t>
            </a:r>
            <a:r>
              <a:rPr lang="de-CH" altLang="de-DE" sz="2800" kern="0" dirty="0">
                <a:effectLst/>
                <a:latin typeface="Univers LT Std 47 Cn Lt" pitchFamily="34" charset="0"/>
              </a:rPr>
              <a:t>Einblicke in das Gebetsleben von König David (2/7)</a:t>
            </a:r>
          </a:p>
          <a:p>
            <a:pPr algn="r"/>
            <a:r>
              <a:rPr lang="de-CH" altLang="de-DE" sz="2800" kern="0" dirty="0">
                <a:effectLst/>
                <a:latin typeface="Univers LT Std 47 Cn Lt" pitchFamily="34" charset="0"/>
              </a:rPr>
              <a:t>Psalm 19</a:t>
            </a:r>
          </a:p>
        </p:txBody>
      </p:sp>
    </p:spTree>
    <p:extLst>
      <p:ext uri="{BB962C8B-B14F-4D97-AF65-F5344CB8AC3E}">
        <p14:creationId xmlns:p14="http://schemas.microsoft.com/office/powerpoint/2010/main" val="2767730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301208"/>
            <a:ext cx="4176464" cy="400110"/>
          </a:xfrm>
        </p:spPr>
        <p:txBody>
          <a:bodyPr wrap="square">
            <a:spAutoFit/>
          </a:bodyPr>
          <a:lstStyle/>
          <a:p>
            <a:pPr algn="l"/>
            <a:r>
              <a:rPr lang="de-CH" altLang="de-DE" sz="2000" dirty="0">
                <a:effectLst/>
                <a:latin typeface="Univers LT Std 47 Cn Lt" pitchFamily="34" charset="0"/>
              </a:rPr>
              <a:t>Psalm 19,15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55340" y="369238"/>
            <a:ext cx="9469052" cy="2123658"/>
          </a:xfrm>
        </p:spPr>
        <p:txBody>
          <a:bodyPr wrap="square">
            <a:spAutoFit/>
          </a:bodyPr>
          <a:lstStyle/>
          <a:p>
            <a:pPr algn="l"/>
            <a:r>
              <a:rPr lang="de-CH" altLang="de-DE" sz="4400" dirty="0">
                <a:solidFill>
                  <a:schemeClr val="tx1"/>
                </a:solidFill>
                <a:effectLst/>
                <a:latin typeface="Univers LT Std 47 Cn Lt" pitchFamily="34" charset="0"/>
              </a:rPr>
              <a:t>Mögen die Worte, die ich spreche, und die Gedanken, die mein Herz ersinnt, dir gefallen, HERR, mein Fels und mein Erlöser!</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36484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63352" y="210707"/>
            <a:ext cx="11161240" cy="2308324"/>
          </a:xfrm>
        </p:spPr>
        <p:txBody>
          <a:bodyPr wrap="square">
            <a:spAutoFit/>
          </a:bodyPr>
          <a:lstStyle/>
          <a:p>
            <a:pPr algn="l"/>
            <a:r>
              <a:rPr lang="de-DE" altLang="de-DE" sz="7200" dirty="0">
                <a:solidFill>
                  <a:schemeClr val="tx1"/>
                </a:solidFill>
                <a:effectLst/>
                <a:latin typeface="Univers LT Std 47 Cn Lt" pitchFamily="34" charset="0"/>
              </a:rPr>
              <a:t>I. </a:t>
            </a:r>
            <a:r>
              <a:rPr lang="de-CH" altLang="de-DE" sz="7200" dirty="0">
                <a:solidFill>
                  <a:schemeClr val="tx1"/>
                </a:solidFill>
                <a:effectLst/>
                <a:latin typeface="Univers LT Std 47 Cn Lt" pitchFamily="34" charset="0"/>
              </a:rPr>
              <a:t>Die Schöpfung spricht</a:t>
            </a:r>
            <a:br>
              <a:rPr lang="de-CH" altLang="de-DE" sz="7200" dirty="0">
                <a:solidFill>
                  <a:schemeClr val="tx1"/>
                </a:solidFill>
                <a:effectLst/>
                <a:latin typeface="Univers LT Std 47 Cn Lt" pitchFamily="34" charset="0"/>
              </a:rPr>
            </a:br>
            <a:r>
              <a:rPr lang="de-CH" altLang="de-DE" sz="7200" dirty="0">
                <a:solidFill>
                  <a:schemeClr val="tx1"/>
                </a:solidFill>
                <a:effectLst/>
                <a:latin typeface="Univers LT Std 47 Cn Lt" pitchFamily="34" charset="0"/>
              </a:rPr>
              <a:t>   über die Existenz Gottes</a:t>
            </a:r>
            <a:endParaRPr lang="de-DE" altLang="de-DE" sz="7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180101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301208"/>
            <a:ext cx="4176464" cy="400110"/>
          </a:xfrm>
        </p:spPr>
        <p:txBody>
          <a:bodyPr wrap="square">
            <a:spAutoFit/>
          </a:bodyPr>
          <a:lstStyle/>
          <a:p>
            <a:pPr algn="l"/>
            <a:r>
              <a:rPr lang="de-CH" altLang="de-DE" sz="2000" dirty="0">
                <a:effectLst/>
                <a:latin typeface="Univers LT Std 47 Cn Lt" pitchFamily="34" charset="0"/>
              </a:rPr>
              <a:t>Psalm 19,2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55340" y="369238"/>
            <a:ext cx="8388932" cy="2123658"/>
          </a:xfrm>
        </p:spPr>
        <p:txBody>
          <a:bodyPr wrap="square">
            <a:spAutoFit/>
          </a:bodyPr>
          <a:lstStyle/>
          <a:p>
            <a:pPr algn="l"/>
            <a:r>
              <a:rPr lang="de-CH" altLang="de-DE" sz="4400" dirty="0">
                <a:solidFill>
                  <a:schemeClr val="tx1"/>
                </a:solidFill>
                <a:effectLst/>
                <a:latin typeface="Univers LT Std 47 Cn Lt" pitchFamily="34" charset="0"/>
              </a:rPr>
              <a:t>„Die Himmel verkünden die Herrlichkeit Gottes, und das Himmelsgewölbe zeigt, dass es das Werk seiner Hände ist.“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090851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301208"/>
            <a:ext cx="4176464" cy="400110"/>
          </a:xfrm>
        </p:spPr>
        <p:txBody>
          <a:bodyPr wrap="square">
            <a:spAutoFit/>
          </a:bodyPr>
          <a:lstStyle/>
          <a:p>
            <a:pPr algn="l"/>
            <a:r>
              <a:rPr lang="de-CH" altLang="de-DE" sz="2000" dirty="0">
                <a:effectLst/>
                <a:latin typeface="Univers LT Std 47 Cn Lt" pitchFamily="34" charset="0"/>
              </a:rPr>
              <a:t>Psalm 19,3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55340" y="707792"/>
            <a:ext cx="9469052" cy="1446550"/>
          </a:xfrm>
        </p:spPr>
        <p:txBody>
          <a:bodyPr wrap="square">
            <a:spAutoFit/>
          </a:bodyPr>
          <a:lstStyle/>
          <a:p>
            <a:pPr algn="l"/>
            <a:r>
              <a:rPr lang="de-CH" altLang="de-DE" sz="4400" dirty="0">
                <a:solidFill>
                  <a:schemeClr val="tx1"/>
                </a:solidFill>
                <a:effectLst/>
                <a:latin typeface="Univers LT Std 47 Cn Lt" pitchFamily="34" charset="0"/>
              </a:rPr>
              <a:t>„Ein Tag erzählt es dem anderen,</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und eine Nacht gibt es der anderen weiter.“</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538161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301208"/>
            <a:ext cx="4176464" cy="400110"/>
          </a:xfrm>
        </p:spPr>
        <p:txBody>
          <a:bodyPr wrap="square">
            <a:spAutoFit/>
          </a:bodyPr>
          <a:lstStyle/>
          <a:p>
            <a:pPr algn="l"/>
            <a:r>
              <a:rPr lang="de-CH" altLang="de-DE" sz="2000" dirty="0">
                <a:effectLst/>
                <a:latin typeface="Univers LT Std 47 Cn Lt" pitchFamily="34" charset="0"/>
              </a:rPr>
              <a:t>Psalm 19,4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55340" y="707792"/>
            <a:ext cx="9469052" cy="1446550"/>
          </a:xfrm>
        </p:spPr>
        <p:txBody>
          <a:bodyPr wrap="square">
            <a:spAutoFit/>
          </a:bodyPr>
          <a:lstStyle/>
          <a:p>
            <a:pPr algn="l"/>
            <a:r>
              <a:rPr lang="de-CH" altLang="de-DE" sz="4400" dirty="0">
                <a:solidFill>
                  <a:schemeClr val="tx1"/>
                </a:solidFill>
                <a:effectLst/>
                <a:latin typeface="Univers LT Std 47 Cn Lt" pitchFamily="34" charset="0"/>
              </a:rPr>
              <a:t>„Sie tun es ohne Worte,</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kein Laut und keine Stimme ist zu hören.“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833026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301208"/>
            <a:ext cx="4176464" cy="400110"/>
          </a:xfrm>
        </p:spPr>
        <p:txBody>
          <a:bodyPr wrap="square">
            <a:spAutoFit/>
          </a:bodyPr>
          <a:lstStyle/>
          <a:p>
            <a:pPr algn="l"/>
            <a:r>
              <a:rPr lang="de-CH" altLang="de-DE" sz="2000" dirty="0">
                <a:effectLst/>
                <a:latin typeface="Univers LT Std 47 Cn Lt" pitchFamily="34" charset="0"/>
              </a:rPr>
              <a:t>Psalm 19,5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527194"/>
            <a:ext cx="10513168" cy="2123658"/>
          </a:xfrm>
        </p:spPr>
        <p:txBody>
          <a:bodyPr wrap="square">
            <a:spAutoFit/>
          </a:bodyPr>
          <a:lstStyle/>
          <a:p>
            <a:pPr algn="l"/>
            <a:r>
              <a:rPr lang="de-CH" altLang="de-DE" sz="4400" dirty="0">
                <a:solidFill>
                  <a:schemeClr val="tx1"/>
                </a:solidFill>
                <a:effectLst/>
                <a:latin typeface="Univers LT Std 47 Cn Lt" pitchFamily="34" charset="0"/>
              </a:rPr>
              <a:t>„Und doch geht ihre Botschaft über die ganze Erde, ihre Sprache bis zum Ende der Welt. Gott hat der Sonne ihren Ort am Himmel gegeben.“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709713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301208"/>
            <a:ext cx="4176464" cy="400110"/>
          </a:xfrm>
        </p:spPr>
        <p:txBody>
          <a:bodyPr wrap="square">
            <a:spAutoFit/>
          </a:bodyPr>
          <a:lstStyle/>
          <a:p>
            <a:pPr algn="l"/>
            <a:r>
              <a:rPr lang="de-CH" altLang="de-DE" sz="2000" dirty="0">
                <a:effectLst/>
                <a:latin typeface="Univers LT Std 47 Cn Lt" pitchFamily="34" charset="0"/>
              </a:rPr>
              <a:t>Psalm 19,6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527194"/>
            <a:ext cx="10513168" cy="2123658"/>
          </a:xfrm>
        </p:spPr>
        <p:txBody>
          <a:bodyPr wrap="square">
            <a:spAutoFit/>
          </a:bodyPr>
          <a:lstStyle/>
          <a:p>
            <a:pPr algn="l"/>
            <a:r>
              <a:rPr lang="de-CH" altLang="de-DE" sz="4400" dirty="0">
                <a:solidFill>
                  <a:schemeClr val="tx1"/>
                </a:solidFill>
                <a:effectLst/>
                <a:latin typeface="Univers LT Std 47 Cn Lt" pitchFamily="34" charset="0"/>
              </a:rPr>
              <a:t>„Wie ein Bräutigam aus seiner Kammer hervortritt, so geht sie am Morgen auf, wie ein freudig strahlender Held läuft sie ihre Bahn.“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073836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301208"/>
            <a:ext cx="4176464" cy="400110"/>
          </a:xfrm>
        </p:spPr>
        <p:txBody>
          <a:bodyPr wrap="square">
            <a:spAutoFit/>
          </a:bodyPr>
          <a:lstStyle/>
          <a:p>
            <a:pPr algn="l"/>
            <a:r>
              <a:rPr lang="de-CH" altLang="de-DE" sz="2000" dirty="0">
                <a:effectLst/>
                <a:latin typeface="Univers LT Std 47 Cn Lt" pitchFamily="34" charset="0"/>
              </a:rPr>
              <a:t>Psalm 19,7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865748"/>
            <a:ext cx="10513168" cy="1446550"/>
          </a:xfrm>
        </p:spPr>
        <p:txBody>
          <a:bodyPr wrap="square">
            <a:spAutoFit/>
          </a:bodyPr>
          <a:lstStyle/>
          <a:p>
            <a:pPr algn="l"/>
            <a:r>
              <a:rPr lang="de-CH" altLang="de-DE" sz="4400" dirty="0">
                <a:solidFill>
                  <a:schemeClr val="tx1"/>
                </a:solidFill>
                <a:effectLst/>
                <a:latin typeface="Univers LT Std 47 Cn Lt" pitchFamily="34" charset="0"/>
              </a:rPr>
              <a:t>„Von Horizont zu Horizont vollführt sie ihren Lauf, nichts kann sich vor ihrer Glut verbergen.“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0564947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301208"/>
            <a:ext cx="4176464" cy="400110"/>
          </a:xfrm>
        </p:spPr>
        <p:txBody>
          <a:bodyPr wrap="square">
            <a:spAutoFit/>
          </a:bodyPr>
          <a:lstStyle/>
          <a:p>
            <a:pPr algn="l"/>
            <a:r>
              <a:rPr lang="de-CH" altLang="de-DE" sz="2000" dirty="0">
                <a:effectLst/>
                <a:latin typeface="Univers LT Std 47 Cn Lt" pitchFamily="34" charset="0"/>
              </a:rPr>
              <a:t>Römer-Brief 1,19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527194"/>
            <a:ext cx="10513168" cy="2123658"/>
          </a:xfrm>
        </p:spPr>
        <p:txBody>
          <a:bodyPr wrap="square">
            <a:spAutoFit/>
          </a:bodyPr>
          <a:lstStyle/>
          <a:p>
            <a:pPr algn="l"/>
            <a:r>
              <a:rPr lang="de-CH" altLang="de-DE" sz="4400">
                <a:solidFill>
                  <a:schemeClr val="tx1"/>
                </a:solidFill>
                <a:effectLst/>
                <a:latin typeface="Univers LT Std 47 Cn Lt" pitchFamily="34" charset="0"/>
              </a:rPr>
              <a:t>„Was </a:t>
            </a:r>
            <a:r>
              <a:rPr lang="de-CH" altLang="de-DE" sz="4400" dirty="0">
                <a:solidFill>
                  <a:schemeClr val="tx1"/>
                </a:solidFill>
                <a:effectLst/>
                <a:latin typeface="Univers LT Std 47 Cn Lt" pitchFamily="34" charset="0"/>
              </a:rPr>
              <a:t>Menschen von Gott wissen können,</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ist ihnen bekannt. Gott selbst hat ihnen dieses Wissen zugänglich gemacht.“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566271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301208"/>
            <a:ext cx="4176464" cy="400110"/>
          </a:xfrm>
        </p:spPr>
        <p:txBody>
          <a:bodyPr wrap="square">
            <a:spAutoFit/>
          </a:bodyPr>
          <a:lstStyle/>
          <a:p>
            <a:pPr algn="l"/>
            <a:r>
              <a:rPr lang="de-CH" altLang="de-DE" sz="2000" dirty="0">
                <a:effectLst/>
                <a:latin typeface="Univers LT Std 47 Cn Lt" pitchFamily="34" charset="0"/>
              </a:rPr>
              <a:t>Römer-Brief 1,20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0513168" cy="3477875"/>
          </a:xfrm>
        </p:spPr>
        <p:txBody>
          <a:bodyPr wrap="square">
            <a:spAutoFit/>
          </a:bodyPr>
          <a:lstStyle/>
          <a:p>
            <a:pPr algn="l"/>
            <a:r>
              <a:rPr lang="de-CH" altLang="de-DE" sz="4400" dirty="0">
                <a:solidFill>
                  <a:schemeClr val="tx1"/>
                </a:solidFill>
                <a:effectLst/>
                <a:latin typeface="Univers LT Std 47 Cn Lt" pitchFamily="34" charset="0"/>
              </a:rPr>
              <a:t>„Weil Gott die Welt geschaffen hat, können die Menschen sein unsichtbares Wesen, seine ewige Macht und göttliche Majestät mit ihrem Verstand an seinen Schöpfungswerken wahrnehmen.</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Sie haben also keine Entschuldigung.“</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482836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301208"/>
            <a:ext cx="4176464" cy="400110"/>
          </a:xfrm>
        </p:spPr>
        <p:txBody>
          <a:bodyPr wrap="square">
            <a:spAutoFit/>
          </a:bodyPr>
          <a:lstStyle/>
          <a:p>
            <a:pPr algn="l"/>
            <a:r>
              <a:rPr lang="de-CH" altLang="de-DE" sz="2000" dirty="0">
                <a:effectLst/>
                <a:latin typeface="Univers LT Std 47 Cn Lt" pitchFamily="34" charset="0"/>
              </a:rPr>
              <a:t>Psalm 19,1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660758"/>
            <a:ext cx="11737304" cy="1323439"/>
          </a:xfrm>
        </p:spPr>
        <p:txBody>
          <a:bodyPr wrap="square">
            <a:spAutoFit/>
          </a:bodyPr>
          <a:lstStyle/>
          <a:p>
            <a:pPr algn="l"/>
            <a:r>
              <a:rPr lang="de-CH" altLang="de-DE" sz="8000" dirty="0">
                <a:solidFill>
                  <a:schemeClr val="tx1"/>
                </a:solidFill>
                <a:effectLst/>
                <a:latin typeface="Univers LT Std 47 Cn Lt" pitchFamily="34" charset="0"/>
              </a:rPr>
              <a:t>Vorzusingen. Ein Psalm Davids.</a:t>
            </a:r>
            <a:endParaRPr lang="de-DE" altLang="de-DE" sz="8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60136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91344" y="188640"/>
            <a:ext cx="11305256" cy="2308324"/>
          </a:xfrm>
        </p:spPr>
        <p:txBody>
          <a:bodyPr wrap="square">
            <a:spAutoFit/>
          </a:bodyPr>
          <a:lstStyle/>
          <a:p>
            <a:pPr algn="l"/>
            <a:r>
              <a:rPr lang="de-DE" altLang="de-DE" sz="7200" dirty="0">
                <a:solidFill>
                  <a:schemeClr val="tx1"/>
                </a:solidFill>
                <a:effectLst/>
                <a:latin typeface="Univers LT Std 47 Cn Lt" pitchFamily="34" charset="0"/>
              </a:rPr>
              <a:t>II. </a:t>
            </a:r>
            <a:r>
              <a:rPr lang="de-CH" altLang="de-DE" sz="7200" dirty="0">
                <a:solidFill>
                  <a:schemeClr val="tx1"/>
                </a:solidFill>
                <a:effectLst/>
                <a:latin typeface="Univers LT Std 47 Cn Lt" pitchFamily="34" charset="0"/>
              </a:rPr>
              <a:t>Die Bibel spricht über</a:t>
            </a:r>
            <a:br>
              <a:rPr lang="de-CH" altLang="de-DE" sz="7200" dirty="0">
                <a:solidFill>
                  <a:schemeClr val="tx1"/>
                </a:solidFill>
                <a:effectLst/>
                <a:latin typeface="Univers LT Std 47 Cn Lt" pitchFamily="34" charset="0"/>
              </a:rPr>
            </a:br>
            <a:r>
              <a:rPr lang="de-CH" altLang="de-DE" sz="7200" dirty="0">
                <a:solidFill>
                  <a:schemeClr val="tx1"/>
                </a:solidFill>
                <a:effectLst/>
                <a:latin typeface="Univers LT Std 47 Cn Lt" pitchFamily="34" charset="0"/>
              </a:rPr>
              <a:t>    die Pläne Gottes</a:t>
            </a:r>
            <a:endParaRPr lang="de-DE" altLang="de-DE" sz="7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920462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301208"/>
            <a:ext cx="4176464" cy="400110"/>
          </a:xfrm>
        </p:spPr>
        <p:txBody>
          <a:bodyPr wrap="square">
            <a:spAutoFit/>
          </a:bodyPr>
          <a:lstStyle/>
          <a:p>
            <a:pPr algn="l"/>
            <a:r>
              <a:rPr lang="de-CH" altLang="de-DE" sz="2000" dirty="0">
                <a:effectLst/>
                <a:latin typeface="Univers LT Std 47 Cn Lt" pitchFamily="34" charset="0"/>
              </a:rPr>
              <a:t>Psalm 19,8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865748"/>
            <a:ext cx="10513168" cy="1446550"/>
          </a:xfrm>
        </p:spPr>
        <p:txBody>
          <a:bodyPr wrap="square">
            <a:spAutoFit/>
          </a:bodyPr>
          <a:lstStyle/>
          <a:p>
            <a:pPr algn="l"/>
            <a:r>
              <a:rPr lang="de-CH" altLang="de-DE" sz="4400" dirty="0">
                <a:solidFill>
                  <a:schemeClr val="tx1"/>
                </a:solidFill>
                <a:effectLst/>
                <a:latin typeface="Univers LT Std 47 Cn Lt" pitchFamily="34" charset="0"/>
              </a:rPr>
              <a:t>„Das Gesetz des HERRN ist vollkommen,</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es stärkt und erfrischt die Seele.“</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22018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301208"/>
            <a:ext cx="4176464" cy="400110"/>
          </a:xfrm>
        </p:spPr>
        <p:txBody>
          <a:bodyPr wrap="square">
            <a:spAutoFit/>
          </a:bodyPr>
          <a:lstStyle/>
          <a:p>
            <a:pPr algn="l"/>
            <a:r>
              <a:rPr lang="de-CH" altLang="de-DE" sz="2000" dirty="0">
                <a:effectLst/>
                <a:latin typeface="Univers LT Std 47 Cn Lt" pitchFamily="34" charset="0"/>
              </a:rPr>
              <a:t>Psalm 19,8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527194"/>
            <a:ext cx="10513168" cy="2123658"/>
          </a:xfrm>
        </p:spPr>
        <p:txBody>
          <a:bodyPr wrap="square">
            <a:spAutoFit/>
          </a:bodyPr>
          <a:lstStyle/>
          <a:p>
            <a:pPr algn="l"/>
            <a:r>
              <a:rPr lang="de-CH" altLang="de-DE" sz="4400" dirty="0">
                <a:solidFill>
                  <a:schemeClr val="tx1"/>
                </a:solidFill>
                <a:effectLst/>
                <a:latin typeface="Univers LT Std 47 Cn Lt" pitchFamily="34" charset="0"/>
              </a:rPr>
              <a:t>„Was der HERR in seinem Wort bezeugt,</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darauf kann man sich verlassen, auch einem Unerfahrenen wird dadurch Weisheit geschenkt.“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5930878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301208"/>
            <a:ext cx="4176464" cy="400110"/>
          </a:xfrm>
        </p:spPr>
        <p:txBody>
          <a:bodyPr wrap="square">
            <a:spAutoFit/>
          </a:bodyPr>
          <a:lstStyle/>
          <a:p>
            <a:pPr algn="l"/>
            <a:r>
              <a:rPr lang="de-CH" altLang="de-DE" sz="2000" dirty="0">
                <a:effectLst/>
                <a:latin typeface="Univers LT Std 47 Cn Lt" pitchFamily="34" charset="0"/>
              </a:rPr>
              <a:t>Psalm 19,9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527194"/>
            <a:ext cx="10513168" cy="2123658"/>
          </a:xfrm>
        </p:spPr>
        <p:txBody>
          <a:bodyPr wrap="square">
            <a:spAutoFit/>
          </a:bodyPr>
          <a:lstStyle/>
          <a:p>
            <a:pPr algn="l"/>
            <a:r>
              <a:rPr lang="de-CH" altLang="de-DE" sz="4400" dirty="0">
                <a:solidFill>
                  <a:schemeClr val="tx1"/>
                </a:solidFill>
                <a:effectLst/>
                <a:latin typeface="Univers LT Std 47 Cn Lt" pitchFamily="34" charset="0"/>
              </a:rPr>
              <a:t>„Die Anordnungen des HERRN sind wegweisend und erfreuen das Herz. Das Gebot des HERRN ist klar und deutlich, es schenkt neue Einsicht.“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092992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301208"/>
            <a:ext cx="4176464" cy="400110"/>
          </a:xfrm>
        </p:spPr>
        <p:txBody>
          <a:bodyPr wrap="square">
            <a:spAutoFit/>
          </a:bodyPr>
          <a:lstStyle/>
          <a:p>
            <a:pPr algn="l"/>
            <a:r>
              <a:rPr lang="de-CH" altLang="de-DE" sz="2000" dirty="0">
                <a:effectLst/>
                <a:latin typeface="Univers LT Std 47 Cn Lt" pitchFamily="34" charset="0"/>
              </a:rPr>
              <a:t>1.Johannes-Brief 5,3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527194"/>
            <a:ext cx="10513168" cy="2123658"/>
          </a:xfrm>
        </p:spPr>
        <p:txBody>
          <a:bodyPr wrap="square">
            <a:spAutoFit/>
          </a:bodyPr>
          <a:lstStyle/>
          <a:p>
            <a:pPr algn="l"/>
            <a:r>
              <a:rPr lang="de-CH" altLang="de-DE" sz="4400" dirty="0">
                <a:solidFill>
                  <a:schemeClr val="tx1"/>
                </a:solidFill>
                <a:effectLst/>
                <a:latin typeface="Univers LT Std 47 Cn Lt" pitchFamily="34" charset="0"/>
              </a:rPr>
              <a:t>„Unsere Liebe zu Gott zeigt sich nämlich im Befolgen seiner Gebote. Und seine Gebote zu befolgen ist nicht schwer.“</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007638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301208"/>
            <a:ext cx="4176464" cy="400110"/>
          </a:xfrm>
        </p:spPr>
        <p:txBody>
          <a:bodyPr wrap="square">
            <a:spAutoFit/>
          </a:bodyPr>
          <a:lstStyle/>
          <a:p>
            <a:pPr algn="l"/>
            <a:r>
              <a:rPr lang="de-CH" altLang="de-DE" sz="2000" dirty="0">
                <a:effectLst/>
                <a:latin typeface="Univers LT Std 47 Cn Lt" pitchFamily="34" charset="0"/>
              </a:rPr>
              <a:t>Psalm 19,10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88640"/>
            <a:ext cx="10513168" cy="2800767"/>
          </a:xfrm>
        </p:spPr>
        <p:txBody>
          <a:bodyPr wrap="square">
            <a:spAutoFit/>
          </a:bodyPr>
          <a:lstStyle/>
          <a:p>
            <a:pPr algn="l"/>
            <a:r>
              <a:rPr lang="de-CH" altLang="de-DE" sz="4400" dirty="0">
                <a:solidFill>
                  <a:schemeClr val="tx1"/>
                </a:solidFill>
                <a:effectLst/>
                <a:latin typeface="Univers LT Std 47 Cn Lt" pitchFamily="34" charset="0"/>
              </a:rPr>
              <a:t>„Ehrfurcht vor dem HERRN ist rein, in Ewigkeit bleibt sie bestehen. Die Ordnungen des HERRN sind zuverlässig und entsprechen der Wahrheit,</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sie sind ausnahmslos gerecht.“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159707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301208"/>
            <a:ext cx="4176464" cy="400110"/>
          </a:xfrm>
        </p:spPr>
        <p:txBody>
          <a:bodyPr wrap="square">
            <a:spAutoFit/>
          </a:bodyPr>
          <a:lstStyle/>
          <a:p>
            <a:pPr algn="l"/>
            <a:r>
              <a:rPr lang="de-CH" altLang="de-DE" sz="2000" dirty="0">
                <a:effectLst/>
                <a:latin typeface="Univers LT Std 47 Cn Lt" pitchFamily="34" charset="0"/>
              </a:rPr>
              <a:t>Psalm 19,11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88640"/>
            <a:ext cx="9073008" cy="2800767"/>
          </a:xfrm>
        </p:spPr>
        <p:txBody>
          <a:bodyPr wrap="square">
            <a:spAutoFit/>
          </a:bodyPr>
          <a:lstStyle/>
          <a:p>
            <a:pPr algn="l"/>
            <a:r>
              <a:rPr lang="de-CH" altLang="de-DE" sz="4400" dirty="0">
                <a:solidFill>
                  <a:schemeClr val="tx1"/>
                </a:solidFill>
                <a:effectLst/>
                <a:latin typeface="Univers LT Std 47 Cn Lt" pitchFamily="34" charset="0"/>
              </a:rPr>
              <a:t>„Wertvoller als Gold sind sie, kostbarer als eine Menge von feinstem Gold; sie sind süsser als Honig, ja, süsser noch als Honig, der aus der Wabe fliesst.“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943222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91344" y="260648"/>
            <a:ext cx="11305256" cy="2308324"/>
          </a:xfrm>
        </p:spPr>
        <p:txBody>
          <a:bodyPr wrap="square">
            <a:spAutoFit/>
          </a:bodyPr>
          <a:lstStyle/>
          <a:p>
            <a:pPr algn="l"/>
            <a:r>
              <a:rPr lang="de-DE" altLang="de-DE" sz="7200" dirty="0">
                <a:solidFill>
                  <a:schemeClr val="tx1"/>
                </a:solidFill>
                <a:effectLst/>
                <a:latin typeface="Univers LT Std 47 Cn Lt" pitchFamily="34" charset="0"/>
              </a:rPr>
              <a:t>III. </a:t>
            </a:r>
            <a:r>
              <a:rPr lang="de-CH" altLang="de-DE" sz="7200" dirty="0">
                <a:solidFill>
                  <a:schemeClr val="tx1"/>
                </a:solidFill>
                <a:effectLst/>
                <a:latin typeface="Univers LT Std 47 Cn Lt" pitchFamily="34" charset="0"/>
              </a:rPr>
              <a:t>Der Mensch spricht über </a:t>
            </a:r>
            <a:br>
              <a:rPr lang="de-CH" altLang="de-DE" sz="7200" dirty="0">
                <a:solidFill>
                  <a:schemeClr val="tx1"/>
                </a:solidFill>
                <a:effectLst/>
                <a:latin typeface="Univers LT Std 47 Cn Lt" pitchFamily="34" charset="0"/>
              </a:rPr>
            </a:br>
            <a:r>
              <a:rPr lang="de-CH" altLang="de-DE" sz="7200" dirty="0">
                <a:solidFill>
                  <a:schemeClr val="tx1"/>
                </a:solidFill>
                <a:effectLst/>
                <a:latin typeface="Univers LT Std 47 Cn Lt" pitchFamily="34" charset="0"/>
              </a:rPr>
              <a:t>     seine Beziehung mit Gott</a:t>
            </a:r>
            <a:endParaRPr lang="de-DE" altLang="de-DE" sz="7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8729625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301208"/>
            <a:ext cx="4176464" cy="400110"/>
          </a:xfrm>
        </p:spPr>
        <p:txBody>
          <a:bodyPr wrap="square">
            <a:spAutoFit/>
          </a:bodyPr>
          <a:lstStyle/>
          <a:p>
            <a:pPr algn="l"/>
            <a:r>
              <a:rPr lang="de-CH" altLang="de-DE" sz="2000" dirty="0">
                <a:effectLst/>
                <a:latin typeface="Univers LT Std 47 Cn Lt" pitchFamily="34" charset="0"/>
              </a:rPr>
              <a:t>Psalm 19,12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527194"/>
            <a:ext cx="9073008" cy="2123658"/>
          </a:xfrm>
        </p:spPr>
        <p:txBody>
          <a:bodyPr wrap="square">
            <a:spAutoFit/>
          </a:bodyPr>
          <a:lstStyle/>
          <a:p>
            <a:pPr algn="l"/>
            <a:r>
              <a:rPr lang="de-CH" altLang="de-DE" sz="4400" dirty="0">
                <a:solidFill>
                  <a:schemeClr val="tx1"/>
                </a:solidFill>
                <a:effectLst/>
                <a:latin typeface="Univers LT Std 47 Cn Lt" pitchFamily="34" charset="0"/>
              </a:rPr>
              <a:t>„HERR, auch ich, dein Diener, lasse mich durch sie zurechtweisen; sie zu befolgen bringt grossen Lohn.“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940739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301208"/>
            <a:ext cx="4176464" cy="400110"/>
          </a:xfrm>
        </p:spPr>
        <p:txBody>
          <a:bodyPr wrap="square">
            <a:spAutoFit/>
          </a:bodyPr>
          <a:lstStyle/>
          <a:p>
            <a:pPr algn="l"/>
            <a:r>
              <a:rPr lang="de-CH" altLang="de-DE" sz="2000" dirty="0">
                <a:effectLst/>
                <a:latin typeface="Univers LT Std 47 Cn Lt" pitchFamily="34" charset="0"/>
              </a:rPr>
              <a:t>Jakobus-Brief 1,22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527194"/>
            <a:ext cx="9073008" cy="2123658"/>
          </a:xfrm>
        </p:spPr>
        <p:txBody>
          <a:bodyPr wrap="square">
            <a:spAutoFit/>
          </a:bodyPr>
          <a:lstStyle/>
          <a:p>
            <a:pPr algn="l"/>
            <a:r>
              <a:rPr lang="de-CH" altLang="de-DE" sz="4400" dirty="0">
                <a:solidFill>
                  <a:schemeClr val="tx1"/>
                </a:solidFill>
                <a:effectLst/>
                <a:latin typeface="Univers LT Std 47 Cn Lt" pitchFamily="34" charset="0"/>
              </a:rPr>
              <a:t>„Hört euch diese Botschaft nicht nur an, sondern handelt auch danach;</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andernfalls betrügt ihr euch selbst.“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219883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301208"/>
            <a:ext cx="4176464" cy="400110"/>
          </a:xfrm>
        </p:spPr>
        <p:txBody>
          <a:bodyPr wrap="square">
            <a:spAutoFit/>
          </a:bodyPr>
          <a:lstStyle/>
          <a:p>
            <a:pPr algn="l"/>
            <a:r>
              <a:rPr lang="de-CH" altLang="de-DE" sz="2000" dirty="0">
                <a:effectLst/>
                <a:latin typeface="Univers LT Std 47 Cn Lt" pitchFamily="34" charset="0"/>
              </a:rPr>
              <a:t>Psalm 19,2-3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88640"/>
            <a:ext cx="11521280" cy="2800767"/>
          </a:xfrm>
        </p:spPr>
        <p:txBody>
          <a:bodyPr wrap="square">
            <a:spAutoFit/>
          </a:bodyPr>
          <a:lstStyle/>
          <a:p>
            <a:pPr algn="l"/>
            <a:r>
              <a:rPr lang="de-CH" altLang="de-DE" sz="4400" dirty="0">
                <a:solidFill>
                  <a:schemeClr val="tx1"/>
                </a:solidFill>
                <a:effectLst/>
                <a:latin typeface="Univers LT Std 47 Cn Lt" pitchFamily="34" charset="0"/>
              </a:rPr>
              <a:t>Die Himmel verkünden die Herrlichkeit Gottes, und das Himmelsgewölbe zeigt, dass es das Werk seiner Hände ist. Ein Tag erzählt es dem anderen, und eine Nacht gibt es der anderen weiter.</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199896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301208"/>
            <a:ext cx="4176464" cy="400110"/>
          </a:xfrm>
        </p:spPr>
        <p:txBody>
          <a:bodyPr wrap="square">
            <a:spAutoFit/>
          </a:bodyPr>
          <a:lstStyle/>
          <a:p>
            <a:pPr algn="l"/>
            <a:r>
              <a:rPr lang="de-CH" altLang="de-DE" sz="2000" dirty="0">
                <a:effectLst/>
                <a:latin typeface="Univers LT Std 47 Cn Lt" pitchFamily="34" charset="0"/>
              </a:rPr>
              <a:t>Psalm 19,12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081191"/>
            <a:ext cx="10945216" cy="1015663"/>
          </a:xfrm>
        </p:spPr>
        <p:txBody>
          <a:bodyPr wrap="square">
            <a:spAutoFit/>
          </a:bodyPr>
          <a:lstStyle/>
          <a:p>
            <a:pPr algn="l"/>
            <a:r>
              <a:rPr lang="de-CH" altLang="de-DE" sz="6000" dirty="0">
                <a:solidFill>
                  <a:schemeClr val="tx1"/>
                </a:solidFill>
                <a:effectLst/>
                <a:latin typeface="Univers LT Std 47 Cn Lt" pitchFamily="34" charset="0"/>
              </a:rPr>
              <a:t>„Sie zu befolgen bringt grossen Lohn.“</a:t>
            </a:r>
            <a:endParaRPr lang="de-DE" altLang="de-DE" sz="6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575119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301208"/>
            <a:ext cx="4176464" cy="400110"/>
          </a:xfrm>
        </p:spPr>
        <p:txBody>
          <a:bodyPr wrap="square">
            <a:spAutoFit/>
          </a:bodyPr>
          <a:lstStyle/>
          <a:p>
            <a:pPr algn="l"/>
            <a:r>
              <a:rPr lang="de-CH" altLang="de-DE" sz="2000" dirty="0">
                <a:effectLst/>
                <a:latin typeface="Univers LT Std 47 Cn Lt" pitchFamily="34" charset="0"/>
              </a:rPr>
              <a:t>Psalm 19,13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527194"/>
            <a:ext cx="9073008" cy="2123658"/>
          </a:xfrm>
        </p:spPr>
        <p:txBody>
          <a:bodyPr wrap="square">
            <a:spAutoFit/>
          </a:bodyPr>
          <a:lstStyle/>
          <a:p>
            <a:pPr algn="l"/>
            <a:r>
              <a:rPr lang="de-CH" altLang="de-DE" sz="4400" dirty="0">
                <a:solidFill>
                  <a:schemeClr val="tx1"/>
                </a:solidFill>
                <a:effectLst/>
                <a:latin typeface="Univers LT Std 47 Cn Lt" pitchFamily="34" charset="0"/>
              </a:rPr>
              <a:t>„Wem fällt es schon gleich auf, wenn er falsch gehandelt hat? Sprich mich frei</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von unbewusster Schuld!“</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584800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301208"/>
            <a:ext cx="4176464" cy="400110"/>
          </a:xfrm>
        </p:spPr>
        <p:txBody>
          <a:bodyPr wrap="square">
            <a:spAutoFit/>
          </a:bodyPr>
          <a:lstStyle/>
          <a:p>
            <a:pPr algn="l"/>
            <a:r>
              <a:rPr lang="de-CH" altLang="de-DE" sz="2000" dirty="0">
                <a:effectLst/>
                <a:latin typeface="Univers LT Std 47 Cn Lt" pitchFamily="34" charset="0"/>
              </a:rPr>
              <a:t>Kolosser-Brief 2,13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1521280" cy="3477875"/>
          </a:xfrm>
        </p:spPr>
        <p:txBody>
          <a:bodyPr wrap="square">
            <a:spAutoFit/>
          </a:bodyPr>
          <a:lstStyle/>
          <a:p>
            <a:pPr algn="l"/>
            <a:r>
              <a:rPr lang="de-CH" altLang="de-DE" sz="4400" dirty="0">
                <a:solidFill>
                  <a:schemeClr val="tx1"/>
                </a:solidFill>
                <a:effectLst/>
                <a:latin typeface="Univers LT Std 47 Cn Lt" pitchFamily="34" charset="0"/>
              </a:rPr>
              <a:t>„Ja, Gott hat euch zusammen mit Christus lebendig gemacht. Ihr wart nämlich tot – tot aufgrund eurer Verfehlungen und wegen eures unbeschnittenen, sündigen Wesens. Doch Gott hat uns alle unsere Verfehlungen vergeben.“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7334473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301208"/>
            <a:ext cx="4176464" cy="400110"/>
          </a:xfrm>
        </p:spPr>
        <p:txBody>
          <a:bodyPr wrap="square">
            <a:spAutoFit/>
          </a:bodyPr>
          <a:lstStyle/>
          <a:p>
            <a:pPr algn="l"/>
            <a:r>
              <a:rPr lang="de-CH" altLang="de-DE" sz="2000" dirty="0">
                <a:effectLst/>
                <a:latin typeface="Univers LT Std 47 Cn Lt" pitchFamily="34" charset="0"/>
              </a:rPr>
              <a:t>Kolosser-Brief 2,14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1449272" cy="3477875"/>
          </a:xfrm>
        </p:spPr>
        <p:txBody>
          <a:bodyPr wrap="square">
            <a:spAutoFit/>
          </a:bodyPr>
          <a:lstStyle/>
          <a:p>
            <a:pPr algn="l"/>
            <a:r>
              <a:rPr lang="de-CH" altLang="de-DE" sz="4400" dirty="0">
                <a:solidFill>
                  <a:schemeClr val="tx1"/>
                </a:solidFill>
                <a:effectLst/>
                <a:latin typeface="Univers LT Std 47 Cn Lt" pitchFamily="34" charset="0"/>
              </a:rPr>
              <a:t>„Den Schuldschein, der auf unseren Namen ausgestellt war und dessen Inhalt uns anklagte, weil wir die Forderungen des Gesetzes nicht erfüllt hatten,</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hat er für nicht mehr gültig erklärt. Er hat ihn ans Kreuz genagelt und damit für immer beseitigt.“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557376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301208"/>
            <a:ext cx="4176464" cy="400110"/>
          </a:xfrm>
        </p:spPr>
        <p:txBody>
          <a:bodyPr wrap="square">
            <a:spAutoFit/>
          </a:bodyPr>
          <a:lstStyle/>
          <a:p>
            <a:pPr algn="l"/>
            <a:r>
              <a:rPr lang="de-CH" altLang="de-DE" sz="2000" dirty="0">
                <a:effectLst/>
                <a:latin typeface="Univers LT Std 47 Cn Lt" pitchFamily="34" charset="0"/>
              </a:rPr>
              <a:t>Psalm 19,14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96185"/>
            <a:ext cx="11449272" cy="2800767"/>
          </a:xfrm>
        </p:spPr>
        <p:txBody>
          <a:bodyPr wrap="square">
            <a:spAutoFit/>
          </a:bodyPr>
          <a:lstStyle/>
          <a:p>
            <a:pPr algn="l"/>
            <a:r>
              <a:rPr lang="de-CH" altLang="de-DE" sz="4400" dirty="0">
                <a:solidFill>
                  <a:schemeClr val="tx1"/>
                </a:solidFill>
                <a:effectLst/>
                <a:latin typeface="Univers LT Std 47 Cn Lt" pitchFamily="34" charset="0"/>
              </a:rPr>
              <a:t>„Bewahre deinen Diener vor überheblichen Menschen, lass sie keine Macht über mich gewinnen!</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Dann kann ich ohne Schuld und frei</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von schwerem Vergehen bleiben.“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329985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301208"/>
            <a:ext cx="4176464" cy="400110"/>
          </a:xfrm>
        </p:spPr>
        <p:txBody>
          <a:bodyPr wrap="square">
            <a:spAutoFit/>
          </a:bodyPr>
          <a:lstStyle/>
          <a:p>
            <a:pPr algn="l"/>
            <a:r>
              <a:rPr lang="de-CH" altLang="de-DE" sz="2000" dirty="0">
                <a:effectLst/>
                <a:latin typeface="Univers LT Std 47 Cn Lt" pitchFamily="34" charset="0"/>
              </a:rPr>
              <a:t>Matthäus-Evangelium 6,13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873293"/>
            <a:ext cx="11449272" cy="1446550"/>
          </a:xfrm>
        </p:spPr>
        <p:txBody>
          <a:bodyPr wrap="square">
            <a:spAutoFit/>
          </a:bodyPr>
          <a:lstStyle/>
          <a:p>
            <a:pPr algn="l"/>
            <a:r>
              <a:rPr lang="de-CH" altLang="de-DE" sz="4400" dirty="0">
                <a:solidFill>
                  <a:schemeClr val="tx1"/>
                </a:solidFill>
                <a:effectLst/>
                <a:latin typeface="Univers LT Std 47 Cn Lt" pitchFamily="34" charset="0"/>
              </a:rPr>
              <a:t>„Und lass uns nicht in Versuchung geraten,</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sondern errette uns vor dem Bösen.“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124387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301208"/>
            <a:ext cx="4176464" cy="400110"/>
          </a:xfrm>
        </p:spPr>
        <p:txBody>
          <a:bodyPr wrap="square">
            <a:spAutoFit/>
          </a:bodyPr>
          <a:lstStyle/>
          <a:p>
            <a:pPr algn="l"/>
            <a:r>
              <a:rPr lang="de-CH" altLang="de-DE" sz="2000" dirty="0">
                <a:effectLst/>
                <a:latin typeface="Univers LT Std 47 Cn Lt" pitchFamily="34" charset="0"/>
              </a:rPr>
              <a:t>Psalm 68,20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534739"/>
            <a:ext cx="11449272" cy="2123658"/>
          </a:xfrm>
        </p:spPr>
        <p:txBody>
          <a:bodyPr wrap="square">
            <a:spAutoFit/>
          </a:bodyPr>
          <a:lstStyle/>
          <a:p>
            <a:pPr algn="l"/>
            <a:r>
              <a:rPr lang="de-CH" altLang="de-DE" sz="4400" dirty="0">
                <a:solidFill>
                  <a:schemeClr val="tx1"/>
                </a:solidFill>
                <a:effectLst/>
                <a:latin typeface="Univers LT Std 47 Cn Lt" pitchFamily="34" charset="0"/>
              </a:rPr>
              <a:t>„Gelobt sei der Herr täglich.</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Gott legt uns eine Last auf,</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aber er hilft uns auch.“</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4160159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301208"/>
            <a:ext cx="4176464" cy="400110"/>
          </a:xfrm>
        </p:spPr>
        <p:txBody>
          <a:bodyPr wrap="square">
            <a:spAutoFit/>
          </a:bodyPr>
          <a:lstStyle/>
          <a:p>
            <a:pPr algn="l"/>
            <a:r>
              <a:rPr lang="de-CH" altLang="de-DE" sz="2000" dirty="0">
                <a:effectLst/>
                <a:latin typeface="Univers LT Std 47 Cn Lt" pitchFamily="34" charset="0"/>
              </a:rPr>
              <a:t>1.Korinther-Brief 10,13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88640"/>
            <a:ext cx="10873208" cy="3416320"/>
          </a:xfrm>
        </p:spPr>
        <p:txBody>
          <a:bodyPr wrap="square">
            <a:spAutoFit/>
          </a:bodyPr>
          <a:lstStyle/>
          <a:p>
            <a:pPr algn="l"/>
            <a:r>
              <a:rPr lang="de-CH" altLang="de-DE" sz="3600" dirty="0">
                <a:solidFill>
                  <a:schemeClr val="tx1"/>
                </a:solidFill>
                <a:effectLst/>
                <a:latin typeface="Univers LT Std 47 Cn Lt" pitchFamily="34" charset="0"/>
              </a:rPr>
              <a:t>„Die Prüfungen, denen ihr bisher ausgesetzt wart, sind nicht über ein für uns Menschen erträgliches Mass hinausgegangen. Und Gott ist treu; er wird euch auch in Zukunft in keine Prüfung geraten lassen, die eure Kraft übersteigt. Wenn er euren Glauben auf die Probe stellt, wird er euch auch</a:t>
            </a:r>
            <a:br>
              <a:rPr lang="de-CH" altLang="de-DE" sz="3600" dirty="0">
                <a:solidFill>
                  <a:schemeClr val="tx1"/>
                </a:solidFill>
                <a:effectLst/>
                <a:latin typeface="Univers LT Std 47 Cn Lt" pitchFamily="34" charset="0"/>
              </a:rPr>
            </a:br>
            <a:r>
              <a:rPr lang="de-CH" altLang="de-DE" sz="3600" dirty="0">
                <a:solidFill>
                  <a:schemeClr val="tx1"/>
                </a:solidFill>
                <a:effectLst/>
                <a:latin typeface="Univers LT Std 47 Cn Lt" pitchFamily="34" charset="0"/>
              </a:rPr>
              <a:t>einen Weg zeigen, auf dem ihr die Probe bestehen könnt.“</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3278794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301208"/>
            <a:ext cx="4176464" cy="400110"/>
          </a:xfrm>
        </p:spPr>
        <p:txBody>
          <a:bodyPr wrap="square">
            <a:spAutoFit/>
          </a:bodyPr>
          <a:lstStyle/>
          <a:p>
            <a:pPr algn="l"/>
            <a:r>
              <a:rPr lang="de-CH" altLang="de-DE" sz="2000" dirty="0">
                <a:effectLst/>
                <a:latin typeface="Univers LT Std 47 Cn Lt" pitchFamily="34" charset="0"/>
              </a:rPr>
              <a:t>Psalm 19,15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534739"/>
            <a:ext cx="11449272" cy="2123658"/>
          </a:xfrm>
        </p:spPr>
        <p:txBody>
          <a:bodyPr wrap="square">
            <a:spAutoFit/>
          </a:bodyPr>
          <a:lstStyle/>
          <a:p>
            <a:pPr algn="l"/>
            <a:r>
              <a:rPr lang="de-CH" altLang="de-DE" sz="4400" dirty="0">
                <a:solidFill>
                  <a:schemeClr val="tx1"/>
                </a:solidFill>
                <a:effectLst/>
                <a:latin typeface="Univers LT Std 47 Cn Lt" pitchFamily="34" charset="0"/>
              </a:rPr>
              <a:t>„Mögen die Worte, die ich spreche, und die Gedanken, die mein Herz ersinnt, dir gefallen, HERR,</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mein Fels und mein Erlöser!“</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824064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07368" y="332656"/>
            <a:ext cx="8136904" cy="1569660"/>
          </a:xfrm>
        </p:spPr>
        <p:txBody>
          <a:bodyPr wrap="square">
            <a:spAutoFit/>
          </a:bodyPr>
          <a:lstStyle/>
          <a:p>
            <a:pPr algn="l"/>
            <a:r>
              <a:rPr lang="de-DE" altLang="de-DE" sz="9600" dirty="0">
                <a:solidFill>
                  <a:schemeClr val="tx1"/>
                </a:solidFill>
                <a:effectLst/>
                <a:latin typeface="Univers LT Std 47 Cn Lt"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301208"/>
            <a:ext cx="4176464" cy="400110"/>
          </a:xfrm>
        </p:spPr>
        <p:txBody>
          <a:bodyPr wrap="square">
            <a:spAutoFit/>
          </a:bodyPr>
          <a:lstStyle/>
          <a:p>
            <a:pPr algn="l"/>
            <a:r>
              <a:rPr lang="de-CH" altLang="de-DE" sz="2000" dirty="0">
                <a:effectLst/>
                <a:latin typeface="Univers LT Std 47 Cn Lt" pitchFamily="34" charset="0"/>
              </a:rPr>
              <a:t>Psalm 19,4-5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88640"/>
            <a:ext cx="11521280" cy="2800767"/>
          </a:xfrm>
        </p:spPr>
        <p:txBody>
          <a:bodyPr wrap="square">
            <a:spAutoFit/>
          </a:bodyPr>
          <a:lstStyle/>
          <a:p>
            <a:pPr algn="l"/>
            <a:r>
              <a:rPr lang="de-CH" altLang="de-DE" sz="4400" dirty="0">
                <a:solidFill>
                  <a:schemeClr val="tx1"/>
                </a:solidFill>
                <a:effectLst/>
                <a:latin typeface="Univers LT Std 47 Cn Lt" pitchFamily="34" charset="0"/>
              </a:rPr>
              <a:t>Sie tun es ohne Worte, kein Laut und keine Stimme ist zu hören. Und doch geht ihre Botschaft über die ganze Erde, ihre Sprache bis zum Ende der Welt. Gott hat der Sonne ihren Ort am Himmel gegeben.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9908900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301208"/>
            <a:ext cx="4176464" cy="400110"/>
          </a:xfrm>
        </p:spPr>
        <p:txBody>
          <a:bodyPr wrap="square">
            <a:spAutoFit/>
          </a:bodyPr>
          <a:lstStyle/>
          <a:p>
            <a:pPr algn="l"/>
            <a:r>
              <a:rPr lang="de-CH" altLang="de-DE" sz="2000" dirty="0">
                <a:effectLst/>
                <a:latin typeface="Univers LT Std 47 Cn Lt" pitchFamily="34" charset="0"/>
              </a:rPr>
              <a:t>Psalm 19,2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534739"/>
            <a:ext cx="9937104" cy="2123658"/>
          </a:xfrm>
        </p:spPr>
        <p:txBody>
          <a:bodyPr wrap="square">
            <a:spAutoFit/>
          </a:bodyPr>
          <a:lstStyle/>
          <a:p>
            <a:pPr algn="l"/>
            <a:r>
              <a:rPr lang="de-CH" altLang="de-DE" sz="4400" dirty="0">
                <a:solidFill>
                  <a:schemeClr val="tx1"/>
                </a:solidFill>
                <a:effectLst/>
                <a:latin typeface="Univers LT Std 47 Cn Lt" pitchFamily="34" charset="0"/>
              </a:rPr>
              <a:t>„Die Himmel verkünden die Herrlichkeit Gottes, und das Himmelsgewölbe zeigt,</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dass es das Werk seiner Hände ist.“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8467726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301208"/>
            <a:ext cx="4176464" cy="400110"/>
          </a:xfrm>
        </p:spPr>
        <p:txBody>
          <a:bodyPr wrap="square">
            <a:spAutoFit/>
          </a:bodyPr>
          <a:lstStyle/>
          <a:p>
            <a:pPr algn="l"/>
            <a:r>
              <a:rPr lang="de-CH" altLang="de-DE" sz="2000" dirty="0">
                <a:effectLst/>
                <a:latin typeface="Univers LT Std 47 Cn Lt" pitchFamily="34" charset="0"/>
              </a:rPr>
              <a:t>Psalm 19,15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534739"/>
            <a:ext cx="9937104" cy="2123658"/>
          </a:xfrm>
        </p:spPr>
        <p:txBody>
          <a:bodyPr wrap="square">
            <a:spAutoFit/>
          </a:bodyPr>
          <a:lstStyle/>
          <a:p>
            <a:pPr algn="l"/>
            <a:r>
              <a:rPr lang="de-CH" altLang="de-DE" sz="4400" dirty="0">
                <a:solidFill>
                  <a:schemeClr val="tx1"/>
                </a:solidFill>
                <a:effectLst/>
                <a:latin typeface="Univers LT Std 47 Cn Lt" pitchFamily="34" charset="0"/>
              </a:rPr>
              <a:t>„Mögen die Worte, die ich spreche, und die Gedanken, die mein Herz ersinnt, dir gefallen, HERR, mein Fels und mein Erlöser!“</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967218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301208"/>
            <a:ext cx="4176464" cy="400110"/>
          </a:xfrm>
        </p:spPr>
        <p:txBody>
          <a:bodyPr wrap="square">
            <a:spAutoFit/>
          </a:bodyPr>
          <a:lstStyle/>
          <a:p>
            <a:pPr algn="l"/>
            <a:r>
              <a:rPr lang="de-CH" altLang="de-DE" sz="2000" dirty="0">
                <a:effectLst/>
                <a:latin typeface="Univers LT Std 47 Cn Lt" pitchFamily="34" charset="0"/>
              </a:rPr>
              <a:t>Psalm 19,8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873293"/>
            <a:ext cx="9937104" cy="1446550"/>
          </a:xfrm>
        </p:spPr>
        <p:txBody>
          <a:bodyPr wrap="square">
            <a:spAutoFit/>
          </a:bodyPr>
          <a:lstStyle/>
          <a:p>
            <a:pPr algn="l"/>
            <a:r>
              <a:rPr lang="de-CH" altLang="de-DE" sz="4400" dirty="0">
                <a:solidFill>
                  <a:schemeClr val="tx1"/>
                </a:solidFill>
                <a:effectLst/>
                <a:latin typeface="Univers LT Std 47 Cn Lt" pitchFamily="34" charset="0"/>
              </a:rPr>
              <a:t>„Das Gesetz des HERRN ist </a:t>
            </a:r>
            <a:r>
              <a:rPr lang="de-CH" altLang="de-DE" sz="4400">
                <a:solidFill>
                  <a:schemeClr val="tx1"/>
                </a:solidFill>
                <a:effectLst/>
                <a:latin typeface="Univers LT Std 47 Cn Lt" pitchFamily="34" charset="0"/>
              </a:rPr>
              <a:t>vollkommen,</a:t>
            </a:r>
            <a:br>
              <a:rPr lang="de-CH" altLang="de-DE" sz="4400">
                <a:solidFill>
                  <a:schemeClr val="tx1"/>
                </a:solidFill>
                <a:effectLst/>
                <a:latin typeface="Univers LT Std 47 Cn Lt" pitchFamily="34" charset="0"/>
              </a:rPr>
            </a:br>
            <a:r>
              <a:rPr lang="de-CH" altLang="de-DE" sz="4400">
                <a:solidFill>
                  <a:schemeClr val="tx1"/>
                </a:solidFill>
                <a:effectLst/>
                <a:latin typeface="Univers LT Std 47 Cn Lt" pitchFamily="34" charset="0"/>
              </a:rPr>
              <a:t>es </a:t>
            </a:r>
            <a:r>
              <a:rPr lang="de-CH" altLang="de-DE" sz="4400" dirty="0">
                <a:solidFill>
                  <a:schemeClr val="tx1"/>
                </a:solidFill>
                <a:effectLst/>
                <a:latin typeface="Univers LT Std 47 Cn Lt" pitchFamily="34" charset="0"/>
              </a:rPr>
              <a:t>stärkt und erfrischt die Seele.“</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6413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301208"/>
            <a:ext cx="4176464" cy="400110"/>
          </a:xfrm>
        </p:spPr>
        <p:txBody>
          <a:bodyPr wrap="square">
            <a:spAutoFit/>
          </a:bodyPr>
          <a:lstStyle/>
          <a:p>
            <a:pPr algn="l"/>
            <a:r>
              <a:rPr lang="de-CH" altLang="de-DE" sz="2000" dirty="0">
                <a:effectLst/>
                <a:latin typeface="Univers LT Std 47 Cn Lt" pitchFamily="34" charset="0"/>
              </a:rPr>
              <a:t>Psalm 19,6-7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91344" y="116632"/>
            <a:ext cx="11017224" cy="3477875"/>
          </a:xfrm>
        </p:spPr>
        <p:txBody>
          <a:bodyPr wrap="square">
            <a:spAutoFit/>
          </a:bodyPr>
          <a:lstStyle/>
          <a:p>
            <a:pPr algn="l"/>
            <a:r>
              <a:rPr lang="de-CH" altLang="de-DE" sz="4400" dirty="0">
                <a:solidFill>
                  <a:schemeClr val="tx1"/>
                </a:solidFill>
                <a:effectLst/>
                <a:latin typeface="Univers LT Std 47 Cn Lt" pitchFamily="34" charset="0"/>
              </a:rPr>
              <a:t>Wie ein Bräutigam aus seiner Kammer hervortritt, so geht sie am Morgen auf, wie ein freudig strahlender Held läuft sie ihre Bahn. Von Horizont zu Horizont vollführt sie ihren Lauf, nichts kann sich</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vor ihrer Glut verbergen. </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156706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301208"/>
            <a:ext cx="4176464" cy="400110"/>
          </a:xfrm>
        </p:spPr>
        <p:txBody>
          <a:bodyPr wrap="square">
            <a:spAutoFit/>
          </a:bodyPr>
          <a:lstStyle/>
          <a:p>
            <a:pPr algn="l"/>
            <a:r>
              <a:rPr lang="de-CH" altLang="de-DE" sz="2000" dirty="0">
                <a:effectLst/>
                <a:latin typeface="Univers LT Std 47 Cn Lt" pitchFamily="34" charset="0"/>
              </a:rPr>
              <a:t>Psalm 19,8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19336" y="116632"/>
            <a:ext cx="10297144" cy="3477875"/>
          </a:xfrm>
        </p:spPr>
        <p:txBody>
          <a:bodyPr wrap="square">
            <a:spAutoFit/>
          </a:bodyPr>
          <a:lstStyle/>
          <a:p>
            <a:pPr algn="l"/>
            <a:r>
              <a:rPr lang="de-CH" altLang="de-DE" sz="4400" dirty="0">
                <a:solidFill>
                  <a:schemeClr val="tx1"/>
                </a:solidFill>
                <a:effectLst/>
                <a:latin typeface="Univers LT Std 47 Cn Lt" pitchFamily="34" charset="0"/>
              </a:rPr>
              <a:t>Das Gesetz des HERRN ist vollkommen, es stärkt und erfrischt die Seele. Was der HERR in seinem Wort bezeugt, darauf kann man sich verlassen, auch einem Unerfahrenen wird dadurch Weisheit geschenkt.</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21630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301208"/>
            <a:ext cx="4176464" cy="400110"/>
          </a:xfrm>
        </p:spPr>
        <p:txBody>
          <a:bodyPr wrap="square">
            <a:spAutoFit/>
          </a:bodyPr>
          <a:lstStyle/>
          <a:p>
            <a:pPr algn="l"/>
            <a:r>
              <a:rPr lang="de-CH" altLang="de-DE" sz="2000" dirty="0">
                <a:effectLst/>
                <a:latin typeface="Univers LT Std 47 Cn Lt" pitchFamily="34" charset="0"/>
              </a:rPr>
              <a:t>Psalm 19,9-10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55340" y="75396"/>
            <a:ext cx="10765196" cy="3785652"/>
          </a:xfrm>
        </p:spPr>
        <p:txBody>
          <a:bodyPr wrap="square">
            <a:spAutoFit/>
          </a:bodyPr>
          <a:lstStyle/>
          <a:p>
            <a:pPr algn="l"/>
            <a:r>
              <a:rPr lang="de-CH" altLang="de-DE" sz="4000" dirty="0">
                <a:solidFill>
                  <a:schemeClr val="tx1"/>
                </a:solidFill>
                <a:effectLst/>
                <a:latin typeface="Univers LT Std 47 Cn Lt" pitchFamily="34" charset="0"/>
              </a:rPr>
              <a:t>Die Anordnungen des HERRN sind wegweisend und erfreuen das Herz. Das Gebot des HERRN ist klar und deutlich, es schenkt neue Einsicht. Ehrfurcht vor dem HERRN ist rein, in Ewigkeit bleibt sie bestehen. Die Ordnungen des HERRN sind zuverlässig und entsprechen der Wahrheit, sie sind ausnahmslos gerecht.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99979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301208"/>
            <a:ext cx="4176464" cy="400110"/>
          </a:xfrm>
        </p:spPr>
        <p:txBody>
          <a:bodyPr wrap="square">
            <a:spAutoFit/>
          </a:bodyPr>
          <a:lstStyle/>
          <a:p>
            <a:pPr algn="l"/>
            <a:r>
              <a:rPr lang="de-CH" altLang="de-DE" sz="2000" dirty="0">
                <a:effectLst/>
                <a:latin typeface="Univers LT Std 47 Cn Lt" pitchFamily="34" charset="0"/>
              </a:rPr>
              <a:t>Psalm 19,11-12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55340" y="188640"/>
            <a:ext cx="11881320" cy="3477875"/>
          </a:xfrm>
        </p:spPr>
        <p:txBody>
          <a:bodyPr wrap="square">
            <a:spAutoFit/>
          </a:bodyPr>
          <a:lstStyle/>
          <a:p>
            <a:pPr algn="l"/>
            <a:r>
              <a:rPr lang="de-CH" altLang="de-DE" sz="4400" dirty="0">
                <a:solidFill>
                  <a:schemeClr val="tx1"/>
                </a:solidFill>
                <a:effectLst/>
                <a:latin typeface="Univers LT Std 47 Cn Lt" pitchFamily="34" charset="0"/>
              </a:rPr>
              <a:t>Wertvoller als Gold sind sie, kostbarer als eine Menge von feinstem Gold; sie sind süsser als Honig, ja, süsser noch als Honig, der aus der Wabe fliesst. HERR, auch ich, dein Diener, lasse mich durch sie zurechtweisen; sie zu befolgen bringt grossen Lohn.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5174516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3287688" y="5301208"/>
            <a:ext cx="4176464" cy="400110"/>
          </a:xfrm>
        </p:spPr>
        <p:txBody>
          <a:bodyPr wrap="square">
            <a:spAutoFit/>
          </a:bodyPr>
          <a:lstStyle/>
          <a:p>
            <a:pPr algn="l"/>
            <a:r>
              <a:rPr lang="de-CH" altLang="de-DE" sz="2000" dirty="0">
                <a:effectLst/>
                <a:latin typeface="Univers LT Std 47 Cn Lt" pitchFamily="34" charset="0"/>
              </a:rPr>
              <a:t>Psalm 19,13-14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55340" y="188640"/>
            <a:ext cx="11881320" cy="3477875"/>
          </a:xfrm>
        </p:spPr>
        <p:txBody>
          <a:bodyPr wrap="square">
            <a:spAutoFit/>
          </a:bodyPr>
          <a:lstStyle/>
          <a:p>
            <a:pPr algn="l"/>
            <a:r>
              <a:rPr lang="de-CH" altLang="de-DE" sz="4400" dirty="0">
                <a:solidFill>
                  <a:schemeClr val="tx1"/>
                </a:solidFill>
                <a:effectLst/>
                <a:latin typeface="Univers LT Std 47 Cn Lt" pitchFamily="34" charset="0"/>
              </a:rPr>
              <a:t>Wem fällt es schon gleich auf, wenn er falsch gehandelt hat? Sprich mich frei von unbewusster Schuld! Bewahre deinen Diener vor überheblichen Menschen, lass sie keine Macht über mich gewinnen! Dann kann ich</a:t>
            </a:r>
            <a:br>
              <a:rPr lang="de-CH" altLang="de-DE" sz="4400" dirty="0">
                <a:solidFill>
                  <a:schemeClr val="tx1"/>
                </a:solidFill>
                <a:effectLst/>
                <a:latin typeface="Univers LT Std 47 Cn Lt" pitchFamily="34" charset="0"/>
              </a:rPr>
            </a:br>
            <a:r>
              <a:rPr lang="de-CH" altLang="de-DE" sz="4400" dirty="0">
                <a:solidFill>
                  <a:schemeClr val="tx1"/>
                </a:solidFill>
                <a:effectLst/>
                <a:latin typeface="Univers LT Std 47 Cn Lt" pitchFamily="34" charset="0"/>
              </a:rPr>
              <a:t>ohne Schuld und frei von schwerem Vergehen bleiben.</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45354501"/>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1043</Words>
  <Application>Microsoft Office PowerPoint</Application>
  <PresentationFormat>Benutzerdefiniert</PresentationFormat>
  <Paragraphs>123</Paragraphs>
  <Slides>42</Slides>
  <Notes>42</Notes>
  <HiddenSlides>0</HiddenSlides>
  <MMClips>0</MMClips>
  <ScaleCrop>false</ScaleCrop>
  <HeadingPairs>
    <vt:vector size="4" baseType="variant">
      <vt:variant>
        <vt:lpstr>Design</vt:lpstr>
      </vt:variant>
      <vt:variant>
        <vt:i4>1</vt:i4>
      </vt:variant>
      <vt:variant>
        <vt:lpstr>Folientitel</vt:lpstr>
      </vt:variant>
      <vt:variant>
        <vt:i4>42</vt:i4>
      </vt:variant>
    </vt:vector>
  </HeadingPairs>
  <TitlesOfParts>
    <vt:vector size="43" baseType="lpstr">
      <vt:lpstr>Designvorlage 'Berggipfel'</vt:lpstr>
      <vt:lpstr>Die Himmel verkündigen die Herrlichkeit Gottes!</vt:lpstr>
      <vt:lpstr>Vorzusingen. Ein Psalm Davids.</vt:lpstr>
      <vt:lpstr>Die Himmel verkünden die Herrlichkeit Gottes, und das Himmelsgewölbe zeigt, dass es das Werk seiner Hände ist. Ein Tag erzählt es dem anderen, und eine Nacht gibt es der anderen weiter.</vt:lpstr>
      <vt:lpstr>Sie tun es ohne Worte, kein Laut und keine Stimme ist zu hören. Und doch geht ihre Botschaft über die ganze Erde, ihre Sprache bis zum Ende der Welt. Gott hat der Sonne ihren Ort am Himmel gegeben.</vt:lpstr>
      <vt:lpstr>Wie ein Bräutigam aus seiner Kammer hervortritt, so geht sie am Morgen auf, wie ein freudig strahlender Held läuft sie ihre Bahn. Von Horizont zu Horizont vollführt sie ihren Lauf, nichts kann sich vor ihrer Glut verbergen. </vt:lpstr>
      <vt:lpstr>Das Gesetz des HERRN ist vollkommen, es stärkt und erfrischt die Seele. Was der HERR in seinem Wort bezeugt, darauf kann man sich verlassen, auch einem Unerfahrenen wird dadurch Weisheit geschenkt.</vt:lpstr>
      <vt:lpstr>Die Anordnungen des HERRN sind wegweisend und erfreuen das Herz. Das Gebot des HERRN ist klar und deutlich, es schenkt neue Einsicht. Ehrfurcht vor dem HERRN ist rein, in Ewigkeit bleibt sie bestehen. Die Ordnungen des HERRN sind zuverlässig und entsprechen der Wahrheit, sie sind ausnahmslos gerecht.</vt:lpstr>
      <vt:lpstr>Wertvoller als Gold sind sie, kostbarer als eine Menge von feinstem Gold; sie sind süsser als Honig, ja, süsser noch als Honig, der aus der Wabe fliesst. HERR, auch ich, dein Diener, lasse mich durch sie zurechtweisen; sie zu befolgen bringt grossen Lohn.</vt:lpstr>
      <vt:lpstr>Wem fällt es schon gleich auf, wenn er falsch gehandelt hat? Sprich mich frei von unbewusster Schuld! Bewahre deinen Diener vor überheblichen Menschen, lass sie keine Macht über mich gewinnen! Dann kann ich ohne Schuld und frei von schwerem Vergehen bleiben.</vt:lpstr>
      <vt:lpstr>Mögen die Worte, die ich spreche, und die Gedanken, die mein Herz ersinnt, dir gefallen, HERR, mein Fels und mein Erlöser!</vt:lpstr>
      <vt:lpstr>I. Die Schöpfung spricht    über die Existenz Gottes</vt:lpstr>
      <vt:lpstr>„Die Himmel verkünden die Herrlichkeit Gottes, und das Himmelsgewölbe zeigt, dass es das Werk seiner Hände ist.“</vt:lpstr>
      <vt:lpstr>„Ein Tag erzählt es dem anderen, und eine Nacht gibt es der anderen weiter.“</vt:lpstr>
      <vt:lpstr>„Sie tun es ohne Worte, kein Laut und keine Stimme ist zu hören.“</vt:lpstr>
      <vt:lpstr>„Und doch geht ihre Botschaft über die ganze Erde, ihre Sprache bis zum Ende der Welt. Gott hat der Sonne ihren Ort am Himmel gegeben.“</vt:lpstr>
      <vt:lpstr>„Wie ein Bräutigam aus seiner Kammer hervortritt, so geht sie am Morgen auf, wie ein freudig strahlender Held läuft sie ihre Bahn.“</vt:lpstr>
      <vt:lpstr>„Von Horizont zu Horizont vollführt sie ihren Lauf, nichts kann sich vor ihrer Glut verbergen.“</vt:lpstr>
      <vt:lpstr>„Was Menschen von Gott wissen können, ist ihnen bekannt. Gott selbst hat ihnen dieses Wissen zugänglich gemacht.“</vt:lpstr>
      <vt:lpstr>„Weil Gott die Welt geschaffen hat, können die Menschen sein unsichtbares Wesen, seine ewige Macht und göttliche Majestät mit ihrem Verstand an seinen Schöpfungswerken wahrnehmen. Sie haben also keine Entschuldigung.“</vt:lpstr>
      <vt:lpstr>II. Die Bibel spricht über     die Pläne Gottes</vt:lpstr>
      <vt:lpstr>„Das Gesetz des HERRN ist vollkommen, es stärkt und erfrischt die Seele.“</vt:lpstr>
      <vt:lpstr>„Was der HERR in seinem Wort bezeugt, darauf kann man sich verlassen, auch einem Unerfahrenen wird dadurch Weisheit geschenkt.“</vt:lpstr>
      <vt:lpstr>„Die Anordnungen des HERRN sind wegweisend und erfreuen das Herz. Das Gebot des HERRN ist klar und deutlich, es schenkt neue Einsicht.“</vt:lpstr>
      <vt:lpstr>„Unsere Liebe zu Gott zeigt sich nämlich im Befolgen seiner Gebote. Und seine Gebote zu befolgen ist nicht schwer.“</vt:lpstr>
      <vt:lpstr>„Ehrfurcht vor dem HERRN ist rein, in Ewigkeit bleibt sie bestehen. Die Ordnungen des HERRN sind zuverlässig und entsprechen der Wahrheit, sie sind ausnahmslos gerecht.“</vt:lpstr>
      <vt:lpstr>„Wertvoller als Gold sind sie, kostbarer als eine Menge von feinstem Gold; sie sind süsser als Honig, ja, süsser noch als Honig, der aus der Wabe fliesst.“</vt:lpstr>
      <vt:lpstr>III. Der Mensch spricht über       seine Beziehung mit Gott</vt:lpstr>
      <vt:lpstr>„HERR, auch ich, dein Diener, lasse mich durch sie zurechtweisen; sie zu befolgen bringt grossen Lohn.“</vt:lpstr>
      <vt:lpstr>„Hört euch diese Botschaft nicht nur an, sondern handelt auch danach; andernfalls betrügt ihr euch selbst.“</vt:lpstr>
      <vt:lpstr>„Sie zu befolgen bringt grossen Lohn.“</vt:lpstr>
      <vt:lpstr>„Wem fällt es schon gleich auf, wenn er falsch gehandelt hat? Sprich mich frei von unbewusster Schuld!“</vt:lpstr>
      <vt:lpstr>„Ja, Gott hat euch zusammen mit Christus lebendig gemacht. Ihr wart nämlich tot – tot aufgrund eurer Verfehlungen und wegen eures unbeschnittenen, sündigen Wesens. Doch Gott hat uns alle unsere Verfehlungen vergeben.“</vt:lpstr>
      <vt:lpstr>„Den Schuldschein, der auf unseren Namen ausgestellt war und dessen Inhalt uns anklagte, weil wir die Forderungen des Gesetzes nicht erfüllt hatten, hat er für nicht mehr gültig erklärt. Er hat ihn ans Kreuz genagelt und damit für immer beseitigt.“</vt:lpstr>
      <vt:lpstr>„Bewahre deinen Diener vor überheblichen Menschen, lass sie keine Macht über mich gewinnen! Dann kann ich ohne Schuld und frei von schwerem Vergehen bleiben.“</vt:lpstr>
      <vt:lpstr>„Und lass uns nicht in Versuchung geraten, sondern errette uns vor dem Bösen.“</vt:lpstr>
      <vt:lpstr>„Gelobt sei der Herr täglich. Gott legt uns eine Last auf, aber er hilft uns auch.“</vt:lpstr>
      <vt:lpstr>„Die Prüfungen, denen ihr bisher ausgesetzt wart, sind nicht über ein für uns Menschen erträgliches Mass hinausgegangen. Und Gott ist treu; er wird euch auch in Zukunft in keine Prüfung geraten lassen, die eure Kraft übersteigt. Wenn er euren Glauben auf die Probe stellt, wird er euch auch einen Weg zeigen, auf dem ihr die Probe bestehen könnt.“</vt:lpstr>
      <vt:lpstr>„Mögen die Worte, die ich spreche, und die Gedanken, die mein Herz ersinnt, dir gefallen, HERR, mein Fels und mein Erlöser!“</vt:lpstr>
      <vt:lpstr>Schlussgedanke</vt:lpstr>
      <vt:lpstr>„Die Himmel verkünden die Herrlichkeit Gottes, und das Himmelsgewölbe zeigt, dass es das Werk seiner Hände ist.“</vt:lpstr>
      <vt:lpstr>„Mögen die Worte, die ich spreche, und die Gedanken, die mein Herz ersinnt, dir gefallen, HERR, mein Fels und mein Erlöser!“</vt:lpstr>
      <vt:lpstr>„Das Gesetz des HERRN ist vollkommen, es stärkt und erfrischt die Seele.“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Einblick in das Gebetsleben des König Davids - Teil 2/7 - Die Himmel verkündigen die Herrlichkeit Gottes! - Psalm 19 - Folien</dc:title>
  <dc:creator>Jürg Birnstiel</dc:creator>
  <cp:lastModifiedBy>Me</cp:lastModifiedBy>
  <cp:revision>869</cp:revision>
  <dcterms:created xsi:type="dcterms:W3CDTF">2013-11-12T15:20:47Z</dcterms:created>
  <dcterms:modified xsi:type="dcterms:W3CDTF">2019-09-17T19:18:56Z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