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handoutMasterIdLst>
    <p:handoutMasterId r:id="rId40"/>
  </p:handoutMasterIdLst>
  <p:sldIdLst>
    <p:sldId id="995" r:id="rId2"/>
    <p:sldId id="1024" r:id="rId3"/>
    <p:sldId id="996" r:id="rId4"/>
    <p:sldId id="994" r:id="rId5"/>
    <p:sldId id="997" r:id="rId6"/>
    <p:sldId id="998" r:id="rId7"/>
    <p:sldId id="999" r:id="rId8"/>
    <p:sldId id="896" r:id="rId9"/>
    <p:sldId id="1000" r:id="rId10"/>
    <p:sldId id="1001" r:id="rId11"/>
    <p:sldId id="1025" r:id="rId12"/>
    <p:sldId id="1026" r:id="rId13"/>
    <p:sldId id="1002" r:id="rId14"/>
    <p:sldId id="1003" r:id="rId15"/>
    <p:sldId id="1004" r:id="rId16"/>
    <p:sldId id="1005" r:id="rId17"/>
    <p:sldId id="1006" r:id="rId18"/>
    <p:sldId id="962" r:id="rId19"/>
    <p:sldId id="1007" r:id="rId20"/>
    <p:sldId id="1008" r:id="rId21"/>
    <p:sldId id="1009" r:id="rId22"/>
    <p:sldId id="1010" r:id="rId23"/>
    <p:sldId id="1011" r:id="rId24"/>
    <p:sldId id="990" r:id="rId25"/>
    <p:sldId id="1012" r:id="rId26"/>
    <p:sldId id="1013" r:id="rId27"/>
    <p:sldId id="1014" r:id="rId28"/>
    <p:sldId id="1015" r:id="rId29"/>
    <p:sldId id="1016" r:id="rId30"/>
    <p:sldId id="1017" r:id="rId31"/>
    <p:sldId id="1018" r:id="rId32"/>
    <p:sldId id="1019" r:id="rId33"/>
    <p:sldId id="1020" r:id="rId34"/>
    <p:sldId id="259" r:id="rId35"/>
    <p:sldId id="1021" r:id="rId36"/>
    <p:sldId id="1022" r:id="rId37"/>
    <p:sldId id="1023" r:id="rId3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6466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0028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0363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7373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7485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3964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7561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7722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658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072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3243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37110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9416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84047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73566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16910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82264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49258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240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982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17386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28150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5311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41120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70572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98845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50095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590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0038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7578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1060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2980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529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260648"/>
            <a:ext cx="8521645" cy="1107996"/>
          </a:xfrm>
        </p:spPr>
        <p:txBody>
          <a:bodyPr wrap="square">
            <a:spAutoFit/>
          </a:bodyPr>
          <a:lstStyle/>
          <a:p>
            <a:pPr algn="l"/>
            <a:r>
              <a:rPr lang="de-CH" altLang="de-DE" sz="6600" dirty="0">
                <a:solidFill>
                  <a:schemeClr val="bg1"/>
                </a:solidFill>
                <a:effectLst/>
                <a:latin typeface="Univers LT Std 47 Cn Lt" pitchFamily="34" charset="0"/>
              </a:rPr>
              <a:t>Wir ertragen uns in Liebe</a:t>
            </a:r>
            <a:endParaRPr lang="de-DE" altLang="de-DE" sz="6600" dirty="0">
              <a:solidFill>
                <a:schemeClr val="bg1"/>
              </a:solidFill>
              <a:effectLst/>
              <a:latin typeface="Univers LT Std 47 Cn Lt" pitchFamily="34" charset="0"/>
            </a:endParaRPr>
          </a:p>
        </p:txBody>
      </p:sp>
      <p:sp>
        <p:nvSpPr>
          <p:cNvPr id="409603" name="Rectangle 3"/>
          <p:cNvSpPr>
            <a:spLocks noGrp="1" noChangeArrowheads="1"/>
          </p:cNvSpPr>
          <p:nvPr>
            <p:ph type="subTitle" idx="1"/>
          </p:nvPr>
        </p:nvSpPr>
        <p:spPr>
          <a:xfrm>
            <a:off x="151376" y="3501008"/>
            <a:ext cx="7705939" cy="523220"/>
          </a:xfrm>
        </p:spPr>
        <p:txBody>
          <a:bodyPr wrap="square">
            <a:spAutoFit/>
          </a:bodyPr>
          <a:lstStyle/>
          <a:p>
            <a:pPr algn="l"/>
            <a:r>
              <a:rPr lang="de-DE" altLang="de-DE" sz="2800" dirty="0">
                <a:solidFill>
                  <a:schemeClr val="bg1"/>
                </a:solidFill>
                <a:effectLst/>
                <a:latin typeface="Univers LT Std 47 Cn Lt" pitchFamily="34" charset="0"/>
              </a:rPr>
              <a:t>Reihe: </a:t>
            </a:r>
            <a:r>
              <a:rPr lang="de-CH" altLang="de-DE" sz="2800" dirty="0">
                <a:solidFill>
                  <a:schemeClr val="bg1"/>
                </a:solidFill>
                <a:effectLst/>
                <a:latin typeface="Univers LT Std 47 Cn Lt" pitchFamily="34" charset="0"/>
              </a:rPr>
              <a:t>Die Wichtigkeit christlicher Gemeinschaft</a:t>
            </a:r>
            <a:r>
              <a:rPr lang="de-DE" altLang="de-DE" sz="2800" dirty="0">
                <a:solidFill>
                  <a:schemeClr val="bg1"/>
                </a:solidFill>
                <a:effectLst/>
                <a:latin typeface="Univers LT Std 47 Cn Lt" pitchFamily="34" charset="0"/>
              </a:rPr>
              <a:t> (1/4)</a:t>
            </a:r>
          </a:p>
        </p:txBody>
      </p:sp>
      <p:sp>
        <p:nvSpPr>
          <p:cNvPr id="4" name="Rectangle 3"/>
          <p:cNvSpPr txBox="1">
            <a:spLocks noChangeArrowheads="1"/>
          </p:cNvSpPr>
          <p:nvPr/>
        </p:nvSpPr>
        <p:spPr bwMode="auto">
          <a:xfrm>
            <a:off x="2483768" y="1541057"/>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dirty="0">
                <a:solidFill>
                  <a:schemeClr val="bg1"/>
                </a:solidFill>
                <a:effectLst/>
                <a:latin typeface="Univers LT Std 47 Cn Lt" pitchFamily="34" charset="0"/>
              </a:rPr>
              <a:t>Epheser-Brief 4,1-6</a:t>
            </a:r>
          </a:p>
        </p:txBody>
      </p:sp>
    </p:spTree>
    <p:extLst>
      <p:ext uri="{BB962C8B-B14F-4D97-AF65-F5344CB8AC3E}">
        <p14:creationId xmlns:p14="http://schemas.microsoft.com/office/powerpoint/2010/main" val="219175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260648"/>
            <a:ext cx="8640960" cy="1754326"/>
          </a:xfrm>
        </p:spPr>
        <p:txBody>
          <a:bodyPr wrap="square">
            <a:spAutoFit/>
          </a:bodyPr>
          <a:lstStyle/>
          <a:p>
            <a:pPr algn="l"/>
            <a:r>
              <a:rPr lang="de-CH" altLang="de-DE" sz="3600" dirty="0">
                <a:solidFill>
                  <a:schemeClr val="bg1"/>
                </a:solidFill>
                <a:effectLst/>
                <a:latin typeface="Univers LT Std 47 Cn Lt" pitchFamily="34" charset="0"/>
              </a:rPr>
              <a:t>„Wenn eure Sünde auch blutrot ist, soll sie doch schneeweiss werden, und wenn sie rot ist wie Scharlach, soll sie doch wie reine Wolle werden.“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Jesaja 1,18</a:t>
            </a:r>
          </a:p>
        </p:txBody>
      </p:sp>
    </p:spTree>
    <p:extLst>
      <p:ext uri="{BB962C8B-B14F-4D97-AF65-F5344CB8AC3E}">
        <p14:creationId xmlns:p14="http://schemas.microsoft.com/office/powerpoint/2010/main" val="206807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A63F180C-990F-4200-88F8-BD36EB465371}"/>
              </a:ext>
            </a:extLst>
          </p:cNvPr>
          <p:cNvPicPr>
            <a:picLocks noChangeAspect="1"/>
          </p:cNvPicPr>
          <p:nvPr/>
        </p:nvPicPr>
        <p:blipFill>
          <a:blip r:embed="rId3"/>
          <a:stretch>
            <a:fillRect/>
          </a:stretch>
        </p:blipFill>
        <p:spPr>
          <a:xfrm>
            <a:off x="0" y="0"/>
            <a:ext cx="5436096" cy="3057804"/>
          </a:xfrm>
          <a:prstGeom prst="rect">
            <a:avLst/>
          </a:prstGeom>
        </p:spPr>
      </p:pic>
    </p:spTree>
    <p:extLst>
      <p:ext uri="{BB962C8B-B14F-4D97-AF65-F5344CB8AC3E}">
        <p14:creationId xmlns:p14="http://schemas.microsoft.com/office/powerpoint/2010/main" val="288908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EEED6805-383D-47BC-B333-D51C9F50DC33}"/>
              </a:ext>
            </a:extLst>
          </p:cNvPr>
          <p:cNvPicPr>
            <a:picLocks noChangeAspect="1"/>
          </p:cNvPicPr>
          <p:nvPr/>
        </p:nvPicPr>
        <p:blipFill>
          <a:blip r:embed="rId3"/>
          <a:stretch>
            <a:fillRect/>
          </a:stretch>
        </p:blipFill>
        <p:spPr>
          <a:xfrm>
            <a:off x="2828933" y="3068960"/>
            <a:ext cx="6315067" cy="3789040"/>
          </a:xfrm>
          <a:prstGeom prst="rect">
            <a:avLst/>
          </a:prstGeom>
        </p:spPr>
      </p:pic>
      <p:pic>
        <p:nvPicPr>
          <p:cNvPr id="6" name="Grafik 5">
            <a:extLst>
              <a:ext uri="{FF2B5EF4-FFF2-40B4-BE49-F238E27FC236}">
                <a16:creationId xmlns:a16="http://schemas.microsoft.com/office/drawing/2014/main" xmlns="" id="{A63F180C-990F-4200-88F8-BD36EB465371}"/>
              </a:ext>
            </a:extLst>
          </p:cNvPr>
          <p:cNvPicPr>
            <a:picLocks noChangeAspect="1"/>
          </p:cNvPicPr>
          <p:nvPr/>
        </p:nvPicPr>
        <p:blipFill>
          <a:blip r:embed="rId4"/>
          <a:stretch>
            <a:fillRect/>
          </a:stretch>
        </p:blipFill>
        <p:spPr>
          <a:xfrm>
            <a:off x="0" y="0"/>
            <a:ext cx="5436096" cy="3057804"/>
          </a:xfrm>
          <a:prstGeom prst="rect">
            <a:avLst/>
          </a:prstGeom>
        </p:spPr>
      </p:pic>
    </p:spTree>
    <p:extLst>
      <p:ext uri="{BB962C8B-B14F-4D97-AF65-F5344CB8AC3E}">
        <p14:creationId xmlns:p14="http://schemas.microsoft.com/office/powerpoint/2010/main" val="28750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332656"/>
            <a:ext cx="6192688" cy="1446550"/>
          </a:xfrm>
        </p:spPr>
        <p:txBody>
          <a:bodyPr wrap="square">
            <a:spAutoFit/>
          </a:bodyPr>
          <a:lstStyle/>
          <a:p>
            <a:pPr algn="l"/>
            <a:r>
              <a:rPr lang="de-CH" altLang="de-DE" sz="4400" dirty="0">
                <a:solidFill>
                  <a:schemeClr val="bg1"/>
                </a:solidFill>
                <a:effectLst/>
                <a:latin typeface="Univers LT Std 47 Cn Lt" pitchFamily="34" charset="0"/>
              </a:rPr>
              <a:t>„Führt ein Leben, das dieser Berufung würdig ist!“</a:t>
            </a:r>
            <a:endParaRPr lang="de-DE" altLang="de-DE" sz="44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4,1</a:t>
            </a:r>
          </a:p>
        </p:txBody>
      </p:sp>
    </p:spTree>
    <p:extLst>
      <p:ext uri="{BB962C8B-B14F-4D97-AF65-F5344CB8AC3E}">
        <p14:creationId xmlns:p14="http://schemas.microsoft.com/office/powerpoint/2010/main" val="207186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29568" y="168315"/>
            <a:ext cx="6602671" cy="1938992"/>
          </a:xfrm>
        </p:spPr>
        <p:txBody>
          <a:bodyPr wrap="square">
            <a:spAutoFit/>
          </a:bodyPr>
          <a:lstStyle/>
          <a:p>
            <a:pPr algn="l"/>
            <a:r>
              <a:rPr lang="de-CH" altLang="de-DE" sz="4000" dirty="0">
                <a:solidFill>
                  <a:schemeClr val="bg1"/>
                </a:solidFill>
                <a:effectLst/>
                <a:latin typeface="Univers LT Std 47 Cn Lt" pitchFamily="34" charset="0"/>
              </a:rPr>
              <a:t>„In Jesus hat Gott uns erwählt, dass wir heilig und untadelig vor ihm sein sollten; in seiner Liebe.“</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1,4</a:t>
            </a:r>
          </a:p>
        </p:txBody>
      </p:sp>
    </p:spTree>
    <p:extLst>
      <p:ext uri="{BB962C8B-B14F-4D97-AF65-F5344CB8AC3E}">
        <p14:creationId xmlns:p14="http://schemas.microsoft.com/office/powerpoint/2010/main" val="140310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60648"/>
            <a:ext cx="7488832" cy="1323439"/>
          </a:xfrm>
        </p:spPr>
        <p:txBody>
          <a:bodyPr wrap="square">
            <a:spAutoFit/>
          </a:bodyPr>
          <a:lstStyle/>
          <a:p>
            <a:pPr algn="l"/>
            <a:r>
              <a:rPr lang="de-CH" altLang="de-DE" sz="4000" dirty="0">
                <a:solidFill>
                  <a:schemeClr val="bg1"/>
                </a:solidFill>
                <a:effectLst/>
                <a:latin typeface="Univers LT Std 47 Cn Lt" pitchFamily="34" charset="0"/>
              </a:rPr>
              <a:t>„Ich danke, dass Gott dafür sorgt, dass ihr eurer Berufung entsprechend lebt.“</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72200" y="2708920"/>
            <a:ext cx="216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kern="0" dirty="0">
                <a:solidFill>
                  <a:schemeClr val="bg1"/>
                </a:solidFill>
                <a:effectLst/>
                <a:latin typeface="Univers LT Std 47 Cn Lt" pitchFamily="34" charset="0"/>
              </a:rPr>
              <a:t>frei erfunden</a:t>
            </a:r>
          </a:p>
        </p:txBody>
      </p:sp>
    </p:spTree>
    <p:extLst>
      <p:ext uri="{BB962C8B-B14F-4D97-AF65-F5344CB8AC3E}">
        <p14:creationId xmlns:p14="http://schemas.microsoft.com/office/powerpoint/2010/main" val="125282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332656"/>
            <a:ext cx="6192688" cy="1446550"/>
          </a:xfrm>
        </p:spPr>
        <p:txBody>
          <a:bodyPr wrap="square">
            <a:spAutoFit/>
          </a:bodyPr>
          <a:lstStyle/>
          <a:p>
            <a:pPr algn="l"/>
            <a:r>
              <a:rPr lang="de-CH" altLang="de-DE" sz="4400" dirty="0">
                <a:solidFill>
                  <a:schemeClr val="bg1"/>
                </a:solidFill>
                <a:effectLst/>
                <a:latin typeface="Univers LT Std 47 Cn Lt" pitchFamily="34" charset="0"/>
              </a:rPr>
              <a:t>„Führt ein Leben, das dieser Berufung würdig ist!“</a:t>
            </a:r>
            <a:endParaRPr lang="de-DE" altLang="de-DE" sz="44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4,1</a:t>
            </a:r>
          </a:p>
        </p:txBody>
      </p:sp>
    </p:spTree>
    <p:extLst>
      <p:ext uri="{BB962C8B-B14F-4D97-AF65-F5344CB8AC3E}">
        <p14:creationId xmlns:p14="http://schemas.microsoft.com/office/powerpoint/2010/main" val="417807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8496944" cy="1938992"/>
          </a:xfrm>
        </p:spPr>
        <p:txBody>
          <a:bodyPr wrap="square">
            <a:spAutoFit/>
          </a:bodyPr>
          <a:lstStyle/>
          <a:p>
            <a:pPr algn="l"/>
            <a:r>
              <a:rPr lang="de-CH" altLang="de-DE" sz="4000" dirty="0">
                <a:solidFill>
                  <a:schemeClr val="bg1"/>
                </a:solidFill>
                <a:effectLst/>
                <a:latin typeface="Univers LT Std 47 Cn Lt" pitchFamily="34" charset="0"/>
              </a:rPr>
              <a:t>„Du siehst, dass Abrahams Glaube mit seinen Taten zusammenwirkte; erst durch seine Taten wurde sein Glaube vollkommen.“</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Jakobus-Brief 2,22</a:t>
            </a:r>
          </a:p>
        </p:txBody>
      </p:sp>
    </p:spTree>
    <p:extLst>
      <p:ext uri="{BB962C8B-B14F-4D97-AF65-F5344CB8AC3E}">
        <p14:creationId xmlns:p14="http://schemas.microsoft.com/office/powerpoint/2010/main" val="142221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7344816" cy="923330"/>
          </a:xfrm>
        </p:spPr>
        <p:txBody>
          <a:bodyPr wrap="square">
            <a:spAutoFit/>
          </a:bodyPr>
          <a:lstStyle/>
          <a:p>
            <a:pPr algn="l"/>
            <a:r>
              <a:rPr lang="de-DE" altLang="de-DE" dirty="0">
                <a:solidFill>
                  <a:schemeClr val="bg1"/>
                </a:solidFill>
                <a:effectLst/>
                <a:latin typeface="Univers LT Std 47 Cn Lt" pitchFamily="34" charset="0"/>
              </a:rPr>
              <a:t>II. </a:t>
            </a:r>
            <a:r>
              <a:rPr lang="de-CH" altLang="de-DE" dirty="0">
                <a:solidFill>
                  <a:schemeClr val="bg1"/>
                </a:solidFill>
                <a:effectLst/>
                <a:latin typeface="Univers LT Std 47 Cn Lt" pitchFamily="34" charset="0"/>
              </a:rPr>
              <a:t>Liebt wie Jesus!</a:t>
            </a:r>
            <a:endParaRPr lang="de-DE" altLang="de-DE" dirty="0">
              <a:solidFill>
                <a:schemeClr val="bg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16632"/>
            <a:ext cx="8280920" cy="2554545"/>
          </a:xfrm>
        </p:spPr>
        <p:txBody>
          <a:bodyPr wrap="square">
            <a:spAutoFit/>
          </a:bodyPr>
          <a:lstStyle/>
          <a:p>
            <a:pPr algn="l"/>
            <a:r>
              <a:rPr lang="de-CH" altLang="de-DE" sz="4000" dirty="0">
                <a:solidFill>
                  <a:schemeClr val="bg1"/>
                </a:solidFill>
                <a:effectLst/>
                <a:latin typeface="Univers LT Std 47 Cn Lt" pitchFamily="34" charset="0"/>
              </a:rPr>
              <a:t>„Keiner soll sich über den anderen erheben. Seid vielmehr allen gegenüber freundlich und geduldig und geht nachsichtig und liebevoll miteinander um.“</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4,2</a:t>
            </a:r>
          </a:p>
        </p:txBody>
      </p:sp>
    </p:spTree>
    <p:extLst>
      <p:ext uri="{BB962C8B-B14F-4D97-AF65-F5344CB8AC3E}">
        <p14:creationId xmlns:p14="http://schemas.microsoft.com/office/powerpoint/2010/main" val="379923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98947"/>
            <a:ext cx="7776864" cy="3416320"/>
          </a:xfrm>
        </p:spPr>
        <p:txBody>
          <a:bodyPr wrap="square">
            <a:spAutoFit/>
          </a:bodyPr>
          <a:lstStyle/>
          <a:p>
            <a:pPr algn="l"/>
            <a:r>
              <a:rPr lang="de-CH" altLang="de-DE" sz="3600" dirty="0">
                <a:solidFill>
                  <a:schemeClr val="bg1"/>
                </a:solidFill>
                <a:effectLst/>
                <a:latin typeface="Univers LT Std 47 Cn Lt" pitchFamily="34" charset="0"/>
              </a:rPr>
              <a:t>„Christus selbst ist unser Frieden. Er hat die Zweiteilung überwunden und hat aus Juden und Nichtjuden eine Einheit gemacht. Er hat die Mauer niedergerissen, die zwischen ihnen stand, und hat ihre Feindschaft beendet.“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2,14</a:t>
            </a:r>
          </a:p>
        </p:txBody>
      </p:sp>
    </p:spTree>
    <p:extLst>
      <p:ext uri="{BB962C8B-B14F-4D97-AF65-F5344CB8AC3E}">
        <p14:creationId xmlns:p14="http://schemas.microsoft.com/office/powerpoint/2010/main" val="183041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6552728" cy="2123658"/>
          </a:xfrm>
        </p:spPr>
        <p:txBody>
          <a:bodyPr wrap="square">
            <a:spAutoFit/>
          </a:bodyPr>
          <a:lstStyle/>
          <a:p>
            <a:pPr algn="l"/>
            <a:r>
              <a:rPr lang="de-CH" altLang="de-DE" sz="4400" dirty="0">
                <a:solidFill>
                  <a:schemeClr val="bg1"/>
                </a:solidFill>
                <a:effectLst/>
                <a:latin typeface="Univers LT Std 47 Cn Lt" pitchFamily="34" charset="0"/>
              </a:rPr>
              <a:t>„In aller Demut und Sanftmut, in Geduld. Ertragt einer den anderen in Liebe.“</a:t>
            </a:r>
            <a:endParaRPr lang="de-DE" altLang="de-DE" sz="44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4,2</a:t>
            </a:r>
          </a:p>
        </p:txBody>
      </p:sp>
    </p:spTree>
    <p:extLst>
      <p:ext uri="{BB962C8B-B14F-4D97-AF65-F5344CB8AC3E}">
        <p14:creationId xmlns:p14="http://schemas.microsoft.com/office/powerpoint/2010/main" val="309855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88640"/>
            <a:ext cx="8712968" cy="3416320"/>
          </a:xfrm>
        </p:spPr>
        <p:txBody>
          <a:bodyPr wrap="square">
            <a:spAutoFit/>
          </a:bodyPr>
          <a:lstStyle/>
          <a:p>
            <a:pPr algn="l"/>
            <a:r>
              <a:rPr lang="de-CH" altLang="de-DE" sz="3600" dirty="0">
                <a:solidFill>
                  <a:schemeClr val="bg1"/>
                </a:solidFill>
                <a:effectLst/>
                <a:latin typeface="Univers LT Std 47 Cn Lt" pitchFamily="34" charset="0"/>
              </a:rPr>
              <a:t>„Geschwister, wenn sich jemand zu einem Fehltritt verleiten lässt, sollt ihr, die ihr euch von Gottes Geist führen lasst, ihm voll Nachsicht wieder zurechthelfen. Dabei muss aber jeder von euch</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auf sich selbst achtgeben, damit er nicht auch</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in Versuchung gerät.“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00192" y="3717032"/>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Galater-Brief 6,1</a:t>
            </a:r>
          </a:p>
        </p:txBody>
      </p:sp>
    </p:spTree>
    <p:extLst>
      <p:ext uri="{BB962C8B-B14F-4D97-AF65-F5344CB8AC3E}">
        <p14:creationId xmlns:p14="http://schemas.microsoft.com/office/powerpoint/2010/main" val="401051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8568952" cy="2800767"/>
          </a:xfrm>
        </p:spPr>
        <p:txBody>
          <a:bodyPr wrap="square">
            <a:spAutoFit/>
          </a:bodyPr>
          <a:lstStyle/>
          <a:p>
            <a:pPr algn="l"/>
            <a:r>
              <a:rPr lang="de-CH" altLang="de-DE" sz="4400" dirty="0">
                <a:solidFill>
                  <a:schemeClr val="bg1"/>
                </a:solidFill>
                <a:effectLst/>
                <a:latin typeface="Univers LT Std 47 Cn Lt" pitchFamily="34" charset="0"/>
              </a:rPr>
              <a:t>„Nehmt mein Joch auf euch und lernt von mir, denn ich bin gütig und von Herzen demütig. So werdet ihr Ruhe finden für eure Seele.“</a:t>
            </a:r>
            <a:endParaRPr lang="de-DE" altLang="de-DE" sz="44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580112" y="3645024"/>
            <a:ext cx="28083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Matthäus-Evangelium 11,29</a:t>
            </a:r>
          </a:p>
        </p:txBody>
      </p:sp>
    </p:spTree>
    <p:extLst>
      <p:ext uri="{BB962C8B-B14F-4D97-AF65-F5344CB8AC3E}">
        <p14:creationId xmlns:p14="http://schemas.microsoft.com/office/powerpoint/2010/main" val="134903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928992" cy="3416320"/>
          </a:xfrm>
        </p:spPr>
        <p:txBody>
          <a:bodyPr wrap="square">
            <a:spAutoFit/>
          </a:bodyPr>
          <a:lstStyle/>
          <a:p>
            <a:pPr algn="l"/>
            <a:r>
              <a:rPr lang="de-CH" altLang="de-DE" sz="3600" dirty="0">
                <a:solidFill>
                  <a:schemeClr val="bg1"/>
                </a:solidFill>
                <a:effectLst/>
                <a:latin typeface="Univers LT Std 47 Cn Lt" pitchFamily="34" charset="0"/>
              </a:rPr>
              <a:t>„Helft einander, eure Lasten zu tragen! Auf diese Weise werdet ihr das Gesetz erfüllen, das Christus uns gegeben hat. Solange wir also noch Gelegenheit dazu haben, wollen wir allen Menschen Gutes tun, ganz besonders denen, die wie wir durch den Glauben zur Familie Gottes gehören.“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300192"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Galater-Brief 6,1</a:t>
            </a:r>
          </a:p>
        </p:txBody>
      </p:sp>
    </p:spTree>
    <p:extLst>
      <p:ext uri="{BB962C8B-B14F-4D97-AF65-F5344CB8AC3E}">
        <p14:creationId xmlns:p14="http://schemas.microsoft.com/office/powerpoint/2010/main" val="299843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8280920" cy="923330"/>
          </a:xfrm>
        </p:spPr>
        <p:txBody>
          <a:bodyPr wrap="square">
            <a:spAutoFit/>
          </a:bodyPr>
          <a:lstStyle/>
          <a:p>
            <a:pPr algn="l"/>
            <a:r>
              <a:rPr lang="de-DE" altLang="de-DE" dirty="0">
                <a:solidFill>
                  <a:schemeClr val="bg1"/>
                </a:solidFill>
                <a:effectLst/>
                <a:latin typeface="Univers LT Std 47 Cn Lt" pitchFamily="34" charset="0"/>
              </a:rPr>
              <a:t>III. </a:t>
            </a:r>
            <a:r>
              <a:rPr lang="de-CH" altLang="de-DE" dirty="0">
                <a:solidFill>
                  <a:schemeClr val="bg1"/>
                </a:solidFill>
                <a:effectLst/>
                <a:latin typeface="Univers LT Std 47 Cn Lt" pitchFamily="34" charset="0"/>
              </a:rPr>
              <a:t>Bewahrt die Einheit!</a:t>
            </a:r>
            <a:endParaRPr lang="de-DE" altLang="de-DE" dirty="0">
              <a:solidFill>
                <a:schemeClr val="bg1"/>
              </a:solidFill>
              <a:effectLst/>
              <a:latin typeface="Univers LT Std 47 Cn Lt" pitchFamily="34" charset="0"/>
            </a:endParaRPr>
          </a:p>
        </p:txBody>
      </p:sp>
    </p:spTree>
    <p:extLst>
      <p:ext uri="{BB962C8B-B14F-4D97-AF65-F5344CB8AC3E}">
        <p14:creationId xmlns:p14="http://schemas.microsoft.com/office/powerpoint/2010/main" val="361546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16632"/>
            <a:ext cx="8280920" cy="2554545"/>
          </a:xfrm>
        </p:spPr>
        <p:txBody>
          <a:bodyPr wrap="square">
            <a:spAutoFit/>
          </a:bodyPr>
          <a:lstStyle/>
          <a:p>
            <a:pPr algn="l"/>
            <a:r>
              <a:rPr lang="de-CH" altLang="de-DE" sz="4000" dirty="0">
                <a:solidFill>
                  <a:schemeClr val="bg1"/>
                </a:solidFill>
                <a:effectLst/>
                <a:latin typeface="Univers LT Std 47 Cn Lt" pitchFamily="34" charset="0"/>
              </a:rPr>
              <a:t>„Setzt alles daran, die Einheit zu bewahren, die Gottes Geist euch geschenkt hat; sein Frieden ist das Band, das euch zusammenhält.“</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4,3</a:t>
            </a:r>
          </a:p>
        </p:txBody>
      </p:sp>
    </p:spTree>
    <p:extLst>
      <p:ext uri="{BB962C8B-B14F-4D97-AF65-F5344CB8AC3E}">
        <p14:creationId xmlns:p14="http://schemas.microsoft.com/office/powerpoint/2010/main" val="938987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88640"/>
            <a:ext cx="8424936" cy="1938992"/>
          </a:xfrm>
        </p:spPr>
        <p:txBody>
          <a:bodyPr wrap="square">
            <a:spAutoFit/>
          </a:bodyPr>
          <a:lstStyle/>
          <a:p>
            <a:pPr algn="l"/>
            <a:r>
              <a:rPr lang="de-CH" altLang="de-DE" sz="4000" dirty="0">
                <a:solidFill>
                  <a:schemeClr val="bg1"/>
                </a:solidFill>
                <a:effectLst/>
                <a:latin typeface="Univers LT Std 47 Cn Lt" pitchFamily="34" charset="0"/>
              </a:rPr>
              <a:t>„Damit stiessen sie bei Paulus und Barnabas auf entschiedenen Widerstand, und es kam zu einer heftigen Auseinandersetzung.“</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940152" y="3645024"/>
            <a:ext cx="244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Apostelgeschichte 15,2</a:t>
            </a:r>
          </a:p>
        </p:txBody>
      </p:sp>
    </p:spTree>
    <p:extLst>
      <p:ext uri="{BB962C8B-B14F-4D97-AF65-F5344CB8AC3E}">
        <p14:creationId xmlns:p14="http://schemas.microsoft.com/office/powerpoint/2010/main" val="1098468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8424936" cy="2554545"/>
          </a:xfrm>
        </p:spPr>
        <p:txBody>
          <a:bodyPr wrap="square">
            <a:spAutoFit/>
          </a:bodyPr>
          <a:lstStyle/>
          <a:p>
            <a:pPr algn="l"/>
            <a:r>
              <a:rPr lang="de-CH" altLang="de-DE" sz="4000" dirty="0">
                <a:solidFill>
                  <a:schemeClr val="bg1"/>
                </a:solidFill>
                <a:effectLst/>
                <a:latin typeface="Univers LT Std 47 Cn Lt" pitchFamily="34" charset="0"/>
              </a:rPr>
              <a:t>Einer von euch sagt: »Ich bin Anhänger von Paulus!«, ein anderer: »Ich von Apollos!«, wieder ein anderer: »Ich von Petrus!« und noch ein anderer: »Ich von Christus!«</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940152" y="3645024"/>
            <a:ext cx="244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1.Korinther-Brief 1,12</a:t>
            </a:r>
          </a:p>
        </p:txBody>
      </p:sp>
    </p:spTree>
    <p:extLst>
      <p:ext uri="{BB962C8B-B14F-4D97-AF65-F5344CB8AC3E}">
        <p14:creationId xmlns:p14="http://schemas.microsoft.com/office/powerpoint/2010/main" val="306469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8424936" cy="2554545"/>
          </a:xfrm>
        </p:spPr>
        <p:txBody>
          <a:bodyPr wrap="square">
            <a:spAutoFit/>
          </a:bodyPr>
          <a:lstStyle/>
          <a:p>
            <a:pPr algn="l"/>
            <a:r>
              <a:rPr lang="de-CH" altLang="de-DE" sz="4000" dirty="0">
                <a:solidFill>
                  <a:schemeClr val="bg1"/>
                </a:solidFill>
                <a:effectLst/>
                <a:latin typeface="Univers LT Std 47 Cn Lt" pitchFamily="34" charset="0"/>
              </a:rPr>
              <a:t>„Ist Christus denn zerspalten? Bin etwa ich, Paulus, für euch am Kreuz gestorben?</a:t>
            </a:r>
            <a:br>
              <a:rPr lang="de-CH" altLang="de-DE" sz="4000" dirty="0">
                <a:solidFill>
                  <a:schemeClr val="bg1"/>
                </a:solidFill>
                <a:effectLst/>
                <a:latin typeface="Univers LT Std 47 Cn Lt" pitchFamily="34" charset="0"/>
              </a:rPr>
            </a:br>
            <a:r>
              <a:rPr lang="de-CH" altLang="de-DE" sz="4000" dirty="0">
                <a:solidFill>
                  <a:schemeClr val="bg1"/>
                </a:solidFill>
                <a:effectLst/>
                <a:latin typeface="Univers LT Std 47 Cn Lt" pitchFamily="34" charset="0"/>
              </a:rPr>
              <a:t>Oder seid ihr auf meinen Namen</a:t>
            </a:r>
            <a:br>
              <a:rPr lang="de-CH" altLang="de-DE" sz="4000" dirty="0">
                <a:solidFill>
                  <a:schemeClr val="bg1"/>
                </a:solidFill>
                <a:effectLst/>
                <a:latin typeface="Univers LT Std 47 Cn Lt" pitchFamily="34" charset="0"/>
              </a:rPr>
            </a:br>
            <a:r>
              <a:rPr lang="de-CH" altLang="de-DE" sz="4000" dirty="0">
                <a:solidFill>
                  <a:schemeClr val="bg1"/>
                </a:solidFill>
                <a:effectLst/>
                <a:latin typeface="Univers LT Std 47 Cn Lt" pitchFamily="34" charset="0"/>
              </a:rPr>
              <a:t>getauft worden?“</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940152" y="3645024"/>
            <a:ext cx="244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1.Korinther-Brief 1,13</a:t>
            </a:r>
          </a:p>
        </p:txBody>
      </p:sp>
    </p:spTree>
    <p:extLst>
      <p:ext uri="{BB962C8B-B14F-4D97-AF65-F5344CB8AC3E}">
        <p14:creationId xmlns:p14="http://schemas.microsoft.com/office/powerpoint/2010/main" val="57674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424408"/>
            <a:ext cx="8280920" cy="1938992"/>
          </a:xfrm>
        </p:spPr>
        <p:txBody>
          <a:bodyPr wrap="square">
            <a:spAutoFit/>
          </a:bodyPr>
          <a:lstStyle/>
          <a:p>
            <a:pPr algn="l"/>
            <a:r>
              <a:rPr lang="de-CH" altLang="de-DE" sz="4000" dirty="0">
                <a:solidFill>
                  <a:schemeClr val="bg1"/>
                </a:solidFill>
                <a:effectLst/>
                <a:latin typeface="Univers LT Std 47 Cn Lt" pitchFamily="34" charset="0"/>
              </a:rPr>
              <a:t>„Ein Leib, ein Geist und genauso auch eine Hoffnung, die euch gegeben wurde, als Gottes Ruf an euch erging.“</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4,4</a:t>
            </a:r>
          </a:p>
        </p:txBody>
      </p:sp>
    </p:spTree>
    <p:extLst>
      <p:ext uri="{BB962C8B-B14F-4D97-AF65-F5344CB8AC3E}">
        <p14:creationId xmlns:p14="http://schemas.microsoft.com/office/powerpoint/2010/main" val="136526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04800"/>
            <a:ext cx="7416824" cy="3416320"/>
          </a:xfrm>
        </p:spPr>
        <p:txBody>
          <a:bodyPr wrap="square">
            <a:spAutoFit/>
          </a:bodyPr>
          <a:lstStyle/>
          <a:p>
            <a:pPr algn="l"/>
            <a:r>
              <a:rPr lang="de-CH" altLang="de-DE" sz="3600" dirty="0">
                <a:solidFill>
                  <a:schemeClr val="bg1"/>
                </a:solidFill>
                <a:effectLst/>
                <a:latin typeface="Univers LT Std 47 Cn Lt" pitchFamily="34" charset="0"/>
              </a:rPr>
              <a:t>„Es gibt keinen Unterschied mehr zwischen Juden und Griechen, zwischen Sklaven und freien Menschen, zwischen Mann und Frau. Denn durch eure Verbindung mit Jesus Christus seid ihr alle zusammen ein</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neuer Mensch geworden.“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Galater-Brief 3,28</a:t>
            </a:r>
          </a:p>
        </p:txBody>
      </p:sp>
    </p:spTree>
    <p:extLst>
      <p:ext uri="{BB962C8B-B14F-4D97-AF65-F5344CB8AC3E}">
        <p14:creationId xmlns:p14="http://schemas.microsoft.com/office/powerpoint/2010/main" val="103289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280920" cy="3416320"/>
          </a:xfrm>
        </p:spPr>
        <p:txBody>
          <a:bodyPr wrap="square">
            <a:spAutoFit/>
          </a:bodyPr>
          <a:lstStyle/>
          <a:p>
            <a:pPr algn="l"/>
            <a:r>
              <a:rPr lang="de-CH" altLang="de-DE" sz="3600" dirty="0">
                <a:solidFill>
                  <a:schemeClr val="bg1"/>
                </a:solidFill>
                <a:effectLst/>
                <a:latin typeface="Univers LT Std 47 Cn Lt" pitchFamily="34" charset="0"/>
              </a:rPr>
              <a:t>„Die Nichtjuden sind zusammen mit den Juden Erben, bilden zusammen mit ihnen </a:t>
            </a:r>
            <a:r>
              <a:rPr lang="de-CH" altLang="de-DE" sz="3600" b="1" dirty="0">
                <a:solidFill>
                  <a:srgbClr val="FF0000"/>
                </a:solidFill>
                <a:effectLst/>
                <a:latin typeface="Univers LT Std 47 Cn Lt" pitchFamily="34" charset="0"/>
              </a:rPr>
              <a:t>einen</a:t>
            </a:r>
            <a:r>
              <a:rPr lang="de-CH" altLang="de-DE" sz="3600" dirty="0">
                <a:solidFill>
                  <a:schemeClr val="bg1"/>
                </a:solidFill>
                <a:effectLst/>
                <a:latin typeface="Univers LT Std 47 Cn Lt" pitchFamily="34" charset="0"/>
              </a:rPr>
              <a:t> Leib und haben zusammen mit ihnen teil an dem,</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was Gott seinem Volk zugesagt hat. Das</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alles ist durch Jesus Christus und mit Hilfe</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des Evangeliums Wirklichkeit geworden.“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3,6</a:t>
            </a:r>
          </a:p>
        </p:txBody>
      </p:sp>
    </p:spTree>
    <p:extLst>
      <p:ext uri="{BB962C8B-B14F-4D97-AF65-F5344CB8AC3E}">
        <p14:creationId xmlns:p14="http://schemas.microsoft.com/office/powerpoint/2010/main" val="38764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424408"/>
            <a:ext cx="8280920" cy="1938992"/>
          </a:xfrm>
        </p:spPr>
        <p:txBody>
          <a:bodyPr wrap="square">
            <a:spAutoFit/>
          </a:bodyPr>
          <a:lstStyle/>
          <a:p>
            <a:pPr algn="l"/>
            <a:r>
              <a:rPr lang="de-CH" altLang="de-DE" sz="4000" dirty="0">
                <a:solidFill>
                  <a:schemeClr val="bg1"/>
                </a:solidFill>
                <a:effectLst/>
                <a:latin typeface="Univers LT Std 47 Cn Lt" pitchFamily="34" charset="0"/>
              </a:rPr>
              <a:t>„Ein Herr, ein Glaube, eine Taufe, ein Gott und Vater von uns allen, der über alle regiert, durch alle wirkt und in allen lebt.“</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4,5-6</a:t>
            </a:r>
          </a:p>
        </p:txBody>
      </p:sp>
    </p:spTree>
    <p:extLst>
      <p:ext uri="{BB962C8B-B14F-4D97-AF65-F5344CB8AC3E}">
        <p14:creationId xmlns:p14="http://schemas.microsoft.com/office/powerpoint/2010/main" val="1921795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424408"/>
            <a:ext cx="8280920" cy="1938992"/>
          </a:xfrm>
        </p:spPr>
        <p:txBody>
          <a:bodyPr wrap="square">
            <a:spAutoFit/>
          </a:bodyPr>
          <a:lstStyle/>
          <a:p>
            <a:pPr algn="l"/>
            <a:r>
              <a:rPr lang="de-CH" altLang="de-DE" sz="4000" b="1" dirty="0">
                <a:solidFill>
                  <a:srgbClr val="FF0000"/>
                </a:solidFill>
                <a:effectLst/>
                <a:latin typeface="Univers LT Std 47 Cn Lt" pitchFamily="34" charset="0"/>
              </a:rPr>
              <a:t>Ein</a:t>
            </a:r>
            <a:r>
              <a:rPr lang="de-CH" altLang="de-DE" sz="4000" dirty="0">
                <a:solidFill>
                  <a:schemeClr val="bg1"/>
                </a:solidFill>
                <a:effectLst/>
                <a:latin typeface="Univers LT Std 47 Cn Lt" pitchFamily="34" charset="0"/>
              </a:rPr>
              <a:t> Leib, </a:t>
            </a:r>
            <a:r>
              <a:rPr lang="de-CH" altLang="de-DE" sz="4000" b="1" dirty="0">
                <a:solidFill>
                  <a:srgbClr val="FF0000"/>
                </a:solidFill>
                <a:effectLst/>
                <a:latin typeface="Univers LT Std 47 Cn Lt" pitchFamily="34" charset="0"/>
              </a:rPr>
              <a:t>ein</a:t>
            </a:r>
            <a:r>
              <a:rPr lang="de-CH" altLang="de-DE" sz="4000" dirty="0">
                <a:solidFill>
                  <a:schemeClr val="bg1"/>
                </a:solidFill>
                <a:effectLst/>
                <a:latin typeface="Univers LT Std 47 Cn Lt" pitchFamily="34" charset="0"/>
              </a:rPr>
              <a:t> Geist, </a:t>
            </a:r>
            <a:r>
              <a:rPr lang="de-CH" altLang="de-DE" sz="4000" b="1" dirty="0">
                <a:solidFill>
                  <a:srgbClr val="FF0000"/>
                </a:solidFill>
                <a:effectLst/>
                <a:latin typeface="Univers LT Std 47 Cn Lt" pitchFamily="34" charset="0"/>
              </a:rPr>
              <a:t>eine</a:t>
            </a:r>
            <a:r>
              <a:rPr lang="de-CH" altLang="de-DE" sz="4000" dirty="0">
                <a:solidFill>
                  <a:schemeClr val="bg1"/>
                </a:solidFill>
                <a:effectLst/>
                <a:latin typeface="Univers LT Std 47 Cn Lt" pitchFamily="34" charset="0"/>
              </a:rPr>
              <a:t> Hoffnung,</a:t>
            </a:r>
            <a:br>
              <a:rPr lang="de-CH" altLang="de-DE" sz="4000" dirty="0">
                <a:solidFill>
                  <a:schemeClr val="bg1"/>
                </a:solidFill>
                <a:effectLst/>
                <a:latin typeface="Univers LT Std 47 Cn Lt" pitchFamily="34" charset="0"/>
              </a:rPr>
            </a:br>
            <a:r>
              <a:rPr lang="de-CH" altLang="de-DE" sz="4000" b="1" dirty="0">
                <a:solidFill>
                  <a:srgbClr val="FF0000"/>
                </a:solidFill>
                <a:effectLst/>
                <a:latin typeface="Univers LT Std 47 Cn Lt" pitchFamily="34" charset="0"/>
              </a:rPr>
              <a:t>ein</a:t>
            </a:r>
            <a:r>
              <a:rPr lang="de-CH" altLang="de-DE" sz="4000" dirty="0">
                <a:solidFill>
                  <a:schemeClr val="bg1"/>
                </a:solidFill>
                <a:effectLst/>
                <a:latin typeface="Univers LT Std 47 Cn Lt" pitchFamily="34" charset="0"/>
              </a:rPr>
              <a:t> Herr, </a:t>
            </a:r>
            <a:r>
              <a:rPr lang="de-CH" altLang="de-DE" sz="4000" b="1" dirty="0">
                <a:solidFill>
                  <a:srgbClr val="FF0000"/>
                </a:solidFill>
                <a:effectLst/>
                <a:latin typeface="Univers LT Std 47 Cn Lt" pitchFamily="34" charset="0"/>
              </a:rPr>
              <a:t>ein</a:t>
            </a:r>
            <a:r>
              <a:rPr lang="de-CH" altLang="de-DE" sz="4000" dirty="0">
                <a:solidFill>
                  <a:schemeClr val="bg1"/>
                </a:solidFill>
                <a:effectLst/>
                <a:latin typeface="Univers LT Std 47 Cn Lt" pitchFamily="34" charset="0"/>
              </a:rPr>
              <a:t> Glaube, </a:t>
            </a:r>
            <a:r>
              <a:rPr lang="de-CH" altLang="de-DE" sz="4000" b="1" dirty="0">
                <a:solidFill>
                  <a:srgbClr val="FF0000"/>
                </a:solidFill>
                <a:effectLst/>
                <a:latin typeface="Univers LT Std 47 Cn Lt" pitchFamily="34" charset="0"/>
              </a:rPr>
              <a:t>eine</a:t>
            </a:r>
            <a:r>
              <a:rPr lang="de-CH" altLang="de-DE" sz="4000" dirty="0">
                <a:solidFill>
                  <a:schemeClr val="bg1"/>
                </a:solidFill>
                <a:effectLst/>
                <a:latin typeface="Univers LT Std 47 Cn Lt" pitchFamily="34" charset="0"/>
              </a:rPr>
              <a:t> Taufe,</a:t>
            </a:r>
            <a:br>
              <a:rPr lang="de-CH" altLang="de-DE" sz="4000" dirty="0">
                <a:solidFill>
                  <a:schemeClr val="bg1"/>
                </a:solidFill>
                <a:effectLst/>
                <a:latin typeface="Univers LT Std 47 Cn Lt" pitchFamily="34" charset="0"/>
              </a:rPr>
            </a:br>
            <a:r>
              <a:rPr lang="de-CH" altLang="de-DE" sz="4000" b="1" dirty="0">
                <a:solidFill>
                  <a:srgbClr val="FF0000"/>
                </a:solidFill>
                <a:effectLst/>
                <a:latin typeface="Univers LT Std 47 Cn Lt" pitchFamily="34" charset="0"/>
              </a:rPr>
              <a:t>ein</a:t>
            </a:r>
            <a:r>
              <a:rPr lang="de-CH" altLang="de-DE" sz="4000" dirty="0">
                <a:solidFill>
                  <a:schemeClr val="bg1"/>
                </a:solidFill>
                <a:effectLst/>
                <a:latin typeface="Univers LT Std 47 Cn Lt" pitchFamily="34" charset="0"/>
              </a:rPr>
              <a:t> Gott und Vater von uns allen.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4,3-6</a:t>
            </a:r>
          </a:p>
        </p:txBody>
      </p:sp>
    </p:spTree>
    <p:extLst>
      <p:ext uri="{BB962C8B-B14F-4D97-AF65-F5344CB8AC3E}">
        <p14:creationId xmlns:p14="http://schemas.microsoft.com/office/powerpoint/2010/main" val="3161497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8280920" cy="1938992"/>
          </a:xfrm>
        </p:spPr>
        <p:txBody>
          <a:bodyPr wrap="square">
            <a:spAutoFit/>
          </a:bodyPr>
          <a:lstStyle/>
          <a:p>
            <a:pPr algn="l"/>
            <a:r>
              <a:rPr lang="de-CH" altLang="de-DE" sz="4000" dirty="0">
                <a:solidFill>
                  <a:schemeClr val="bg1"/>
                </a:solidFill>
                <a:effectLst/>
                <a:latin typeface="Univers LT Std 47 Cn Lt" pitchFamily="34" charset="0"/>
              </a:rPr>
              <a:t>„Ein Herr, ein Glaube, eine Taufe, ein Gott und Vater von uns allen, der über alle regiert, durch alle wirkt und in allen lebt.“</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04048" y="364502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Apostelgeschichte 2,42</a:t>
            </a:r>
          </a:p>
        </p:txBody>
      </p:sp>
    </p:spTree>
    <p:extLst>
      <p:ext uri="{BB962C8B-B14F-4D97-AF65-F5344CB8AC3E}">
        <p14:creationId xmlns:p14="http://schemas.microsoft.com/office/powerpoint/2010/main" val="3474493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836712"/>
            <a:ext cx="5760640" cy="1107996"/>
          </a:xfrm>
        </p:spPr>
        <p:txBody>
          <a:bodyPr wrap="square">
            <a:spAutoFit/>
          </a:bodyPr>
          <a:lstStyle/>
          <a:p>
            <a:pPr algn="l"/>
            <a:r>
              <a:rPr lang="de-DE" altLang="de-DE" sz="6600" dirty="0">
                <a:solidFill>
                  <a:schemeClr val="bg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8496944" cy="2554545"/>
          </a:xfrm>
        </p:spPr>
        <p:txBody>
          <a:bodyPr wrap="square">
            <a:spAutoFit/>
          </a:bodyPr>
          <a:lstStyle/>
          <a:p>
            <a:pPr algn="l"/>
            <a:r>
              <a:rPr lang="de-CH" altLang="de-DE" sz="4000" dirty="0">
                <a:solidFill>
                  <a:schemeClr val="bg1"/>
                </a:solidFill>
                <a:effectLst/>
                <a:latin typeface="Univers LT Std 47 Cn Lt" pitchFamily="34" charset="0"/>
              </a:rPr>
              <a:t>„Wir sind durch einen Geist alle zu einem Leib getauft, wir seien Juden oder Griechen, Sklaven oder Freie, und sind alle mit einem Geist getränkt.“</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04048" y="364502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1.Korinther-Brief 12,13</a:t>
            </a:r>
          </a:p>
        </p:txBody>
      </p:sp>
    </p:spTree>
    <p:extLst>
      <p:ext uri="{BB962C8B-B14F-4D97-AF65-F5344CB8AC3E}">
        <p14:creationId xmlns:p14="http://schemas.microsoft.com/office/powerpoint/2010/main" val="1424827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311750"/>
            <a:ext cx="8496944" cy="2308324"/>
          </a:xfrm>
        </p:spPr>
        <p:txBody>
          <a:bodyPr wrap="square">
            <a:spAutoFit/>
          </a:bodyPr>
          <a:lstStyle/>
          <a:p>
            <a:pPr algn="l"/>
            <a:r>
              <a:rPr lang="de-CH" altLang="de-DE" sz="4800" dirty="0">
                <a:solidFill>
                  <a:schemeClr val="bg1"/>
                </a:solidFill>
                <a:effectLst/>
                <a:latin typeface="Univers LT Std 47 Cn Lt" pitchFamily="34" charset="0"/>
              </a:rPr>
              <a:t>„Ein Gott und Vater von uns allen, der über alle regiert, durch alle wirkt und in allen lebt.“</a:t>
            </a:r>
            <a:endParaRPr lang="de-DE" altLang="de-DE" sz="48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04048" y="364502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4,5-6</a:t>
            </a:r>
          </a:p>
        </p:txBody>
      </p:sp>
    </p:spTree>
    <p:extLst>
      <p:ext uri="{BB962C8B-B14F-4D97-AF65-F5344CB8AC3E}">
        <p14:creationId xmlns:p14="http://schemas.microsoft.com/office/powerpoint/2010/main" val="557064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856984" cy="3170099"/>
          </a:xfrm>
        </p:spPr>
        <p:txBody>
          <a:bodyPr wrap="square">
            <a:spAutoFit/>
          </a:bodyPr>
          <a:lstStyle/>
          <a:p>
            <a:pPr algn="l"/>
            <a:r>
              <a:rPr lang="de-CH" altLang="de-DE" sz="4000" dirty="0">
                <a:solidFill>
                  <a:schemeClr val="bg1"/>
                </a:solidFill>
                <a:effectLst/>
                <a:latin typeface="Univers LT Std 47 Cn Lt" pitchFamily="34" charset="0"/>
              </a:rPr>
              <a:t>„Der Frieden, der von Christus kommt, regiere euer Herz und alles, was ihr tut! Als Glieder eines Leibes seid ihr dazu berufen, miteinander in diesem Frieden zu leben. Und seid voll Dankbarkeit gegenüber Gott!“</a:t>
            </a:r>
            <a:endParaRPr lang="de-DE" altLang="de-DE" sz="40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004048" y="364502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Kolosser-Brief 3,15</a:t>
            </a:r>
          </a:p>
        </p:txBody>
      </p:sp>
    </p:spTree>
    <p:extLst>
      <p:ext uri="{BB962C8B-B14F-4D97-AF65-F5344CB8AC3E}">
        <p14:creationId xmlns:p14="http://schemas.microsoft.com/office/powerpoint/2010/main" val="32314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fik 5" descr="Ein Bild, das Screenshot enthält.&#10;&#10;Mit sehr hoher Zuverlässigkeit generierte Beschreibung">
            <a:extLst>
              <a:ext uri="{FF2B5EF4-FFF2-40B4-BE49-F238E27FC236}">
                <a16:creationId xmlns:a16="http://schemas.microsoft.com/office/drawing/2014/main" xmlns="" id="{96F9DFF2-48A8-4915-9FC3-B9275C7492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3560064" cy="2965704"/>
          </a:xfrm>
          <a:prstGeom prst="rect">
            <a:avLst/>
          </a:prstGeom>
        </p:spPr>
      </p:pic>
      <p:pic>
        <p:nvPicPr>
          <p:cNvPr id="9" name="Grafik 8" descr="Ein Bild, das Screenshot enthält.&#10;&#10;Mit sehr hoher Zuverlässigkeit generierte Beschreibung">
            <a:extLst>
              <a:ext uri="{FF2B5EF4-FFF2-40B4-BE49-F238E27FC236}">
                <a16:creationId xmlns:a16="http://schemas.microsoft.com/office/drawing/2014/main" xmlns="" id="{DF24CCE0-52BA-4F89-80B6-9EA08726C8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88640"/>
            <a:ext cx="3560064" cy="3688080"/>
          </a:xfrm>
          <a:prstGeom prst="rect">
            <a:avLst/>
          </a:prstGeom>
        </p:spPr>
      </p:pic>
      <p:pic>
        <p:nvPicPr>
          <p:cNvPr id="11" name="Grafik 10" descr="Ein Bild, das Screenshot enthält.&#10;&#10;Mit sehr hoher Zuverlässigkeit generierte Beschreibung">
            <a:extLst>
              <a:ext uri="{FF2B5EF4-FFF2-40B4-BE49-F238E27FC236}">
                <a16:creationId xmlns:a16="http://schemas.microsoft.com/office/drawing/2014/main" xmlns="" id="{9A1776CC-B364-4D62-8D0E-D7609DE673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3306272"/>
            <a:ext cx="3560064" cy="3435096"/>
          </a:xfrm>
          <a:prstGeom prst="rect">
            <a:avLst/>
          </a:prstGeom>
        </p:spPr>
      </p:pic>
    </p:spTree>
    <p:extLst>
      <p:ext uri="{BB962C8B-B14F-4D97-AF65-F5344CB8AC3E}">
        <p14:creationId xmlns:p14="http://schemas.microsoft.com/office/powerpoint/2010/main" val="299420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064896" cy="2862322"/>
          </a:xfrm>
        </p:spPr>
        <p:txBody>
          <a:bodyPr wrap="square">
            <a:spAutoFit/>
          </a:bodyPr>
          <a:lstStyle/>
          <a:p>
            <a:pPr algn="l"/>
            <a:r>
              <a:rPr lang="de-CH" altLang="de-DE" sz="3600" dirty="0">
                <a:solidFill>
                  <a:schemeClr val="bg1"/>
                </a:solidFill>
                <a:effectLst/>
                <a:latin typeface="Univers LT Std 47 Cn Lt" pitchFamily="34" charset="0"/>
              </a:rPr>
              <a:t>Als einer, der für sein Bekenntnis zum Herrn im Gefängnis ist, bitte ich euch nun: Denkt daran, dass Gott euch zum Glauben gerufen hat, und führt ein Leben, das dieser Berufung würdig ist!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4,1</a:t>
            </a:r>
          </a:p>
        </p:txBody>
      </p:sp>
    </p:spTree>
    <p:extLst>
      <p:ext uri="{BB962C8B-B14F-4D97-AF65-F5344CB8AC3E}">
        <p14:creationId xmlns:p14="http://schemas.microsoft.com/office/powerpoint/2010/main" val="84478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640960" cy="3416320"/>
          </a:xfrm>
        </p:spPr>
        <p:txBody>
          <a:bodyPr wrap="square">
            <a:spAutoFit/>
          </a:bodyPr>
          <a:lstStyle/>
          <a:p>
            <a:pPr algn="l"/>
            <a:r>
              <a:rPr lang="de-CH" altLang="de-DE" sz="3600" dirty="0">
                <a:solidFill>
                  <a:schemeClr val="bg1"/>
                </a:solidFill>
                <a:effectLst/>
                <a:latin typeface="Univers LT Std 47 Cn Lt" pitchFamily="34" charset="0"/>
              </a:rPr>
              <a:t>Keiner soll sich über den anderen erheben. Seid vielmehr allen gegenüber freundlich und geduldig und geht nachsichtig und liebevoll miteinander um. Setzt alles daran, die Einheit zu bewahren, die Gottes Geist euch geschenkt hat; sein Frieden</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ist das Band, das euch zusammenhält.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4,2-3</a:t>
            </a:r>
          </a:p>
        </p:txBody>
      </p:sp>
    </p:spTree>
    <p:extLst>
      <p:ext uri="{BB962C8B-B14F-4D97-AF65-F5344CB8AC3E}">
        <p14:creationId xmlns:p14="http://schemas.microsoft.com/office/powerpoint/2010/main" val="2439145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7992888" cy="3416320"/>
          </a:xfrm>
        </p:spPr>
        <p:txBody>
          <a:bodyPr wrap="square">
            <a:spAutoFit/>
          </a:bodyPr>
          <a:lstStyle/>
          <a:p>
            <a:pPr algn="l"/>
            <a:r>
              <a:rPr lang="de-CH" altLang="de-DE" sz="3600" dirty="0">
                <a:solidFill>
                  <a:schemeClr val="bg1"/>
                </a:solidFill>
                <a:effectLst/>
                <a:latin typeface="Univers LT Std 47 Cn Lt" pitchFamily="34" charset="0"/>
              </a:rPr>
              <a:t>Mit »Einheit« meine ich dies: </a:t>
            </a:r>
            <a:r>
              <a:rPr lang="de-CH" altLang="de-DE" sz="3600" b="1" dirty="0">
                <a:solidFill>
                  <a:srgbClr val="FF0000"/>
                </a:solidFill>
                <a:effectLst/>
                <a:latin typeface="Univers LT Std 47 Cn Lt" pitchFamily="34" charset="0"/>
              </a:rPr>
              <a:t>ein</a:t>
            </a:r>
            <a:r>
              <a:rPr lang="de-CH" altLang="de-DE" sz="3600" dirty="0">
                <a:solidFill>
                  <a:schemeClr val="bg1"/>
                </a:solidFill>
                <a:effectLst/>
                <a:latin typeface="Univers LT Std 47 Cn Lt" pitchFamily="34" charset="0"/>
              </a:rPr>
              <a:t> Leib, </a:t>
            </a:r>
            <a:r>
              <a:rPr lang="de-CH" altLang="de-DE" sz="3600" b="1" dirty="0">
                <a:solidFill>
                  <a:srgbClr val="FF0000"/>
                </a:solidFill>
                <a:effectLst/>
                <a:latin typeface="Univers LT Std 47 Cn Lt" pitchFamily="34" charset="0"/>
              </a:rPr>
              <a:t>ein</a:t>
            </a:r>
            <a:r>
              <a:rPr lang="de-CH" altLang="de-DE" sz="3600" dirty="0">
                <a:solidFill>
                  <a:schemeClr val="bg1"/>
                </a:solidFill>
                <a:effectLst/>
                <a:latin typeface="Univers LT Std 47 Cn Lt" pitchFamily="34" charset="0"/>
              </a:rPr>
              <a:t> Geist und genauso auch </a:t>
            </a:r>
            <a:r>
              <a:rPr lang="de-CH" altLang="de-DE" sz="3600" b="1" dirty="0">
                <a:solidFill>
                  <a:srgbClr val="FF0000"/>
                </a:solidFill>
                <a:effectLst/>
                <a:latin typeface="Univers LT Std 47 Cn Lt" pitchFamily="34" charset="0"/>
              </a:rPr>
              <a:t>eine</a:t>
            </a:r>
            <a:r>
              <a:rPr lang="de-CH" altLang="de-DE" sz="3600" dirty="0">
                <a:solidFill>
                  <a:schemeClr val="bg1"/>
                </a:solidFill>
                <a:effectLst/>
                <a:latin typeface="Univers LT Std 47 Cn Lt" pitchFamily="34" charset="0"/>
              </a:rPr>
              <a:t> Hoffnung, die euch gegeben wurde, als Gottes Ruf an euch erging; </a:t>
            </a:r>
            <a:r>
              <a:rPr lang="de-CH" altLang="de-DE" sz="3600" b="1" dirty="0">
                <a:solidFill>
                  <a:srgbClr val="FF0000"/>
                </a:solidFill>
                <a:effectLst/>
                <a:latin typeface="Univers LT Std 47 Cn Lt" pitchFamily="34" charset="0"/>
              </a:rPr>
              <a:t>ein</a:t>
            </a:r>
            <a:r>
              <a:rPr lang="de-CH" altLang="de-DE" sz="3600" dirty="0">
                <a:solidFill>
                  <a:schemeClr val="bg1"/>
                </a:solidFill>
                <a:effectLst/>
                <a:latin typeface="Univers LT Std 47 Cn Lt" pitchFamily="34" charset="0"/>
              </a:rPr>
              <a:t> Herr, </a:t>
            </a:r>
            <a:r>
              <a:rPr lang="de-CH" altLang="de-DE" sz="3600" b="1" dirty="0">
                <a:solidFill>
                  <a:srgbClr val="FF0000"/>
                </a:solidFill>
                <a:effectLst/>
                <a:latin typeface="Univers LT Std 47 Cn Lt" pitchFamily="34" charset="0"/>
              </a:rPr>
              <a:t>ein</a:t>
            </a:r>
            <a:r>
              <a:rPr lang="de-CH" altLang="de-DE" sz="3600" dirty="0">
                <a:solidFill>
                  <a:schemeClr val="bg1"/>
                </a:solidFill>
                <a:effectLst/>
                <a:latin typeface="Univers LT Std 47 Cn Lt" pitchFamily="34" charset="0"/>
              </a:rPr>
              <a:t> Glaube, </a:t>
            </a:r>
            <a:r>
              <a:rPr lang="de-CH" altLang="de-DE" sz="3600" b="1" dirty="0">
                <a:solidFill>
                  <a:srgbClr val="FF0000"/>
                </a:solidFill>
                <a:effectLst/>
                <a:latin typeface="Univers LT Std 47 Cn Lt" pitchFamily="34" charset="0"/>
              </a:rPr>
              <a:t>eine</a:t>
            </a:r>
            <a:r>
              <a:rPr lang="de-CH" altLang="de-DE" sz="3600" dirty="0">
                <a:solidFill>
                  <a:schemeClr val="bg1"/>
                </a:solidFill>
                <a:effectLst/>
                <a:latin typeface="Univers LT Std 47 Cn Lt" pitchFamily="34" charset="0"/>
              </a:rPr>
              <a:t> Taufe, </a:t>
            </a:r>
            <a:r>
              <a:rPr lang="de-CH" altLang="de-DE" sz="3600" b="1" dirty="0">
                <a:solidFill>
                  <a:srgbClr val="FF0000"/>
                </a:solidFill>
                <a:effectLst/>
                <a:latin typeface="Univers LT Std 47 Cn Lt" pitchFamily="34" charset="0"/>
              </a:rPr>
              <a:t>ein</a:t>
            </a:r>
            <a:r>
              <a:rPr lang="de-CH" altLang="de-DE" sz="3600" dirty="0">
                <a:solidFill>
                  <a:schemeClr val="bg1"/>
                </a:solidFill>
                <a:effectLst/>
                <a:latin typeface="Univers LT Std 47 Cn Lt" pitchFamily="34" charset="0"/>
              </a:rPr>
              <a:t> Gott und Vater von uns allen, der über alle regiert, durch alle wirkt und in allen lebt.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4,4-6</a:t>
            </a:r>
          </a:p>
        </p:txBody>
      </p:sp>
    </p:spTree>
    <p:extLst>
      <p:ext uri="{BB962C8B-B14F-4D97-AF65-F5344CB8AC3E}">
        <p14:creationId xmlns:p14="http://schemas.microsoft.com/office/powerpoint/2010/main" val="372250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985664"/>
            <a:ext cx="8640960" cy="769441"/>
          </a:xfrm>
        </p:spPr>
        <p:txBody>
          <a:bodyPr wrap="square">
            <a:spAutoFit/>
          </a:bodyPr>
          <a:lstStyle/>
          <a:p>
            <a:pPr algn="l"/>
            <a:r>
              <a:rPr lang="de-DE" altLang="de-DE" sz="4400" dirty="0">
                <a:solidFill>
                  <a:schemeClr val="bg1"/>
                </a:solidFill>
                <a:effectLst/>
                <a:latin typeface="Univers LT Std 47 Cn Lt" pitchFamily="34" charset="0"/>
              </a:rPr>
              <a:t>I. </a:t>
            </a:r>
            <a:r>
              <a:rPr lang="de-CH" altLang="de-DE" sz="4400" dirty="0">
                <a:solidFill>
                  <a:schemeClr val="bg1"/>
                </a:solidFill>
                <a:effectLst/>
                <a:latin typeface="Univers LT Std 47 Cn Lt" pitchFamily="34" charset="0"/>
              </a:rPr>
              <a:t>Lebt authentisch!</a:t>
            </a:r>
            <a:endParaRPr lang="de-DE" altLang="de-DE" sz="4400" dirty="0">
              <a:solidFill>
                <a:schemeClr val="bg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260648"/>
            <a:ext cx="8640960" cy="1754326"/>
          </a:xfrm>
        </p:spPr>
        <p:txBody>
          <a:bodyPr wrap="square">
            <a:spAutoFit/>
          </a:bodyPr>
          <a:lstStyle/>
          <a:p>
            <a:pPr algn="l"/>
            <a:r>
              <a:rPr lang="de-CH" altLang="de-DE" sz="3600" dirty="0">
                <a:solidFill>
                  <a:schemeClr val="bg1"/>
                </a:solidFill>
                <a:effectLst/>
                <a:latin typeface="Univers LT Std 47 Cn Lt" pitchFamily="34" charset="0"/>
              </a:rPr>
              <a:t>„Denkt daran, dass Gott euch zum Glauben gerufen hat, und führt ein Leben, das dieser Berufung würdig ist!“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4,1</a:t>
            </a:r>
          </a:p>
        </p:txBody>
      </p:sp>
    </p:spTree>
    <p:extLst>
      <p:ext uri="{BB962C8B-B14F-4D97-AF65-F5344CB8AC3E}">
        <p14:creationId xmlns:p14="http://schemas.microsoft.com/office/powerpoint/2010/main" val="506054595"/>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956</Words>
  <Application>Microsoft Office PowerPoint</Application>
  <PresentationFormat>Bildschirmpräsentation (4:3)</PresentationFormat>
  <Paragraphs>102</Paragraphs>
  <Slides>37</Slides>
  <Notes>37</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Designvorlage 'Berggipfel'</vt:lpstr>
      <vt:lpstr>Wir ertragen uns in Liebe</vt:lpstr>
      <vt:lpstr>„Christus selbst ist unser Frieden. Er hat die Zweiteilung überwunden und hat aus Juden und Nichtjuden eine Einheit gemacht. Er hat die Mauer niedergerissen, die zwischen ihnen stand, und hat ihre Feindschaft beendet.“</vt:lpstr>
      <vt:lpstr>„Es gibt keinen Unterschied mehr zwischen Juden und Griechen, zwischen Sklaven und freien Menschen, zwischen Mann und Frau. Denn durch eure Verbindung mit Jesus Christus seid ihr alle zusammen ein neuer Mensch geworden.“</vt:lpstr>
      <vt:lpstr>PowerPoint-Präsentation</vt:lpstr>
      <vt:lpstr>Als einer, der für sein Bekenntnis zum Herrn im Gefängnis ist, bitte ich euch nun: Denkt daran, dass Gott euch zum Glauben gerufen hat, und führt ein Leben, das dieser Berufung würdig ist!</vt:lpstr>
      <vt:lpstr>Keiner soll sich über den anderen erheben. Seid vielmehr allen gegenüber freundlich und geduldig und geht nachsichtig und liebevoll miteinander um. Setzt alles daran, die Einheit zu bewahren, die Gottes Geist euch geschenkt hat; sein Frieden ist das Band, das euch zusammenhält.</vt:lpstr>
      <vt:lpstr>Mit »Einheit« meine ich dies: ein Leib, ein Geist und genauso auch eine Hoffnung, die euch gegeben wurde, als Gottes Ruf an euch erging; ein Herr, ein Glaube, eine Taufe, ein Gott und Vater von uns allen, der über alle regiert, durch alle wirkt und in allen lebt.</vt:lpstr>
      <vt:lpstr>I. Lebt authentisch!</vt:lpstr>
      <vt:lpstr>„Denkt daran, dass Gott euch zum Glauben gerufen hat, und führt ein Leben, das dieser Berufung würdig ist!“</vt:lpstr>
      <vt:lpstr>„Wenn eure Sünde auch blutrot ist, soll sie doch schneeweiss werden, und wenn sie rot ist wie Scharlach, soll sie doch wie reine Wolle werden.“</vt:lpstr>
      <vt:lpstr>PowerPoint-Präsentation</vt:lpstr>
      <vt:lpstr>PowerPoint-Präsentation</vt:lpstr>
      <vt:lpstr>„Führt ein Leben, das dieser Berufung würdig ist!“</vt:lpstr>
      <vt:lpstr>„In Jesus hat Gott uns erwählt, dass wir heilig und untadelig vor ihm sein sollten; in seiner Liebe.“</vt:lpstr>
      <vt:lpstr>„Ich danke, dass Gott dafür sorgt, dass ihr eurer Berufung entsprechend lebt.“</vt:lpstr>
      <vt:lpstr>„Führt ein Leben, das dieser Berufung würdig ist!“</vt:lpstr>
      <vt:lpstr>„Du siehst, dass Abrahams Glaube mit seinen Taten zusammenwirkte; erst durch seine Taten wurde sein Glaube vollkommen.“</vt:lpstr>
      <vt:lpstr>II. Liebt wie Jesus!</vt:lpstr>
      <vt:lpstr>„Keiner soll sich über den anderen erheben. Seid vielmehr allen gegenüber freundlich und geduldig und geht nachsichtig und liebevoll miteinander um.“</vt:lpstr>
      <vt:lpstr>„In aller Demut und Sanftmut, in Geduld. Ertragt einer den anderen in Liebe.“</vt:lpstr>
      <vt:lpstr>„Geschwister, wenn sich jemand zu einem Fehltritt verleiten lässt, sollt ihr, die ihr euch von Gottes Geist führen lasst, ihm voll Nachsicht wieder zurechthelfen. Dabei muss aber jeder von euch auf sich selbst achtgeben, damit er nicht auch in Versuchung gerät.“</vt:lpstr>
      <vt:lpstr>„Nehmt mein Joch auf euch und lernt von mir, denn ich bin gütig und von Herzen demütig. So werdet ihr Ruhe finden für eure Seele.“</vt:lpstr>
      <vt:lpstr>„Helft einander, eure Lasten zu tragen! Auf diese Weise werdet ihr das Gesetz erfüllen, das Christus uns gegeben hat. Solange wir also noch Gelegenheit dazu haben, wollen wir allen Menschen Gutes tun, ganz besonders denen, die wie wir durch den Glauben zur Familie Gottes gehören.“</vt:lpstr>
      <vt:lpstr>III. Bewahrt die Einheit!</vt:lpstr>
      <vt:lpstr>„Setzt alles daran, die Einheit zu bewahren, die Gottes Geist euch geschenkt hat; sein Frieden ist das Band, das euch zusammenhält.“</vt:lpstr>
      <vt:lpstr>„Damit stiessen sie bei Paulus und Barnabas auf entschiedenen Widerstand, und es kam zu einer heftigen Auseinandersetzung.“</vt:lpstr>
      <vt:lpstr>Einer von euch sagt: »Ich bin Anhänger von Paulus!«, ein anderer: »Ich von Apollos!«, wieder ein anderer: »Ich von Petrus!« und noch ein anderer: »Ich von Christus!«</vt:lpstr>
      <vt:lpstr>„Ist Christus denn zerspalten? Bin etwa ich, Paulus, für euch am Kreuz gestorben? Oder seid ihr auf meinen Namen getauft worden?“</vt:lpstr>
      <vt:lpstr>„Ein Leib, ein Geist und genauso auch eine Hoffnung, die euch gegeben wurde, als Gottes Ruf an euch erging.“</vt:lpstr>
      <vt:lpstr>„Die Nichtjuden sind zusammen mit den Juden Erben, bilden zusammen mit ihnen einen Leib und haben zusammen mit ihnen teil an dem, was Gott seinem Volk zugesagt hat. Das alles ist durch Jesus Christus und mit Hilfe des Evangeliums Wirklichkeit geworden.“</vt:lpstr>
      <vt:lpstr>„Ein Herr, ein Glaube, eine Taufe, ein Gott und Vater von uns allen, der über alle regiert, durch alle wirkt und in allen lebt.“</vt:lpstr>
      <vt:lpstr>Ein Leib, ein Geist, eine Hoffnung, ein Herr, ein Glaube, eine Taufe, ein Gott und Vater von uns allen.</vt:lpstr>
      <vt:lpstr>„Ein Herr, ein Glaube, eine Taufe, ein Gott und Vater von uns allen, der über alle regiert, durch alle wirkt und in allen lebt.“</vt:lpstr>
      <vt:lpstr>Schlussgedanke</vt:lpstr>
      <vt:lpstr>„Wir sind durch einen Geist alle zu einem Leib getauft, wir seien Juden oder Griechen, Sklaven oder Freie, und sind alle mit einem Geist getränkt.“</vt:lpstr>
      <vt:lpstr>„Ein Gott und Vater von uns allen, der über alle regiert, durch alle wirkt und in allen lebt.“</vt:lpstr>
      <vt:lpstr>„Der Frieden, der von Christus kommt, regiere euer Herz und alles, was ihr tut! Als Glieder eines Leibes seid ihr dazu berufen, miteinander in diesem Frieden zu leben. Und seid voll Dankbarkeit gegenüber Gott!“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Wichtigkeit christlicher Gemeinschaft - Teil 1/4 - Wir ertragen uns in Liebe - Folien</dc:title>
  <dc:creator>Jürg Birnstiel</dc:creator>
  <cp:lastModifiedBy>Me</cp:lastModifiedBy>
  <cp:revision>728</cp:revision>
  <dcterms:created xsi:type="dcterms:W3CDTF">2013-11-12T15:20:47Z</dcterms:created>
  <dcterms:modified xsi:type="dcterms:W3CDTF">2017-11-14T12:30:45Z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