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8"/>
  </p:notesMasterIdLst>
  <p:handoutMasterIdLst>
    <p:handoutMasterId r:id="rId39"/>
  </p:handoutMasterIdLst>
  <p:sldIdLst>
    <p:sldId id="735" r:id="rId2"/>
    <p:sldId id="923" r:id="rId3"/>
    <p:sldId id="924" r:id="rId4"/>
    <p:sldId id="925" r:id="rId5"/>
    <p:sldId id="926" r:id="rId6"/>
    <p:sldId id="927" r:id="rId7"/>
    <p:sldId id="928" r:id="rId8"/>
    <p:sldId id="929" r:id="rId9"/>
    <p:sldId id="930" r:id="rId10"/>
    <p:sldId id="931" r:id="rId11"/>
    <p:sldId id="932" r:id="rId12"/>
    <p:sldId id="896" r:id="rId13"/>
    <p:sldId id="921" r:id="rId14"/>
    <p:sldId id="933" r:id="rId15"/>
    <p:sldId id="934" r:id="rId16"/>
    <p:sldId id="935" r:id="rId17"/>
    <p:sldId id="936" r:id="rId18"/>
    <p:sldId id="937" r:id="rId19"/>
    <p:sldId id="938" r:id="rId20"/>
    <p:sldId id="939" r:id="rId21"/>
    <p:sldId id="940" r:id="rId22"/>
    <p:sldId id="891" r:id="rId23"/>
    <p:sldId id="941" r:id="rId24"/>
    <p:sldId id="942" r:id="rId25"/>
    <p:sldId id="943" r:id="rId26"/>
    <p:sldId id="944" r:id="rId27"/>
    <p:sldId id="945" r:id="rId28"/>
    <p:sldId id="946" r:id="rId29"/>
    <p:sldId id="947" r:id="rId30"/>
    <p:sldId id="948" r:id="rId31"/>
    <p:sldId id="949" r:id="rId32"/>
    <p:sldId id="259" r:id="rId33"/>
    <p:sldId id="950" r:id="rId34"/>
    <p:sldId id="951" r:id="rId35"/>
    <p:sldId id="952" r:id="rId36"/>
    <p:sldId id="953" r:id="rId3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260648"/>
            <a:ext cx="8880519" cy="830997"/>
          </a:xfrm>
        </p:spPr>
        <p:txBody>
          <a:bodyPr wrap="square">
            <a:spAutoFit/>
          </a:bodyPr>
          <a:lstStyle/>
          <a:p>
            <a:pPr algn="r"/>
            <a:r>
              <a:rPr lang="de-CH" altLang="de-DE" sz="4800" dirty="0" smtClean="0">
                <a:solidFill>
                  <a:schemeClr val="tx1"/>
                </a:solidFill>
                <a:effectLst/>
                <a:latin typeface="Univers LT Std 47 Cn Lt" pitchFamily="34" charset="0"/>
              </a:rPr>
              <a:t>Sei nicht ungläubig, sondern gläubig!</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5229200"/>
            <a:ext cx="6984776" cy="830997"/>
          </a:xfrm>
        </p:spPr>
        <p:txBody>
          <a:bodyPr wrap="square">
            <a:spAutoFit/>
          </a:bodyPr>
          <a:lstStyle/>
          <a:p>
            <a:pPr algn="l"/>
            <a:r>
              <a:rPr lang="de-DE" altLang="de-DE" sz="2400" dirty="0" smtClean="0">
                <a:effectLst/>
                <a:latin typeface="Univers LT Std 47 Cn Lt" pitchFamily="34" charset="0"/>
              </a:rPr>
              <a:t>Reihe: </a:t>
            </a:r>
            <a:r>
              <a:rPr lang="de-CH" altLang="de-DE" sz="2400" dirty="0" smtClean="0">
                <a:effectLst/>
                <a:latin typeface="Univers LT Std 47 Cn Lt" pitchFamily="34" charset="0"/>
              </a:rPr>
              <a:t>Die letzten Tage von Jesus</a:t>
            </a:r>
            <a:br>
              <a:rPr lang="de-CH" altLang="de-DE" sz="2400" dirty="0" smtClean="0">
                <a:effectLst/>
                <a:latin typeface="Univers LT Std 47 Cn Lt" pitchFamily="34" charset="0"/>
              </a:rPr>
            </a:br>
            <a:r>
              <a:rPr lang="de-CH" altLang="de-DE" sz="2400" dirty="0" smtClean="0">
                <a:effectLst/>
                <a:latin typeface="Univers LT Std 47 Cn Lt" pitchFamily="34" charset="0"/>
              </a:rPr>
              <a:t>auf dieser Erde</a:t>
            </a:r>
            <a:r>
              <a:rPr lang="de-DE" altLang="de-DE" sz="2400" dirty="0" smtClean="0">
                <a:effectLst/>
                <a:latin typeface="Univers LT Std 47 Cn Lt" pitchFamily="34" charset="0"/>
              </a:rPr>
              <a:t> (5/7)</a:t>
            </a:r>
          </a:p>
        </p:txBody>
      </p:sp>
      <p:sp>
        <p:nvSpPr>
          <p:cNvPr id="4" name="Rectangle 3"/>
          <p:cNvSpPr txBox="1">
            <a:spLocks noChangeArrowheads="1"/>
          </p:cNvSpPr>
          <p:nvPr/>
        </p:nvSpPr>
        <p:spPr bwMode="auto">
          <a:xfrm>
            <a:off x="2579311" y="5589240"/>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smtClean="0">
                <a:effectLst/>
                <a:latin typeface="Univers LT Std 47 Cn Lt" pitchFamily="34" charset="0"/>
              </a:rPr>
              <a:t>Johannes-Evangelium 20,24-29</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100898"/>
            <a:ext cx="4176464" cy="400110"/>
          </a:xfrm>
        </p:spPr>
        <p:txBody>
          <a:bodyPr wrap="square">
            <a:spAutoFit/>
          </a:bodyPr>
          <a:lstStyle/>
          <a:p>
            <a:pPr algn="r"/>
            <a:r>
              <a:rPr lang="de-CH" altLang="de-DE" sz="2000" dirty="0" smtClean="0">
                <a:effectLst/>
                <a:latin typeface="Univers LT Std 47 Cn Lt" pitchFamily="34" charset="0"/>
              </a:rPr>
              <a:t>Johannes-Evangelium 20,28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056784" cy="1077218"/>
          </a:xfrm>
        </p:spPr>
        <p:txBody>
          <a:bodyPr wrap="square">
            <a:spAutoFit/>
          </a:bodyPr>
          <a:lstStyle/>
          <a:p>
            <a:pPr algn="l"/>
            <a:r>
              <a:rPr lang="de-CH" altLang="de-DE" sz="3200" dirty="0">
                <a:solidFill>
                  <a:schemeClr val="tx1"/>
                </a:solidFill>
                <a:effectLst/>
                <a:latin typeface="Univers LT Std 47 Cn Lt" pitchFamily="34" charset="0"/>
              </a:rPr>
              <a:t>Thomas sagte zu ihm</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Mein Herr und mein Gott!“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76999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100898"/>
            <a:ext cx="4176464" cy="400110"/>
          </a:xfrm>
        </p:spPr>
        <p:txBody>
          <a:bodyPr wrap="square">
            <a:spAutoFit/>
          </a:bodyPr>
          <a:lstStyle/>
          <a:p>
            <a:pPr algn="r"/>
            <a:r>
              <a:rPr lang="de-CH" altLang="de-DE" sz="2000" dirty="0" smtClean="0">
                <a:effectLst/>
                <a:latin typeface="Univers LT Std 47 Cn Lt" pitchFamily="34" charset="0"/>
              </a:rPr>
              <a:t>Johannes-Evangelium 20,29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31148"/>
            <a:ext cx="7056784" cy="1569660"/>
          </a:xfrm>
        </p:spPr>
        <p:txBody>
          <a:bodyPr wrap="square">
            <a:spAutoFit/>
          </a:bodyPr>
          <a:lstStyle/>
          <a:p>
            <a:pPr algn="l"/>
            <a:r>
              <a:rPr lang="de-CH" altLang="de-DE" sz="3200" dirty="0">
                <a:solidFill>
                  <a:schemeClr val="tx1"/>
                </a:solidFill>
                <a:effectLst/>
                <a:latin typeface="Univers LT Std 47 Cn Lt" pitchFamily="34" charset="0"/>
              </a:rPr>
              <a:t>Jesus erwiderte: „Jetzt, wo du mich gesehen hast, glaubst du. Glücklich zu nennen sind die, die nicht sehen und trotzdem glauben.“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4232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40439"/>
            <a:ext cx="8784976" cy="1200329"/>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Zuerst muss ich ihn sehen </a:t>
            </a:r>
            <a:r>
              <a:rPr lang="de-CH" altLang="de-DE" sz="3600" dirty="0" smtClean="0">
                <a:solidFill>
                  <a:schemeClr val="tx1"/>
                </a:solidFill>
                <a:effectLst/>
                <a:latin typeface="Univers LT Std 47 Cn Lt" pitchFamily="34" charset="0"/>
              </a:rPr>
              <a:t>und berühren,</a:t>
            </a:r>
            <a:br>
              <a:rPr lang="de-CH" altLang="de-DE" sz="3600" dirty="0" smtClean="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 </a:t>
            </a:r>
            <a:r>
              <a:rPr lang="de-CH" altLang="de-DE" sz="3600" dirty="0" smtClean="0">
                <a:solidFill>
                  <a:schemeClr val="tx1"/>
                </a:solidFill>
                <a:effectLst/>
                <a:latin typeface="Univers LT Std 47 Cn Lt" pitchFamily="34" charset="0"/>
              </a:rPr>
              <a:t>  bevor </a:t>
            </a:r>
            <a:r>
              <a:rPr lang="de-CH" altLang="de-DE" sz="3600" dirty="0">
                <a:solidFill>
                  <a:schemeClr val="tx1"/>
                </a:solidFill>
                <a:effectLst/>
                <a:latin typeface="Univers LT Std 47 Cn Lt" pitchFamily="34" charset="0"/>
              </a:rPr>
              <a:t>ich glaube!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20,24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2761"/>
            <a:ext cx="5904656" cy="2062103"/>
          </a:xfrm>
        </p:spPr>
        <p:txBody>
          <a:bodyPr wrap="square">
            <a:spAutoFit/>
          </a:bodyPr>
          <a:lstStyle/>
          <a:p>
            <a:pPr algn="l"/>
            <a:r>
              <a:rPr lang="de-CH" altLang="de-DE" sz="3200" dirty="0">
                <a:solidFill>
                  <a:schemeClr val="tx1"/>
                </a:solidFill>
                <a:effectLst/>
                <a:latin typeface="Univers LT Std 47 Cn Lt" pitchFamily="34" charset="0"/>
              </a:rPr>
              <a:t>„Thomas, auch Zwilling genannt, einer der Zwölf, war nicht dabei gewesen, als Jesus zu den Jüngern gekommen war.“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20,20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560840" cy="584775"/>
          </a:xfrm>
        </p:spPr>
        <p:txBody>
          <a:bodyPr wrap="square">
            <a:spAutoFit/>
          </a:bodyPr>
          <a:lstStyle/>
          <a:p>
            <a:pPr algn="l"/>
            <a:r>
              <a:rPr lang="de-CH" altLang="de-DE" sz="3200" dirty="0">
                <a:solidFill>
                  <a:schemeClr val="tx1"/>
                </a:solidFill>
                <a:effectLst/>
                <a:latin typeface="Univers LT Std 47 Cn Lt" pitchFamily="34" charset="0"/>
              </a:rPr>
              <a:t>„Er zeigte ihnen seine Hände und seine Seite.“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06966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20,25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64896" cy="2062103"/>
          </a:xfrm>
        </p:spPr>
        <p:txBody>
          <a:bodyPr wrap="square">
            <a:spAutoFit/>
          </a:bodyPr>
          <a:lstStyle/>
          <a:p>
            <a:pPr algn="l"/>
            <a:r>
              <a:rPr lang="de-CH" altLang="de-DE" sz="3200" dirty="0">
                <a:solidFill>
                  <a:schemeClr val="tx1"/>
                </a:solidFill>
                <a:effectLst/>
                <a:latin typeface="Univers LT Std 47 Cn Lt" pitchFamily="34" charset="0"/>
              </a:rPr>
              <a:t>„Erst muss ich seine von den Nägeln durchbohrten Hände sehen; ich muss meinen Finger auf die durchbohrten Stellen und meine Hand in seine durchbohrte Seite legen. Vorher glaube ich es nicht.“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00883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11,16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064896" cy="584775"/>
          </a:xfrm>
        </p:spPr>
        <p:txBody>
          <a:bodyPr wrap="square">
            <a:spAutoFit/>
          </a:bodyPr>
          <a:lstStyle/>
          <a:p>
            <a:pPr algn="l"/>
            <a:r>
              <a:rPr lang="de-CH" altLang="de-DE" sz="3200" dirty="0">
                <a:solidFill>
                  <a:schemeClr val="tx1"/>
                </a:solidFill>
                <a:effectLst/>
                <a:latin typeface="Univers LT Std 47 Cn Lt" pitchFamily="34" charset="0"/>
              </a:rPr>
              <a:t>„Lasst uns mitgehen, um mit ihm zu sterben.“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40774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14,4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856984" cy="584775"/>
          </a:xfrm>
        </p:spPr>
        <p:txBody>
          <a:bodyPr wrap="square">
            <a:spAutoFit/>
          </a:bodyPr>
          <a:lstStyle/>
          <a:p>
            <a:pPr algn="l"/>
            <a:r>
              <a:rPr lang="de-CH" altLang="de-DE" sz="3200" dirty="0">
                <a:solidFill>
                  <a:schemeClr val="tx1"/>
                </a:solidFill>
                <a:effectLst/>
                <a:latin typeface="Univers LT Std 47 Cn Lt" pitchFamily="34" charset="0"/>
              </a:rPr>
              <a:t>„Den Weg, der dorthin führt, wo ich hingehe, kennt ihr ja.“</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93133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14,5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9534"/>
            <a:ext cx="8856984" cy="1077218"/>
          </a:xfrm>
        </p:spPr>
        <p:txBody>
          <a:bodyPr wrap="square">
            <a:spAutoFit/>
          </a:bodyPr>
          <a:lstStyle/>
          <a:p>
            <a:pPr algn="l"/>
            <a:r>
              <a:rPr lang="de-CH" altLang="de-DE" sz="3200" dirty="0">
                <a:solidFill>
                  <a:schemeClr val="tx1"/>
                </a:solidFill>
                <a:effectLst/>
                <a:latin typeface="Univers LT Std 47 Cn Lt" pitchFamily="34" charset="0"/>
              </a:rPr>
              <a:t>„Herr, wir wissen doch nicht einmal, wohin du </a:t>
            </a:r>
            <a:r>
              <a:rPr lang="de-CH" altLang="de-DE" sz="3200" dirty="0" smtClean="0">
                <a:solidFill>
                  <a:schemeClr val="tx1"/>
                </a:solidFill>
                <a:effectLst/>
                <a:latin typeface="Univers LT Std 47 Cn Lt" pitchFamily="34" charset="0"/>
              </a:rPr>
              <a:t>gehst.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Wie </a:t>
            </a:r>
            <a:r>
              <a:rPr lang="de-CH" altLang="de-DE" sz="3200" dirty="0">
                <a:solidFill>
                  <a:schemeClr val="tx1"/>
                </a:solidFill>
                <a:effectLst/>
                <a:latin typeface="Univers LT Std 47 Cn Lt" pitchFamily="34" charset="0"/>
              </a:rPr>
              <a:t>sollen wir dann den Weg dorthin kennen?“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81592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Markus-Evangelium 16,14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0753"/>
            <a:ext cx="7344816" cy="2062103"/>
          </a:xfrm>
        </p:spPr>
        <p:txBody>
          <a:bodyPr wrap="square">
            <a:spAutoFit/>
          </a:bodyPr>
          <a:lstStyle/>
          <a:p>
            <a:pPr algn="l"/>
            <a:r>
              <a:rPr lang="de-CH" altLang="de-DE" sz="3200" dirty="0">
                <a:solidFill>
                  <a:schemeClr val="tx1"/>
                </a:solidFill>
                <a:effectLst/>
                <a:latin typeface="Univers LT Std 47 Cn Lt" pitchFamily="34" charset="0"/>
              </a:rPr>
              <a:t>„Jesus hielt ihnen ihren Unglauben und ihre Uneinsichtigkeit vor und wies sie zurecht, weil sie denen nicht hatten glauben wollen, die ihn nach seiner Auferstehung gesehen hatten.“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46791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068960"/>
            <a:ext cx="4176464" cy="400110"/>
          </a:xfrm>
        </p:spPr>
        <p:txBody>
          <a:bodyPr wrap="square">
            <a:spAutoFit/>
          </a:bodyPr>
          <a:lstStyle/>
          <a:p>
            <a:pPr algn="r"/>
            <a:r>
              <a:rPr lang="de-CH" altLang="de-DE" sz="2000" dirty="0" smtClean="0">
                <a:effectLst/>
                <a:latin typeface="Univers LT Std 47 Cn Lt" pitchFamily="34" charset="0"/>
              </a:rPr>
              <a:t>Matthäus-Evangelium 28,12-13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3980"/>
            <a:ext cx="6408712" cy="3046988"/>
          </a:xfrm>
        </p:spPr>
        <p:txBody>
          <a:bodyPr wrap="square">
            <a:spAutoFit/>
          </a:bodyPr>
          <a:lstStyle/>
          <a:p>
            <a:pPr algn="l"/>
            <a:r>
              <a:rPr lang="de-CH" altLang="de-DE" sz="3200" dirty="0">
                <a:solidFill>
                  <a:schemeClr val="tx1"/>
                </a:solidFill>
                <a:effectLst/>
                <a:latin typeface="Univers LT Std 47 Cn Lt" pitchFamily="34" charset="0"/>
              </a:rPr>
              <a:t>Sie gaben den Soldaten eine ansehnliche Summe Geld und machten Folgendes mit ihnen ab: „Sagt, seine Jünger seien </a:t>
            </a:r>
            <a:r>
              <a:rPr lang="de-CH" altLang="de-DE" sz="3200" dirty="0" smtClean="0">
                <a:solidFill>
                  <a:schemeClr val="tx1"/>
                </a:solidFill>
                <a:effectLst/>
                <a:latin typeface="Univers LT Std 47 Cn Lt" pitchFamily="34" charset="0"/>
              </a:rPr>
              <a:t>in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der </a:t>
            </a:r>
            <a:r>
              <a:rPr lang="de-CH" altLang="de-DE" sz="3200" dirty="0">
                <a:solidFill>
                  <a:schemeClr val="tx1"/>
                </a:solidFill>
                <a:effectLst/>
                <a:latin typeface="Univers LT Std 47 Cn Lt" pitchFamily="34" charset="0"/>
              </a:rPr>
              <a:t>Nacht gekommen, während ihr schlieft, und hätten den Leichnam gestohlen.“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41279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2.Korinther-Brief 10,4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984776" cy="3539430"/>
          </a:xfrm>
        </p:spPr>
        <p:txBody>
          <a:bodyPr wrap="square">
            <a:spAutoFit/>
          </a:bodyPr>
          <a:lstStyle/>
          <a:p>
            <a:pPr algn="l"/>
            <a:r>
              <a:rPr lang="de-CH" altLang="de-DE" sz="3200" dirty="0">
                <a:solidFill>
                  <a:schemeClr val="tx1"/>
                </a:solidFill>
                <a:effectLst/>
                <a:latin typeface="Univers LT Std 47 Cn Lt" pitchFamily="34" charset="0"/>
              </a:rPr>
              <a:t>„Die Waffen, mit denen wir unseren Kampf führen, sind nicht die Waffen dieser </a:t>
            </a:r>
            <a:r>
              <a:rPr lang="de-CH" altLang="de-DE" sz="3200" dirty="0" smtClean="0">
                <a:solidFill>
                  <a:schemeClr val="tx1"/>
                </a:solidFill>
                <a:effectLst/>
                <a:latin typeface="Univers LT Std 47 Cn Lt" pitchFamily="34" charset="0"/>
              </a:rPr>
              <a:t>Welt.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Es </a:t>
            </a:r>
            <a:r>
              <a:rPr lang="de-CH" altLang="de-DE" sz="3200" dirty="0">
                <a:solidFill>
                  <a:schemeClr val="tx1"/>
                </a:solidFill>
                <a:effectLst/>
                <a:latin typeface="Univers LT Std 47 Cn Lt" pitchFamily="34" charset="0"/>
              </a:rPr>
              <a:t>sind Waffen von durchschlagender Kraft, die dazu dienen, im Einsatz für Gott feindliche Festungen zu zerstören. Mit diesen Waffen bringen wir eigenmächtige Gedankengebäude zum Einsturz.“</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131822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2.Timotheus-Brief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0753"/>
            <a:ext cx="6984776" cy="2062103"/>
          </a:xfrm>
        </p:spPr>
        <p:txBody>
          <a:bodyPr wrap="square">
            <a:spAutoFit/>
          </a:bodyPr>
          <a:lstStyle/>
          <a:p>
            <a:pPr algn="l"/>
            <a:r>
              <a:rPr lang="de-CH" altLang="de-DE" sz="3200" dirty="0" smtClean="0">
                <a:solidFill>
                  <a:schemeClr val="tx1"/>
                </a:solidFill>
                <a:effectLst/>
                <a:latin typeface="Univers LT Std 47 Cn Lt" pitchFamily="34" charset="0"/>
              </a:rPr>
              <a:t>„Trotz </a:t>
            </a:r>
            <a:r>
              <a:rPr lang="de-CH" altLang="de-DE" sz="3200" dirty="0">
                <a:solidFill>
                  <a:schemeClr val="tx1"/>
                </a:solidFill>
                <a:effectLst/>
                <a:latin typeface="Univers LT Std 47 Cn Lt" pitchFamily="34" charset="0"/>
              </a:rPr>
              <a:t>der Schande, die mit meinem Glauben verbunden ist, verliere ich </a:t>
            </a:r>
            <a:r>
              <a:rPr lang="de-CH" altLang="de-DE" sz="3200" dirty="0" smtClean="0">
                <a:solidFill>
                  <a:schemeClr val="tx1"/>
                </a:solidFill>
                <a:effectLst/>
                <a:latin typeface="Univers LT Std 47 Cn Lt" pitchFamily="34" charset="0"/>
              </a:rPr>
              <a:t>nicht den </a:t>
            </a:r>
            <a:r>
              <a:rPr lang="de-CH" altLang="de-DE" sz="3200" dirty="0">
                <a:solidFill>
                  <a:schemeClr val="tx1"/>
                </a:solidFill>
                <a:effectLst/>
                <a:latin typeface="Univers LT Std 47 Cn Lt" pitchFamily="34" charset="0"/>
              </a:rPr>
              <a:t>Mut, denn ich kenne den, auf den </a:t>
            </a:r>
            <a:r>
              <a:rPr lang="de-CH" altLang="de-DE" sz="3200" dirty="0" smtClean="0">
                <a:solidFill>
                  <a:schemeClr val="tx1"/>
                </a:solidFill>
                <a:effectLst/>
                <a:latin typeface="Univers LT Std 47 Cn Lt" pitchFamily="34" charset="0"/>
              </a:rPr>
              <a:t>ich mein </a:t>
            </a:r>
            <a:r>
              <a:rPr lang="de-CH" altLang="de-DE" sz="3200" dirty="0">
                <a:solidFill>
                  <a:schemeClr val="tx1"/>
                </a:solidFill>
                <a:effectLst/>
                <a:latin typeface="Univers LT Std 47 Cn Lt" pitchFamily="34" charset="0"/>
              </a:rPr>
              <a:t>Vertrauen gesetzt habe.“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885014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61345"/>
            <a:ext cx="8712968" cy="1323439"/>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a:solidFill>
                  <a:schemeClr val="tx1"/>
                </a:solidFill>
                <a:effectLst/>
                <a:latin typeface="Univers LT Std 47 Cn Lt" pitchFamily="34" charset="0"/>
              </a:rPr>
              <a:t>Glücklich wer glaubte, ohne mich gesehen </a:t>
            </a:r>
            <a:r>
              <a:rPr lang="de-CH" altLang="de-DE" sz="4000" dirty="0" smtClean="0">
                <a:solidFill>
                  <a:schemeClr val="tx1"/>
                </a:solidFill>
                <a:effectLst/>
                <a:latin typeface="Univers LT Std 47 Cn Lt" pitchFamily="34" charset="0"/>
              </a:rPr>
              <a:t>  </a:t>
            </a:r>
            <a:br>
              <a:rPr lang="de-CH" altLang="de-DE" sz="4000" dirty="0" smtClean="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 </a:t>
            </a:r>
            <a:r>
              <a:rPr lang="de-CH" altLang="de-DE" sz="4000" dirty="0" smtClean="0">
                <a:solidFill>
                  <a:schemeClr val="tx1"/>
                </a:solidFill>
                <a:effectLst/>
                <a:latin typeface="Univers LT Std 47 Cn Lt" pitchFamily="34" charset="0"/>
              </a:rPr>
              <a:t>   und  </a:t>
            </a:r>
            <a:r>
              <a:rPr lang="de-CH" altLang="de-DE" sz="4000" dirty="0">
                <a:solidFill>
                  <a:schemeClr val="tx1"/>
                </a:solidFill>
                <a:effectLst/>
                <a:latin typeface="Univers LT Std 47 Cn Lt" pitchFamily="34" charset="0"/>
              </a:rPr>
              <a:t>berührt zu haben!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20,26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1569660"/>
          </a:xfrm>
        </p:spPr>
        <p:txBody>
          <a:bodyPr wrap="square">
            <a:spAutoFit/>
          </a:bodyPr>
          <a:lstStyle/>
          <a:p>
            <a:pPr algn="l"/>
            <a:r>
              <a:rPr lang="de-CH" altLang="de-DE" sz="3200" dirty="0">
                <a:solidFill>
                  <a:schemeClr val="tx1"/>
                </a:solidFill>
                <a:effectLst/>
                <a:latin typeface="Univers LT Std 47 Cn Lt" pitchFamily="34" charset="0"/>
              </a:rPr>
              <a:t>„Mit einem Mal kam </a:t>
            </a:r>
            <a:r>
              <a:rPr lang="de-CH" altLang="de-DE" sz="3200" dirty="0" smtClean="0">
                <a:solidFill>
                  <a:schemeClr val="tx1"/>
                </a:solidFill>
                <a:effectLst/>
                <a:latin typeface="Univers LT Std 47 Cn Lt" pitchFamily="34" charset="0"/>
              </a:rPr>
              <a:t>Jesus,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obwohl </a:t>
            </a:r>
            <a:r>
              <a:rPr lang="de-CH" altLang="de-DE" sz="3200" dirty="0">
                <a:solidFill>
                  <a:schemeClr val="tx1"/>
                </a:solidFill>
                <a:effectLst/>
                <a:latin typeface="Univers LT Std 47 Cn Lt" pitchFamily="34" charset="0"/>
              </a:rPr>
              <a:t>die Türen </a:t>
            </a:r>
            <a:r>
              <a:rPr lang="de-CH" altLang="de-DE" sz="3200" dirty="0" smtClean="0">
                <a:solidFill>
                  <a:schemeClr val="tx1"/>
                </a:solidFill>
                <a:effectLst/>
                <a:latin typeface="Univers LT Std 47 Cn Lt" pitchFamily="34" charset="0"/>
              </a:rPr>
              <a:t>verschlossen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waren</a:t>
            </a:r>
            <a:r>
              <a:rPr lang="de-CH" altLang="de-DE" sz="3200" dirty="0">
                <a:solidFill>
                  <a:schemeClr val="tx1"/>
                </a:solidFill>
                <a:effectLst/>
                <a:latin typeface="Univers LT Std 47 Cn Lt" pitchFamily="34" charset="0"/>
              </a:rPr>
              <a:t>, zu ihnen herein.“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44382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1.Korinther-Brief 15,23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616624" cy="2062103"/>
          </a:xfrm>
        </p:spPr>
        <p:txBody>
          <a:bodyPr wrap="square">
            <a:spAutoFit/>
          </a:bodyPr>
          <a:lstStyle/>
          <a:p>
            <a:pPr algn="l"/>
            <a:r>
              <a:rPr lang="de-CH" altLang="de-DE" sz="3200" dirty="0">
                <a:solidFill>
                  <a:schemeClr val="tx1"/>
                </a:solidFill>
                <a:effectLst/>
                <a:latin typeface="Univers LT Std 47 Cn Lt" pitchFamily="34" charset="0"/>
              </a:rPr>
              <a:t>„Zuerst ist Christus auferstanden. Als nächstes werden, wenn Jesus wiederkommt, die </a:t>
            </a:r>
            <a:r>
              <a:rPr lang="de-CH" altLang="de-DE" sz="3200" dirty="0" smtClean="0">
                <a:solidFill>
                  <a:schemeClr val="tx1"/>
                </a:solidFill>
                <a:effectLst/>
                <a:latin typeface="Univers LT Std 47 Cn Lt" pitchFamily="34" charset="0"/>
              </a:rPr>
              <a:t>auferstehen,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 </a:t>
            </a:r>
            <a:r>
              <a:rPr lang="de-CH" altLang="de-DE" sz="3200" dirty="0">
                <a:solidFill>
                  <a:schemeClr val="tx1"/>
                </a:solidFill>
                <a:effectLst/>
                <a:latin typeface="Univers LT Std 47 Cn Lt" pitchFamily="34" charset="0"/>
              </a:rPr>
              <a:t>zu ihm gehören.“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89550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20,26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8856984" cy="584775"/>
          </a:xfrm>
        </p:spPr>
        <p:txBody>
          <a:bodyPr wrap="square">
            <a:spAutoFit/>
          </a:bodyPr>
          <a:lstStyle/>
          <a:p>
            <a:pPr algn="l"/>
            <a:r>
              <a:rPr lang="de-CH" altLang="de-DE" sz="3200" dirty="0">
                <a:solidFill>
                  <a:schemeClr val="tx1"/>
                </a:solidFill>
                <a:effectLst/>
                <a:latin typeface="Univers LT Std 47 Cn Lt" pitchFamily="34" charset="0"/>
              </a:rPr>
              <a:t>„Friede sei mit euch!“</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52604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20,27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0753"/>
            <a:ext cx="7488832" cy="2062103"/>
          </a:xfrm>
        </p:spPr>
        <p:txBody>
          <a:bodyPr wrap="square">
            <a:spAutoFit/>
          </a:bodyPr>
          <a:lstStyle/>
          <a:p>
            <a:pPr algn="l"/>
            <a:r>
              <a:rPr lang="de-CH" altLang="de-DE" sz="3200" dirty="0">
                <a:solidFill>
                  <a:schemeClr val="tx1"/>
                </a:solidFill>
                <a:effectLst/>
                <a:latin typeface="Univers LT Std 47 Cn Lt" pitchFamily="34" charset="0"/>
              </a:rPr>
              <a:t>„Leg deinen Finger auf diese Stelle hier und sieh dir meine Hände an! Reich deine Hand her und leg sie in meine Seite! Und sei nicht mehr ungläubig, sondern glaube!“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63894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20,27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488832" cy="584775"/>
          </a:xfrm>
        </p:spPr>
        <p:txBody>
          <a:bodyPr wrap="square">
            <a:spAutoFit/>
          </a:bodyPr>
          <a:lstStyle/>
          <a:p>
            <a:pPr algn="l"/>
            <a:r>
              <a:rPr lang="de-CH" altLang="de-DE" sz="3200" dirty="0">
                <a:solidFill>
                  <a:schemeClr val="tx1"/>
                </a:solidFill>
                <a:effectLst/>
                <a:latin typeface="Univers LT Std 47 Cn Lt" pitchFamily="34" charset="0"/>
              </a:rPr>
              <a:t>„Sei nicht mehr ungläubig, sondern glaube!“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153651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20,28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488832" cy="584775"/>
          </a:xfrm>
        </p:spPr>
        <p:txBody>
          <a:bodyPr wrap="square">
            <a:spAutoFit/>
          </a:bodyPr>
          <a:lstStyle/>
          <a:p>
            <a:pPr algn="l"/>
            <a:r>
              <a:rPr lang="de-CH" altLang="de-DE" sz="3200" dirty="0">
                <a:solidFill>
                  <a:schemeClr val="tx1"/>
                </a:solidFill>
                <a:effectLst/>
                <a:latin typeface="Univers LT Std 47 Cn Lt" pitchFamily="34" charset="0"/>
              </a:rPr>
              <a:t>„Mein Herr und mein Gott!“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837588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14,9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9534"/>
            <a:ext cx="7488832" cy="1077218"/>
          </a:xfrm>
        </p:spPr>
        <p:txBody>
          <a:bodyPr wrap="square">
            <a:spAutoFit/>
          </a:bodyPr>
          <a:lstStyle/>
          <a:p>
            <a:pPr algn="l"/>
            <a:r>
              <a:rPr lang="de-CH" altLang="de-DE" sz="3200" dirty="0">
                <a:solidFill>
                  <a:schemeClr val="tx1"/>
                </a:solidFill>
                <a:effectLst/>
                <a:latin typeface="Univers LT Std 47 Cn Lt" pitchFamily="34" charset="0"/>
              </a:rPr>
              <a:t>„Wer mich gesehen hat, hat den Vater gesehen. Wie kannst du da sagen: ‚Zeig uns den Vater‘?“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24054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068960"/>
            <a:ext cx="4176464" cy="400110"/>
          </a:xfrm>
        </p:spPr>
        <p:txBody>
          <a:bodyPr wrap="square">
            <a:spAutoFit/>
          </a:bodyPr>
          <a:lstStyle/>
          <a:p>
            <a:pPr algn="r"/>
            <a:r>
              <a:rPr lang="de-CH" altLang="de-DE" sz="2000" dirty="0" smtClean="0">
                <a:effectLst/>
                <a:latin typeface="Univers LT Std 47 Cn Lt" pitchFamily="34" charset="0"/>
              </a:rPr>
              <a:t>Matthäus-Evangelium 28,15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2554545"/>
          </a:xfrm>
        </p:spPr>
        <p:txBody>
          <a:bodyPr wrap="square">
            <a:spAutoFit/>
          </a:bodyPr>
          <a:lstStyle/>
          <a:p>
            <a:pPr algn="l"/>
            <a:r>
              <a:rPr lang="de-CH" altLang="de-DE" sz="3200" dirty="0">
                <a:solidFill>
                  <a:schemeClr val="tx1"/>
                </a:solidFill>
                <a:effectLst/>
                <a:latin typeface="Univers LT Std 47 Cn Lt" pitchFamily="34" charset="0"/>
              </a:rPr>
              <a:t>„Die Soldaten nahmen das Geld und taten, wie man ihnen gesagt hatte. So wurde diese Geschichte in Umlauf </a:t>
            </a:r>
            <a:r>
              <a:rPr lang="de-CH" altLang="de-DE" sz="3200" dirty="0" smtClean="0">
                <a:solidFill>
                  <a:schemeClr val="tx1"/>
                </a:solidFill>
                <a:effectLst/>
                <a:latin typeface="Univers LT Std 47 Cn Lt" pitchFamily="34" charset="0"/>
              </a:rPr>
              <a:t>gebracht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ist bei den Juden bis zum heutigen Tag verbreitet.“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986437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20,28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488832" cy="584775"/>
          </a:xfrm>
        </p:spPr>
        <p:txBody>
          <a:bodyPr wrap="square">
            <a:spAutoFit/>
          </a:bodyPr>
          <a:lstStyle/>
          <a:p>
            <a:pPr algn="l"/>
            <a:r>
              <a:rPr lang="de-CH" altLang="de-DE" sz="3200" dirty="0">
                <a:solidFill>
                  <a:schemeClr val="tx1"/>
                </a:solidFill>
                <a:effectLst/>
                <a:latin typeface="Univers LT Std 47 Cn Lt" pitchFamily="34" charset="0"/>
              </a:rPr>
              <a:t>„Mein Herr und mein Gott!“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975188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20,29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9140"/>
            <a:ext cx="7272808" cy="1569660"/>
          </a:xfrm>
        </p:spPr>
        <p:txBody>
          <a:bodyPr wrap="square">
            <a:spAutoFit/>
          </a:bodyPr>
          <a:lstStyle/>
          <a:p>
            <a:pPr algn="l"/>
            <a:r>
              <a:rPr lang="de-CH" altLang="de-DE" sz="3200" dirty="0">
                <a:solidFill>
                  <a:schemeClr val="tx1"/>
                </a:solidFill>
                <a:effectLst/>
                <a:latin typeface="Univers LT Std 47 Cn Lt" pitchFamily="34" charset="0"/>
              </a:rPr>
              <a:t>„Jetzt, wo du mich gesehen hast, glaubst du. Glücklich zu nennen sind die, die nicht sehen und trotzdem glauben.“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071460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Apostelgeschichte 2,32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9534"/>
            <a:ext cx="7488832" cy="1077218"/>
          </a:xfrm>
        </p:spPr>
        <p:txBody>
          <a:bodyPr wrap="square">
            <a:spAutoFit/>
          </a:bodyPr>
          <a:lstStyle/>
          <a:p>
            <a:pPr algn="l"/>
            <a:r>
              <a:rPr lang="de-CH" altLang="de-DE" sz="3200" dirty="0">
                <a:solidFill>
                  <a:schemeClr val="tx1"/>
                </a:solidFill>
                <a:effectLst/>
                <a:latin typeface="Univers LT Std 47 Cn Lt" pitchFamily="34" charset="0"/>
              </a:rPr>
              <a:t>„Diesen Jesus hat Gott </a:t>
            </a:r>
            <a:r>
              <a:rPr lang="de-CH" altLang="de-DE" sz="3200" dirty="0" smtClean="0">
                <a:solidFill>
                  <a:schemeClr val="tx1"/>
                </a:solidFill>
                <a:effectLst/>
                <a:latin typeface="Univers LT Std 47 Cn Lt" pitchFamily="34" charset="0"/>
              </a:rPr>
              <a:t>auferweckt;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wir </a:t>
            </a:r>
            <a:r>
              <a:rPr lang="de-CH" altLang="de-DE" sz="3200" dirty="0">
                <a:solidFill>
                  <a:schemeClr val="tx1"/>
                </a:solidFill>
                <a:effectLst/>
                <a:latin typeface="Univers LT Std 47 Cn Lt" pitchFamily="34" charset="0"/>
              </a:rPr>
              <a:t>alle (Apostel) sind Zeugen dafür.“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469779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068960"/>
            <a:ext cx="4176464" cy="400110"/>
          </a:xfrm>
        </p:spPr>
        <p:txBody>
          <a:bodyPr wrap="square">
            <a:spAutoFit/>
          </a:bodyPr>
          <a:lstStyle/>
          <a:p>
            <a:pPr algn="r"/>
            <a:r>
              <a:rPr lang="de-CH" altLang="de-DE" sz="2000" dirty="0" smtClean="0">
                <a:effectLst/>
                <a:latin typeface="Univers LT Std 47 Cn Lt" pitchFamily="34" charset="0"/>
              </a:rPr>
              <a:t>Johannes-Evangelium 17,20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9140"/>
            <a:ext cx="7272808" cy="1569660"/>
          </a:xfrm>
        </p:spPr>
        <p:txBody>
          <a:bodyPr wrap="square">
            <a:spAutoFit/>
          </a:bodyPr>
          <a:lstStyle/>
          <a:p>
            <a:pPr algn="l"/>
            <a:r>
              <a:rPr lang="de-CH" altLang="de-DE" sz="3200" dirty="0">
                <a:solidFill>
                  <a:schemeClr val="tx1"/>
                </a:solidFill>
                <a:effectLst/>
                <a:latin typeface="Univers LT Std 47 Cn Lt" pitchFamily="34" charset="0"/>
              </a:rPr>
              <a:t>„Ich bete nicht nur für sie (die Jünger), sondern auch für die Menschen, die auf ihr Wort hin an mich glauben werden.“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41345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068960"/>
            <a:ext cx="4176464" cy="400110"/>
          </a:xfrm>
        </p:spPr>
        <p:txBody>
          <a:bodyPr wrap="square">
            <a:spAutoFit/>
          </a:bodyPr>
          <a:lstStyle/>
          <a:p>
            <a:pPr algn="r"/>
            <a:r>
              <a:rPr lang="de-CH" altLang="de-DE" sz="2000" dirty="0" smtClean="0">
                <a:effectLst/>
                <a:latin typeface="Univers LT Std 47 Cn Lt" pitchFamily="34" charset="0"/>
              </a:rPr>
              <a:t>1.Petrus-Brief 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72808" cy="3046988"/>
          </a:xfrm>
        </p:spPr>
        <p:txBody>
          <a:bodyPr wrap="square">
            <a:spAutoFit/>
          </a:bodyPr>
          <a:lstStyle/>
          <a:p>
            <a:pPr algn="l"/>
            <a:r>
              <a:rPr lang="de-CH" altLang="de-DE" sz="3200" dirty="0">
                <a:solidFill>
                  <a:schemeClr val="tx1"/>
                </a:solidFill>
                <a:effectLst/>
                <a:latin typeface="Univers LT Std 47 Cn Lt" pitchFamily="34" charset="0"/>
              </a:rPr>
              <a:t>„Bisher habt ihr Jesus nicht mit eigenen Augen gesehen, und trotzdem liebt ihr ihn; ihr vertraut ihm, auch wenn ihr ihn vorläufig noch nicht sehen könnt. Daher erfüllt euch schon jetzt eine überwältigende, jubelnde Freude, eine Freude, die die künftige Herrlichkeit widerspiegelt.“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923649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068960"/>
            <a:ext cx="4176464" cy="400110"/>
          </a:xfrm>
        </p:spPr>
        <p:txBody>
          <a:bodyPr wrap="square">
            <a:spAutoFit/>
          </a:bodyPr>
          <a:lstStyle/>
          <a:p>
            <a:pPr algn="r"/>
            <a:r>
              <a:rPr lang="de-CH" altLang="de-DE" sz="2000" dirty="0" smtClean="0">
                <a:effectLst/>
                <a:latin typeface="Univers LT Std 47 Cn Lt" pitchFamily="34" charset="0"/>
              </a:rPr>
              <a:t>1.Petrus-Brief 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72808" cy="3046988"/>
          </a:xfrm>
        </p:spPr>
        <p:txBody>
          <a:bodyPr wrap="square">
            <a:spAutoFit/>
          </a:bodyPr>
          <a:lstStyle/>
          <a:p>
            <a:pPr algn="l"/>
            <a:r>
              <a:rPr lang="de-CH" altLang="de-DE" sz="3200" dirty="0">
                <a:solidFill>
                  <a:schemeClr val="tx1"/>
                </a:solidFill>
                <a:effectLst/>
                <a:latin typeface="Univers LT Std 47 Cn Lt" pitchFamily="34" charset="0"/>
              </a:rPr>
              <a:t>„Gepriesen sei Gott, der Vater unseres Herrn Jesus Christus! In seinem grossen Erbarmen hat er uns durch die Auferstehung Jesu Christi von den Toten ein neues Leben geschenkt. Wir sind von neuem geboren und haben jetzt eine sichere Hoffnung.“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1481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068960"/>
            <a:ext cx="4176464" cy="400110"/>
          </a:xfrm>
        </p:spPr>
        <p:txBody>
          <a:bodyPr wrap="square">
            <a:spAutoFit/>
          </a:bodyPr>
          <a:lstStyle/>
          <a:p>
            <a:pPr algn="r"/>
            <a:r>
              <a:rPr lang="de-CH" altLang="de-DE" sz="2000" dirty="0" smtClean="0">
                <a:effectLst/>
                <a:latin typeface="Univers LT Std 47 Cn Lt" pitchFamily="34" charset="0"/>
              </a:rPr>
              <a:t>1.Korinther-Brief 15,14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2761"/>
            <a:ext cx="6120680" cy="2062103"/>
          </a:xfrm>
        </p:spPr>
        <p:txBody>
          <a:bodyPr wrap="square">
            <a:spAutoFit/>
          </a:bodyPr>
          <a:lstStyle/>
          <a:p>
            <a:pPr algn="l"/>
            <a:r>
              <a:rPr lang="de-CH" altLang="de-DE" sz="3200" dirty="0">
                <a:solidFill>
                  <a:schemeClr val="tx1"/>
                </a:solidFill>
                <a:effectLst/>
                <a:latin typeface="Univers LT Std 47 Cn Lt" pitchFamily="34" charset="0"/>
              </a:rPr>
              <a:t>„Wenn Christus nicht auferstanden ist, ist es sinnlos, dass wir das Evangelium verkünden, und sinnlos, dass ihr daran glaubt.“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15271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068960"/>
            <a:ext cx="4176464" cy="400110"/>
          </a:xfrm>
        </p:spPr>
        <p:txBody>
          <a:bodyPr wrap="square">
            <a:spAutoFit/>
          </a:bodyPr>
          <a:lstStyle/>
          <a:p>
            <a:pPr algn="r"/>
            <a:r>
              <a:rPr lang="de-CH" altLang="de-DE" sz="2000" dirty="0" smtClean="0">
                <a:effectLst/>
                <a:latin typeface="Univers LT Std 47 Cn Lt" pitchFamily="34" charset="0"/>
              </a:rPr>
              <a:t>1.Korinther-Brief 15,17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6120680" cy="2554545"/>
          </a:xfrm>
        </p:spPr>
        <p:txBody>
          <a:bodyPr wrap="square">
            <a:spAutoFit/>
          </a:bodyPr>
          <a:lstStyle/>
          <a:p>
            <a:pPr algn="l"/>
            <a:r>
              <a:rPr lang="de-CH" altLang="de-DE" sz="3200" dirty="0">
                <a:solidFill>
                  <a:schemeClr val="tx1"/>
                </a:solidFill>
                <a:effectLst/>
                <a:latin typeface="Univers LT Std 47 Cn Lt" pitchFamily="34" charset="0"/>
              </a:rPr>
              <a:t>„Wenn Christus nicht auferstanden ist, ist euer Glaube eine Illusion; die Schuld, die ihr durch eure Sünden auf euch geladen habt, liegt dann immer noch auf euch.“</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14406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068960"/>
            <a:ext cx="4176464" cy="400110"/>
          </a:xfrm>
        </p:spPr>
        <p:txBody>
          <a:bodyPr wrap="square">
            <a:spAutoFit/>
          </a:bodyPr>
          <a:lstStyle/>
          <a:p>
            <a:pPr algn="r"/>
            <a:r>
              <a:rPr lang="de-CH" altLang="de-DE" sz="2000" dirty="0" smtClean="0">
                <a:effectLst/>
                <a:latin typeface="Univers LT Std 47 Cn Lt" pitchFamily="34" charset="0"/>
              </a:rPr>
              <a:t>Johannes-Evangelium 20,24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976664" cy="2062103"/>
          </a:xfrm>
        </p:spPr>
        <p:txBody>
          <a:bodyPr wrap="square">
            <a:spAutoFit/>
          </a:bodyPr>
          <a:lstStyle/>
          <a:p>
            <a:pPr algn="l"/>
            <a:r>
              <a:rPr lang="de-CH" altLang="de-DE" sz="3200" dirty="0">
                <a:solidFill>
                  <a:schemeClr val="tx1"/>
                </a:solidFill>
                <a:effectLst/>
                <a:latin typeface="Univers LT Std 47 Cn Lt" pitchFamily="34" charset="0"/>
              </a:rPr>
              <a:t>Thomas, auch Zwilling genannt, einer der Zwölf, war nicht dabei gewesen, als Jesus zu den Jüngern gekommen war.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14830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501008"/>
            <a:ext cx="4176464" cy="400110"/>
          </a:xfrm>
        </p:spPr>
        <p:txBody>
          <a:bodyPr wrap="square">
            <a:spAutoFit/>
          </a:bodyPr>
          <a:lstStyle/>
          <a:p>
            <a:pPr algn="r"/>
            <a:r>
              <a:rPr lang="de-CH" altLang="de-DE" sz="2000" dirty="0" smtClean="0">
                <a:effectLst/>
                <a:latin typeface="Univers LT Std 47 Cn Lt" pitchFamily="34" charset="0"/>
              </a:rPr>
              <a:t>Johannes-Evangelium 20,25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77602"/>
            <a:ext cx="7056784" cy="3539430"/>
          </a:xfrm>
        </p:spPr>
        <p:txBody>
          <a:bodyPr wrap="square">
            <a:spAutoFit/>
          </a:bodyPr>
          <a:lstStyle/>
          <a:p>
            <a:pPr algn="l"/>
            <a:r>
              <a:rPr lang="de-CH" altLang="de-DE" sz="3200" dirty="0">
                <a:solidFill>
                  <a:schemeClr val="tx1"/>
                </a:solidFill>
                <a:effectLst/>
                <a:latin typeface="Univers LT Std 47 Cn Lt" pitchFamily="34" charset="0"/>
              </a:rPr>
              <a:t>Die anderen erzählten ihm: „Wir haben den Herrn gesehen!“ Thomas erwiderte: „Erst muss ich seine von den Nägeln durchbohrten Hände sehen; ich muss meinen Finger auf die durchbohrten Stellen und meine Hand in seine durchbohrte Seite legen. Vorher glaube ich es nicht.“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72088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501008"/>
            <a:ext cx="4176464" cy="400110"/>
          </a:xfrm>
        </p:spPr>
        <p:txBody>
          <a:bodyPr wrap="square">
            <a:spAutoFit/>
          </a:bodyPr>
          <a:lstStyle/>
          <a:p>
            <a:pPr algn="r"/>
            <a:r>
              <a:rPr lang="de-CH" altLang="de-DE" sz="2000" dirty="0" smtClean="0">
                <a:effectLst/>
                <a:latin typeface="Univers LT Std 47 Cn Lt" pitchFamily="34" charset="0"/>
              </a:rPr>
              <a:t>Johannes-Evangelium 20,26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56784" cy="3046988"/>
          </a:xfrm>
        </p:spPr>
        <p:txBody>
          <a:bodyPr wrap="square">
            <a:spAutoFit/>
          </a:bodyPr>
          <a:lstStyle/>
          <a:p>
            <a:pPr algn="l"/>
            <a:r>
              <a:rPr lang="de-CH" altLang="de-DE" sz="3200" dirty="0">
                <a:solidFill>
                  <a:schemeClr val="tx1"/>
                </a:solidFill>
                <a:effectLst/>
                <a:latin typeface="Univers LT Std 47 Cn Lt" pitchFamily="34" charset="0"/>
              </a:rPr>
              <a:t>Acht Tage später waren die Jünger wieder beisammen; diesmal war auch Thomas dabei. Mit einem Mal kam Jesus, obwohl die Türen verschlossen waren, zu ihnen herein. Er </a:t>
            </a:r>
            <a:r>
              <a:rPr lang="de-CH" altLang="de-DE" sz="3200" dirty="0" smtClean="0">
                <a:solidFill>
                  <a:schemeClr val="tx1"/>
                </a:solidFill>
                <a:effectLst/>
                <a:latin typeface="Univers LT Std 47 Cn Lt" pitchFamily="34" charset="0"/>
              </a:rPr>
              <a:t>trat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in </a:t>
            </a:r>
            <a:r>
              <a:rPr lang="de-CH" altLang="de-DE" sz="3200" dirty="0">
                <a:solidFill>
                  <a:schemeClr val="tx1"/>
                </a:solidFill>
                <a:effectLst/>
                <a:latin typeface="Univers LT Std 47 Cn Lt" pitchFamily="34" charset="0"/>
              </a:rPr>
              <a:t>ihre Mitte und grüsste sie mit den Worten: „Friede sei mit euch!“</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5724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501008"/>
            <a:ext cx="4176464" cy="400110"/>
          </a:xfrm>
        </p:spPr>
        <p:txBody>
          <a:bodyPr wrap="square">
            <a:spAutoFit/>
          </a:bodyPr>
          <a:lstStyle/>
          <a:p>
            <a:pPr algn="r"/>
            <a:r>
              <a:rPr lang="de-CH" altLang="de-DE" sz="2000" dirty="0" smtClean="0">
                <a:effectLst/>
                <a:latin typeface="Univers LT Std 47 Cn Lt" pitchFamily="34" charset="0"/>
              </a:rPr>
              <a:t>Johannes-Evangelium 20,27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056784" cy="2554545"/>
          </a:xfrm>
        </p:spPr>
        <p:txBody>
          <a:bodyPr wrap="square">
            <a:spAutoFit/>
          </a:bodyPr>
          <a:lstStyle/>
          <a:p>
            <a:pPr algn="l"/>
            <a:r>
              <a:rPr lang="de-CH" altLang="de-DE" sz="3200" dirty="0">
                <a:solidFill>
                  <a:schemeClr val="tx1"/>
                </a:solidFill>
                <a:effectLst/>
                <a:latin typeface="Univers LT Std 47 Cn Lt" pitchFamily="34" charset="0"/>
              </a:rPr>
              <a:t>Dann wandte er sich Thomas zu. „Leg deinen Finger auf diese Stelle hier und sieh dir meine Hände an!“, forderte er ihn auf. „Reich deine Hand her und leg sie in meine Seite! Und sei nicht mehr ungläubig, sondern glaube!“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64074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879</Words>
  <Application>Microsoft Office PowerPoint</Application>
  <PresentationFormat>Bildschirmpräsentation (4:3)</PresentationFormat>
  <Paragraphs>106</Paragraphs>
  <Slides>36</Slides>
  <Notes>36</Notes>
  <HiddenSlides>0</HiddenSlides>
  <MMClips>0</MMClips>
  <ScaleCrop>false</ScaleCrop>
  <HeadingPairs>
    <vt:vector size="4" baseType="variant">
      <vt:variant>
        <vt:lpstr>Design</vt:lpstr>
      </vt:variant>
      <vt:variant>
        <vt:i4>1</vt:i4>
      </vt:variant>
      <vt:variant>
        <vt:lpstr>Folientitel</vt:lpstr>
      </vt:variant>
      <vt:variant>
        <vt:i4>36</vt:i4>
      </vt:variant>
    </vt:vector>
  </HeadingPairs>
  <TitlesOfParts>
    <vt:vector size="37" baseType="lpstr">
      <vt:lpstr>Designvorlage 'Berggipfel'</vt:lpstr>
      <vt:lpstr>Sei nicht ungläubig, sondern gläubig!</vt:lpstr>
      <vt:lpstr>Sie gaben den Soldaten eine ansehnliche Summe Geld und machten Folgendes mit ihnen ab: „Sagt, seine Jünger seien in der Nacht gekommen, während ihr schlieft, und hätten den Leichnam gestohlen.“</vt:lpstr>
      <vt:lpstr>„Die Soldaten nahmen das Geld und taten, wie man ihnen gesagt hatte. So wurde diese Geschichte in Umlauf gebracht und ist bei den Juden bis zum heutigen Tag verbreitet.“</vt:lpstr>
      <vt:lpstr>„Wenn Christus nicht auferstanden ist, ist es sinnlos, dass wir das Evangelium verkünden, und sinnlos, dass ihr daran glaubt.“</vt:lpstr>
      <vt:lpstr>„Wenn Christus nicht auferstanden ist, ist euer Glaube eine Illusion; die Schuld, die ihr durch eure Sünden auf euch geladen habt, liegt dann immer noch auf euch.“</vt:lpstr>
      <vt:lpstr>Thomas, auch Zwilling genannt, einer der Zwölf, war nicht dabei gewesen, als Jesus zu den Jüngern gekommen war.</vt:lpstr>
      <vt:lpstr>Die anderen erzählten ihm: „Wir haben den Herrn gesehen!“ Thomas erwiderte: „Erst muss ich seine von den Nägeln durchbohrten Hände sehen; ich muss meinen Finger auf die durchbohrten Stellen und meine Hand in seine durchbohrte Seite legen. Vorher glaube ich es nicht.“</vt:lpstr>
      <vt:lpstr>Acht Tage später waren die Jünger wieder beisammen; diesmal war auch Thomas dabei. Mit einem Mal kam Jesus, obwohl die Türen verschlossen waren, zu ihnen herein. Er trat in ihre Mitte und grüsste sie mit den Worten: „Friede sei mit euch!“</vt:lpstr>
      <vt:lpstr>Dann wandte er sich Thomas zu. „Leg deinen Finger auf diese Stelle hier und sieh dir meine Hände an!“, forderte er ihn auf. „Reich deine Hand her und leg sie in meine Seite! Und sei nicht mehr ungläubig, sondern glaube!“</vt:lpstr>
      <vt:lpstr>Thomas sagte zu ihm: „Mein Herr und mein Gott!“</vt:lpstr>
      <vt:lpstr>Jesus erwiderte: „Jetzt, wo du mich gesehen hast, glaubst du. Glücklich zu nennen sind die, die nicht sehen und trotzdem glauben.“</vt:lpstr>
      <vt:lpstr>I. Zuerst muss ich ihn sehen und berühren,    bevor ich glaube!</vt:lpstr>
      <vt:lpstr>„Thomas, auch Zwilling genannt, einer der Zwölf, war nicht dabei gewesen, als Jesus zu den Jüngern gekommen war.“</vt:lpstr>
      <vt:lpstr>„Er zeigte ihnen seine Hände und seine Seite.“</vt:lpstr>
      <vt:lpstr>„Erst muss ich seine von den Nägeln durchbohrten Hände sehen; ich muss meinen Finger auf die durchbohrten Stellen und meine Hand in seine durchbohrte Seite legen. Vorher glaube ich es nicht.“</vt:lpstr>
      <vt:lpstr>„Lasst uns mitgehen, um mit ihm zu sterben.“</vt:lpstr>
      <vt:lpstr>„Den Weg, der dorthin führt, wo ich hingehe, kennt ihr ja.“</vt:lpstr>
      <vt:lpstr>„Herr, wir wissen doch nicht einmal, wohin du gehst. Wie sollen wir dann den Weg dorthin kennen?“</vt:lpstr>
      <vt:lpstr>„Jesus hielt ihnen ihren Unglauben und ihre Uneinsichtigkeit vor und wies sie zurecht, weil sie denen nicht hatten glauben wollen, die ihn nach seiner Auferstehung gesehen hatten.“</vt:lpstr>
      <vt:lpstr>„Die Waffen, mit denen wir unseren Kampf führen, sind nicht die Waffen dieser Welt. Es sind Waffen von durchschlagender Kraft, die dazu dienen, im Einsatz für Gott feindliche Festungen zu zerstören. Mit diesen Waffen bringen wir eigenmächtige Gedankengebäude zum Einsturz.“</vt:lpstr>
      <vt:lpstr>„Trotz der Schande, die mit meinem Glauben verbunden ist, verliere ich nicht den Mut, denn ich kenne den, auf den ich mein Vertrauen gesetzt habe.“</vt:lpstr>
      <vt:lpstr>II. Glücklich wer glaubte, ohne mich gesehen        und  berührt zu haben!</vt:lpstr>
      <vt:lpstr>„Mit einem Mal kam Jesus, obwohl die Türen verschlossen waren, zu ihnen herein.“</vt:lpstr>
      <vt:lpstr>„Zuerst ist Christus auferstanden. Als nächstes werden, wenn Jesus wiederkommt, die auferstehen, die zu ihm gehören.“</vt:lpstr>
      <vt:lpstr>„Friede sei mit euch!“</vt:lpstr>
      <vt:lpstr>„Leg deinen Finger auf diese Stelle hier und sieh dir meine Hände an! Reich deine Hand her und leg sie in meine Seite! Und sei nicht mehr ungläubig, sondern glaube!“</vt:lpstr>
      <vt:lpstr>„Sei nicht mehr ungläubig, sondern glaube!“</vt:lpstr>
      <vt:lpstr>„Mein Herr und mein Gott!“</vt:lpstr>
      <vt:lpstr>„Wer mich gesehen hat, hat den Vater gesehen. Wie kannst du da sagen: ‚Zeig uns den Vater‘?“</vt:lpstr>
      <vt:lpstr>„Mein Herr und mein Gott!“</vt:lpstr>
      <vt:lpstr>„Jetzt, wo du mich gesehen hast, glaubst du. Glücklich zu nennen sind die, die nicht sehen und trotzdem glauben.“</vt:lpstr>
      <vt:lpstr>Schlussgedanke</vt:lpstr>
      <vt:lpstr>„Diesen Jesus hat Gott auferweckt; wir alle (Apostel) sind Zeugen dafür.“</vt:lpstr>
      <vt:lpstr>„Ich bete nicht nur für sie (die Jünger), sondern auch für die Menschen, die auf ihr Wort hin an mich glauben werden.“</vt:lpstr>
      <vt:lpstr>„Bisher habt ihr Jesus nicht mit eigenen Augen gesehen, und trotzdem liebt ihr ihn; ihr vertraut ihm, auch wenn ihr ihn vorläufig noch nicht sehen könnt. Daher erfüllt euch schon jetzt eine überwältigende, jubelnde Freude, eine Freude, die die künftige Herrlichkeit widerspiegelt.“</vt:lpstr>
      <vt:lpstr>„Gepriesen sei Gott, der Vater unseres Herrn Jesus Christus! In seinem grossen Erbarmen hat er uns durch die Auferstehung Jesu Christi von den Toten ein neues Leben geschenkt. Wir sind von neuem geboren und haben jetzt eine sichere Hoffnung.“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letzten Tage von Jesus auf dieser Erde - Teil 5/7 - Sei nicht ungläubig, sondern gläubig! - Folien</dc:title>
  <dc:creator>Jürg Birnstiel</dc:creator>
  <cp:lastModifiedBy>Me</cp:lastModifiedBy>
  <cp:revision>543</cp:revision>
  <dcterms:created xsi:type="dcterms:W3CDTF">2013-11-12T15:20:47Z</dcterms:created>
  <dcterms:modified xsi:type="dcterms:W3CDTF">2016-05-19T15:35:55Z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