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735" r:id="rId2"/>
    <p:sldId id="933" r:id="rId3"/>
    <p:sldId id="934" r:id="rId4"/>
    <p:sldId id="928" r:id="rId5"/>
    <p:sldId id="929" r:id="rId6"/>
    <p:sldId id="930" r:id="rId7"/>
    <p:sldId id="931" r:id="rId8"/>
    <p:sldId id="932" r:id="rId9"/>
    <p:sldId id="921" r:id="rId10"/>
    <p:sldId id="923" r:id="rId11"/>
    <p:sldId id="924" r:id="rId12"/>
    <p:sldId id="925" r:id="rId13"/>
    <p:sldId id="926" r:id="rId14"/>
    <p:sldId id="927" r:id="rId15"/>
    <p:sldId id="896" r:id="rId16"/>
    <p:sldId id="935" r:id="rId17"/>
    <p:sldId id="936" r:id="rId18"/>
    <p:sldId id="937" r:id="rId19"/>
    <p:sldId id="938" r:id="rId20"/>
    <p:sldId id="939" r:id="rId21"/>
    <p:sldId id="940" r:id="rId22"/>
    <p:sldId id="941" r:id="rId23"/>
    <p:sldId id="891" r:id="rId24"/>
    <p:sldId id="942" r:id="rId25"/>
    <p:sldId id="943" r:id="rId26"/>
    <p:sldId id="944" r:id="rId27"/>
    <p:sldId id="945" r:id="rId28"/>
    <p:sldId id="946" r:id="rId29"/>
    <p:sldId id="947" r:id="rId30"/>
    <p:sldId id="948" r:id="rId31"/>
    <p:sldId id="949" r:id="rId32"/>
    <p:sldId id="950" r:id="rId33"/>
    <p:sldId id="951" r:id="rId34"/>
    <p:sldId id="952" r:id="rId35"/>
    <p:sldId id="953" r:id="rId36"/>
    <p:sldId id="954" r:id="rId37"/>
    <p:sldId id="259" r:id="rId38"/>
    <p:sldId id="955" r:id="rId39"/>
    <p:sldId id="956" r:id="rId4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7223" y="260648"/>
            <a:ext cx="7128792" cy="830997"/>
          </a:xfrm>
        </p:spPr>
        <p:txBody>
          <a:bodyPr wrap="square">
            <a:spAutoFit/>
          </a:bodyPr>
          <a:lstStyle/>
          <a:p>
            <a:pPr algn="r"/>
            <a:r>
              <a:rPr lang="de-CH" altLang="de-DE" sz="4800" dirty="0" smtClean="0">
                <a:solidFill>
                  <a:schemeClr val="tx1"/>
                </a:solidFill>
                <a:effectLst/>
                <a:latin typeface="Univers LT Std 47 Cn Lt" pitchFamily="34" charset="0"/>
              </a:rPr>
              <a:t>Sie meinte er sei der Gärtner</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(4/7)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smtClean="0">
                <a:effectLst/>
                <a:latin typeface="Univers LT Std 47 Cn Lt" pitchFamily="34" charset="0"/>
              </a:rPr>
              <a:t>Johannes-Evangelium 20,11-18</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2062103"/>
          </a:xfrm>
        </p:spPr>
        <p:txBody>
          <a:bodyPr wrap="square">
            <a:spAutoFit/>
          </a:bodyPr>
          <a:lstStyle/>
          <a:p>
            <a:pPr algn="l"/>
            <a:r>
              <a:rPr lang="de-CH" altLang="de-DE" sz="3200" dirty="0">
                <a:solidFill>
                  <a:schemeClr val="tx1"/>
                </a:solidFill>
                <a:effectLst/>
                <a:latin typeface="Univers LT Std 47 Cn Lt" pitchFamily="34" charset="0"/>
              </a:rPr>
              <a:t>“Warum weinst du, liebe Frau?“, fragten die Engel. Maria antwortete: „Sie haben meinen Herrn weggenommen, und ich weiss nicht, wohin sie ihn gebracht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9287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20,14-15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76864" cy="3539430"/>
          </a:xfrm>
        </p:spPr>
        <p:txBody>
          <a:bodyPr wrap="square">
            <a:spAutoFit/>
          </a:bodyPr>
          <a:lstStyle/>
          <a:p>
            <a:pPr algn="l"/>
            <a:r>
              <a:rPr lang="de-CH" altLang="de-DE" sz="3200" dirty="0">
                <a:solidFill>
                  <a:schemeClr val="tx1"/>
                </a:solidFill>
                <a:effectLst/>
                <a:latin typeface="Univers LT Std 47 Cn Lt" pitchFamily="34" charset="0"/>
              </a:rPr>
              <a:t>Auf einmal stand Jesus hinter ihr. Sie drehte sich nach ihm um und sah ihn, erkannte ihn jedoch nicht. „Warum weinst du, liebe Frau?“, fragte er sie. „Wen suchst du?“ Maria dachte, es sei der Gärtner, und sagte zu ihm: „Herr, wenn du ihn weggebracht hast, sag mir bitte, wo du ihn hingelegt hast, dann hole ich ihn wieder.“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616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776864" cy="1569660"/>
          </a:xfrm>
        </p:spPr>
        <p:txBody>
          <a:bodyPr wrap="square">
            <a:spAutoFit/>
          </a:bodyPr>
          <a:lstStyle/>
          <a:p>
            <a:pPr algn="l"/>
            <a:r>
              <a:rPr lang="de-CH" altLang="de-DE" sz="3200" dirty="0">
                <a:solidFill>
                  <a:schemeClr val="tx1"/>
                </a:solidFill>
                <a:effectLst/>
                <a:latin typeface="Univers LT Std 47 Cn Lt" pitchFamily="34" charset="0"/>
              </a:rPr>
              <a:t>„Maria!“, sagte Jesus. Da wandte sie sich um und rief: „</a:t>
            </a:r>
            <a:r>
              <a:rPr lang="de-CH" altLang="de-DE" sz="3200" dirty="0" err="1">
                <a:solidFill>
                  <a:schemeClr val="tx1"/>
                </a:solidFill>
                <a:effectLst/>
                <a:latin typeface="Univers LT Std 47 Cn Lt" pitchFamily="34" charset="0"/>
              </a:rPr>
              <a:t>Rabbuni</a:t>
            </a:r>
            <a:r>
              <a:rPr lang="de-CH" altLang="de-DE" sz="3200" dirty="0">
                <a:solidFill>
                  <a:schemeClr val="tx1"/>
                </a:solidFill>
                <a:effectLst/>
                <a:latin typeface="Univers LT Std 47 Cn Lt" pitchFamily="34" charset="0"/>
              </a:rPr>
              <a:t>!“ (Das bedeutet „Meister“; Maria gebrauchte den hebräischen Ausdruck.)</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0462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2554545"/>
          </a:xfrm>
        </p:spPr>
        <p:txBody>
          <a:bodyPr wrap="square">
            <a:spAutoFit/>
          </a:bodyPr>
          <a:lstStyle/>
          <a:p>
            <a:pPr algn="l"/>
            <a:r>
              <a:rPr lang="de-CH" altLang="de-DE" sz="3200" dirty="0">
                <a:solidFill>
                  <a:schemeClr val="tx1"/>
                </a:solidFill>
                <a:effectLst/>
                <a:latin typeface="Univers LT Std 47 Cn Lt" pitchFamily="34" charset="0"/>
              </a:rPr>
              <a:t>Jesus sagte zu ihr: „Halte mich nicht fest! Ich bin noch nicht zum Vater in den Himmel zurückgekehrt. Geh zu meinen Brüdern und sag ihnen, dass ich zu ihm zurückkehre – zu meinem Vater und eurem Vater, zu meinem Gott und eurem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8825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832648" cy="2554545"/>
          </a:xfrm>
        </p:spPr>
        <p:txBody>
          <a:bodyPr wrap="square">
            <a:spAutoFit/>
          </a:bodyPr>
          <a:lstStyle/>
          <a:p>
            <a:pPr algn="l"/>
            <a:r>
              <a:rPr lang="de-CH" altLang="de-DE" sz="3200" dirty="0">
                <a:solidFill>
                  <a:schemeClr val="tx1"/>
                </a:solidFill>
                <a:effectLst/>
                <a:latin typeface="Univers LT Std 47 Cn Lt" pitchFamily="34" charset="0"/>
              </a:rPr>
              <a:t>Da ging Maria aus </a:t>
            </a:r>
            <a:r>
              <a:rPr lang="de-CH" altLang="de-DE" sz="3200" dirty="0" err="1">
                <a:solidFill>
                  <a:schemeClr val="tx1"/>
                </a:solidFill>
                <a:effectLst/>
                <a:latin typeface="Univers LT Std 47 Cn Lt" pitchFamily="34" charset="0"/>
              </a:rPr>
              <a:t>Magdala</a:t>
            </a:r>
            <a:r>
              <a:rPr lang="de-CH" altLang="de-DE" sz="3200" dirty="0">
                <a:solidFill>
                  <a:schemeClr val="tx1"/>
                </a:solidFill>
                <a:effectLst/>
                <a:latin typeface="Univers LT Std 47 Cn Lt" pitchFamily="34" charset="0"/>
              </a:rPr>
              <a:t> zu den Jüngern zurück. „Ich habe den Herrn gesehen!“, verkündete sie und erzählte ihnen, was er zu </a:t>
            </a:r>
            <a:r>
              <a:rPr lang="de-CH" altLang="de-DE" sz="3200" dirty="0" smtClean="0">
                <a:solidFill>
                  <a:schemeClr val="tx1"/>
                </a:solidFill>
                <a:effectLst/>
                <a:latin typeface="Univers LT Std 47 Cn Lt" pitchFamily="34" charset="0"/>
              </a:rPr>
              <a:t>ihr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gesagt </a:t>
            </a:r>
            <a:r>
              <a:rPr lang="de-CH" altLang="de-DE" sz="3200" dirty="0">
                <a:solidFill>
                  <a:schemeClr val="tx1"/>
                </a:solidFill>
                <a:effectLst/>
                <a:latin typeface="Univers LT Std 47 Cn Lt" pitchFamily="34" charset="0"/>
              </a:rPr>
              <a:t>hatte.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0935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Das Grab ist leer?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832648" cy="1569660"/>
          </a:xfrm>
        </p:spPr>
        <p:txBody>
          <a:bodyPr wrap="square">
            <a:spAutoFit/>
          </a:bodyPr>
          <a:lstStyle/>
          <a:p>
            <a:pPr algn="l"/>
            <a:r>
              <a:rPr lang="de-CH" altLang="de-DE" sz="3200" dirty="0">
                <a:solidFill>
                  <a:schemeClr val="tx1"/>
                </a:solidFill>
                <a:effectLst/>
                <a:latin typeface="Univers LT Std 47 Cn Lt" pitchFamily="34" charset="0"/>
              </a:rPr>
              <a:t>„Sah sie, dass der Stein, mit dem man das Grab verschlossen hatte, nicht mehr vor dem Eingang war.“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5607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12768" cy="2554545"/>
          </a:xfrm>
        </p:spPr>
        <p:txBody>
          <a:bodyPr wrap="square">
            <a:spAutoFit/>
          </a:bodyPr>
          <a:lstStyle/>
          <a:p>
            <a:pPr algn="l"/>
            <a:r>
              <a:rPr lang="de-CH" altLang="de-DE" sz="3200" dirty="0">
                <a:solidFill>
                  <a:schemeClr val="tx1"/>
                </a:solidFill>
                <a:effectLst/>
                <a:latin typeface="Univers LT Std 47 Cn Lt" pitchFamily="34" charset="0"/>
              </a:rPr>
              <a:t>Da lief sie zu Simon Petrus und zu dem Jünger, den Jesus besonders lieb gehabt hatte, und berichtete ihnen: „Sie haben den Herrn aus dem Grab weggenommen, und wir wissen nicht, wohin sie ihn gebracht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2081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912768" cy="1569660"/>
          </a:xfrm>
        </p:spPr>
        <p:txBody>
          <a:bodyPr wrap="square">
            <a:spAutoFit/>
          </a:bodyPr>
          <a:lstStyle/>
          <a:p>
            <a:pPr algn="l"/>
            <a:r>
              <a:rPr lang="de-CH" altLang="de-DE" sz="3200" dirty="0">
                <a:solidFill>
                  <a:schemeClr val="tx1"/>
                </a:solidFill>
                <a:effectLst/>
                <a:latin typeface="Univers LT Std 47 Cn Lt" pitchFamily="34" charset="0"/>
              </a:rPr>
              <a:t>„Sofort machten sich Petrus und der andere Jünger auf den Weg und gingen zum Grab hinaus.“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5216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480720" cy="1569660"/>
          </a:xfrm>
        </p:spPr>
        <p:txBody>
          <a:bodyPr wrap="square">
            <a:spAutoFit/>
          </a:bodyPr>
          <a:lstStyle/>
          <a:p>
            <a:pPr algn="l"/>
            <a:r>
              <a:rPr lang="de-CH" altLang="de-DE" sz="3200" dirty="0">
                <a:solidFill>
                  <a:schemeClr val="tx1"/>
                </a:solidFill>
                <a:effectLst/>
                <a:latin typeface="Univers LT Std 47 Cn Lt" pitchFamily="34" charset="0"/>
              </a:rPr>
              <a:t>„Er beugte sich vor, um hineinzuschauen, und sah die Leinenbinden </a:t>
            </a:r>
            <a:r>
              <a:rPr lang="de-CH" altLang="de-DE" sz="3200" dirty="0" smtClean="0">
                <a:solidFill>
                  <a:schemeClr val="tx1"/>
                </a:solidFill>
                <a:effectLst/>
                <a:latin typeface="Univers LT Std 47 Cn Lt" pitchFamily="34" charset="0"/>
              </a:rPr>
              <a:t>daliegen;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aber </a:t>
            </a:r>
            <a:r>
              <a:rPr lang="de-CH" altLang="de-DE" sz="3200" dirty="0">
                <a:solidFill>
                  <a:schemeClr val="tx1"/>
                </a:solidFill>
                <a:effectLst/>
                <a:latin typeface="Univers LT Std 47 Cn Lt" pitchFamily="34" charset="0"/>
              </a:rPr>
              <a:t>er ging nicht hinein.“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0922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Matthäus-Evangelium 27,63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1569660"/>
          </a:xfrm>
        </p:spPr>
        <p:txBody>
          <a:bodyPr wrap="square">
            <a:spAutoFit/>
          </a:bodyPr>
          <a:lstStyle/>
          <a:p>
            <a:pPr algn="l"/>
            <a:r>
              <a:rPr lang="de-CH" altLang="de-DE" sz="3200" dirty="0">
                <a:solidFill>
                  <a:schemeClr val="tx1"/>
                </a:solidFill>
                <a:effectLst/>
                <a:latin typeface="Univers LT Std 47 Cn Lt" pitchFamily="34" charset="0"/>
              </a:rPr>
              <a:t>„Herr, uns ist eingefallen, dass dieser Betrüger, als er noch lebte, behauptet hat</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Nach drei Tagen werde ich auferstehen.‘“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4110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984776" cy="1569660"/>
          </a:xfrm>
        </p:spPr>
        <p:txBody>
          <a:bodyPr wrap="square">
            <a:spAutoFit/>
          </a:bodyPr>
          <a:lstStyle/>
          <a:p>
            <a:pPr algn="l"/>
            <a:r>
              <a:rPr lang="de-CH" altLang="de-DE" sz="3200" dirty="0">
                <a:solidFill>
                  <a:schemeClr val="tx1"/>
                </a:solidFill>
                <a:effectLst/>
                <a:latin typeface="Univers LT Std 47 Cn Lt" pitchFamily="34" charset="0"/>
              </a:rPr>
              <a:t>„Simon Petrus, der inzwischen auch angekommen war, ging in die Grabkammer hinein. Er sah die Leinenbinden daliegen.“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3291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6984776" cy="584775"/>
          </a:xfrm>
        </p:spPr>
        <p:txBody>
          <a:bodyPr wrap="square">
            <a:spAutoFit/>
          </a:bodyPr>
          <a:lstStyle/>
          <a:p>
            <a:pPr algn="l"/>
            <a:r>
              <a:rPr lang="de-CH" altLang="de-DE" sz="3200" dirty="0">
                <a:solidFill>
                  <a:schemeClr val="tx1"/>
                </a:solidFill>
                <a:effectLst/>
                <a:latin typeface="Univers LT Std 47 Cn Lt" pitchFamily="34" charset="0"/>
              </a:rPr>
              <a:t>„Und Johannes glaubte.“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8338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9140"/>
            <a:ext cx="6984776" cy="1569660"/>
          </a:xfrm>
        </p:spPr>
        <p:txBody>
          <a:bodyPr wrap="square">
            <a:spAutoFit/>
          </a:bodyPr>
          <a:lstStyle/>
          <a:p>
            <a:pPr algn="l"/>
            <a:r>
              <a:rPr lang="de-CH" altLang="de-DE" sz="3200" dirty="0">
                <a:solidFill>
                  <a:schemeClr val="tx1"/>
                </a:solidFill>
                <a:effectLst/>
                <a:latin typeface="Univers LT Std 47 Cn Lt" pitchFamily="34" charset="0"/>
              </a:rPr>
              <a:t>„Nach der Schrift stand es ja fest, dass Jesus von den Toten auferstehen würde; aber das verstanden sie damals noch nicht.“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4605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smtClean="0">
                <a:solidFill>
                  <a:schemeClr val="tx1"/>
                </a:solidFill>
                <a:effectLst/>
                <a:latin typeface="Univers LT Std 47 Cn Lt" pitchFamily="34" charset="0"/>
              </a:rPr>
              <a:t>Wo ist Jesus?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9140"/>
            <a:ext cx="6984776" cy="1569660"/>
          </a:xfrm>
        </p:spPr>
        <p:txBody>
          <a:bodyPr wrap="square">
            <a:spAutoFit/>
          </a:bodyPr>
          <a:lstStyle/>
          <a:p>
            <a:pPr algn="l"/>
            <a:r>
              <a:rPr lang="de-CH" altLang="de-DE" sz="3200" dirty="0">
                <a:solidFill>
                  <a:schemeClr val="tx1"/>
                </a:solidFill>
                <a:effectLst/>
                <a:latin typeface="Univers LT Std 47 Cn Lt" pitchFamily="34" charset="0"/>
              </a:rPr>
              <a:t>„Maria blieb draussen vor dem Grab stehen; sie weinte. Und während sie weinte, beugte sie sich vor, um ins Grab hineinzuschauen.“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8879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062103"/>
          </a:xfrm>
        </p:spPr>
        <p:txBody>
          <a:bodyPr wrap="square">
            <a:spAutoFit/>
          </a:bodyPr>
          <a:lstStyle/>
          <a:p>
            <a:pPr algn="l"/>
            <a:r>
              <a:rPr lang="de-CH" altLang="de-DE" sz="3200" dirty="0">
                <a:solidFill>
                  <a:schemeClr val="tx1"/>
                </a:solidFill>
                <a:effectLst/>
                <a:latin typeface="Univers LT Std 47 Cn Lt" pitchFamily="34" charset="0"/>
              </a:rPr>
              <a:t>„An der Stelle, wo der Leib Jesu gelegen hatte, sah sie zwei Engel in weissen Gewändern sitzen, den einen am Kopfende und den anderen am Fussende.“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5599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200800" cy="584775"/>
          </a:xfrm>
        </p:spPr>
        <p:txBody>
          <a:bodyPr wrap="square">
            <a:spAutoFit/>
          </a:bodyPr>
          <a:lstStyle/>
          <a:p>
            <a:pPr algn="l"/>
            <a:r>
              <a:rPr lang="de-CH" altLang="de-DE" sz="3200" dirty="0">
                <a:solidFill>
                  <a:schemeClr val="tx1"/>
                </a:solidFill>
                <a:effectLst/>
                <a:latin typeface="Univers LT Std 47 Cn Lt" pitchFamily="34" charset="0"/>
              </a:rPr>
              <a:t>“Warum weinst du, Frau?“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4079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7200800" cy="1077218"/>
          </a:xfrm>
        </p:spPr>
        <p:txBody>
          <a:bodyPr wrap="square">
            <a:spAutoFit/>
          </a:bodyPr>
          <a:lstStyle/>
          <a:p>
            <a:pPr algn="l"/>
            <a:r>
              <a:rPr lang="de-CH" altLang="de-DE" sz="3200" dirty="0">
                <a:solidFill>
                  <a:schemeClr val="tx1"/>
                </a:solidFill>
                <a:effectLst/>
                <a:latin typeface="Univers LT Std 47 Cn Lt" pitchFamily="34" charset="0"/>
              </a:rPr>
              <a:t>„Sie haben meinen Herrn weggenommen, und ich weiss nicht, wohin sie ihn gebracht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4857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200800" cy="584775"/>
          </a:xfrm>
        </p:spPr>
        <p:txBody>
          <a:bodyPr wrap="square">
            <a:spAutoFit/>
          </a:bodyPr>
          <a:lstStyle/>
          <a:p>
            <a:pPr algn="l"/>
            <a:r>
              <a:rPr lang="de-CH" altLang="de-DE" sz="3200" dirty="0">
                <a:solidFill>
                  <a:schemeClr val="tx1"/>
                </a:solidFill>
                <a:effectLst/>
                <a:latin typeface="Univers LT Std 47 Cn Lt" pitchFamily="34" charset="0"/>
              </a:rPr>
              <a:t>„Warum weinst du, Frau? Wen suchst du?“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6152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1569660"/>
          </a:xfrm>
        </p:spPr>
        <p:txBody>
          <a:bodyPr wrap="square">
            <a:spAutoFit/>
          </a:bodyPr>
          <a:lstStyle/>
          <a:p>
            <a:pPr algn="l"/>
            <a:r>
              <a:rPr lang="de-CH" altLang="de-DE" sz="3200" dirty="0">
                <a:solidFill>
                  <a:schemeClr val="tx1"/>
                </a:solidFill>
                <a:effectLst/>
                <a:latin typeface="Univers LT Std 47 Cn Lt" pitchFamily="34" charset="0"/>
              </a:rPr>
              <a:t>„Herr, wenn du ihn weggebracht </a:t>
            </a:r>
            <a:r>
              <a:rPr lang="de-CH" altLang="de-DE" sz="3200" dirty="0" smtClean="0">
                <a:solidFill>
                  <a:schemeClr val="tx1"/>
                </a:solidFill>
                <a:effectLst/>
                <a:latin typeface="Univers LT Std 47 Cn Lt" pitchFamily="34" charset="0"/>
              </a:rPr>
              <a:t>hast,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sag </a:t>
            </a:r>
            <a:r>
              <a:rPr lang="de-CH" altLang="de-DE" sz="3200" dirty="0">
                <a:solidFill>
                  <a:schemeClr val="tx1"/>
                </a:solidFill>
                <a:effectLst/>
                <a:latin typeface="Univers LT Std 47 Cn Lt" pitchFamily="34" charset="0"/>
              </a:rPr>
              <a:t>mir bitte, wo du ihn hingelegt </a:t>
            </a:r>
            <a:r>
              <a:rPr lang="de-CH" altLang="de-DE" sz="3200" dirty="0" smtClean="0">
                <a:solidFill>
                  <a:schemeClr val="tx1"/>
                </a:solidFill>
                <a:effectLst/>
                <a:latin typeface="Univers LT Std 47 Cn Lt" pitchFamily="34" charset="0"/>
              </a:rPr>
              <a:t>hast,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dann </a:t>
            </a:r>
            <a:r>
              <a:rPr lang="de-CH" altLang="de-DE" sz="3200" dirty="0">
                <a:solidFill>
                  <a:schemeClr val="tx1"/>
                </a:solidFill>
                <a:effectLst/>
                <a:latin typeface="Univers LT Std 47 Cn Lt" pitchFamily="34" charset="0"/>
              </a:rPr>
              <a:t>hole ich ihn wieder.“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5223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Matthäus-Evangelium 27,64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3046988"/>
          </a:xfrm>
        </p:spPr>
        <p:txBody>
          <a:bodyPr wrap="square">
            <a:spAutoFit/>
          </a:bodyPr>
          <a:lstStyle/>
          <a:p>
            <a:pPr algn="l"/>
            <a:r>
              <a:rPr lang="de-CH" altLang="de-DE" sz="3200" dirty="0">
                <a:solidFill>
                  <a:schemeClr val="tx1"/>
                </a:solidFill>
                <a:effectLst/>
                <a:latin typeface="Univers LT Std 47 Cn Lt" pitchFamily="34" charset="0"/>
              </a:rPr>
              <a:t>„Befiehl deshalb bitte, dass das Grab bis zum dritten Tag bewacht wird! Sonst könnten seine Jünger kommen und den Leichnam stehlen und dann dem Volk gegenüber behaupten, er sei von den Toten auferstanden. Dieser zweite Betrug wäre noch schlimmer als der erste.“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3407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7200800" cy="584775"/>
          </a:xfrm>
        </p:spPr>
        <p:txBody>
          <a:bodyPr wrap="square">
            <a:spAutoFit/>
          </a:bodyPr>
          <a:lstStyle/>
          <a:p>
            <a:pPr algn="l"/>
            <a:r>
              <a:rPr lang="de-CH" altLang="de-DE" sz="3200" dirty="0">
                <a:solidFill>
                  <a:schemeClr val="tx1"/>
                </a:solidFill>
                <a:effectLst/>
                <a:latin typeface="Univers LT Std 47 Cn Lt" pitchFamily="34" charset="0"/>
              </a:rPr>
              <a:t>„Maria!“, sagte Jesus.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924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Jesaja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1569660"/>
          </a:xfrm>
        </p:spPr>
        <p:txBody>
          <a:bodyPr wrap="square">
            <a:spAutoFit/>
          </a:bodyPr>
          <a:lstStyle/>
          <a:p>
            <a:pPr algn="l"/>
            <a:r>
              <a:rPr lang="de-CH" altLang="de-DE" sz="3200" dirty="0">
                <a:solidFill>
                  <a:schemeClr val="tx1"/>
                </a:solidFill>
                <a:effectLst/>
                <a:latin typeface="Univers LT Std 47 Cn Lt" pitchFamily="34" charset="0"/>
              </a:rPr>
              <a:t>„Fürchte dich nicht, denn ich habe dich erlöst! Ich habe dich bei deinem Namen </a:t>
            </a:r>
            <a:r>
              <a:rPr lang="de-CH" altLang="de-DE" sz="3200" dirty="0" smtClean="0">
                <a:solidFill>
                  <a:schemeClr val="tx1"/>
                </a:solidFill>
                <a:effectLst/>
                <a:latin typeface="Univers LT Std 47 Cn Lt" pitchFamily="34" charset="0"/>
              </a:rPr>
              <a:t>gerufen,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du </a:t>
            </a:r>
            <a:r>
              <a:rPr lang="de-CH" altLang="de-DE" sz="3200" dirty="0">
                <a:solidFill>
                  <a:schemeClr val="tx1"/>
                </a:solidFill>
                <a:effectLst/>
                <a:latin typeface="Univers LT Std 47 Cn Lt" pitchFamily="34" charset="0"/>
              </a:rPr>
              <a:t>bist mein.“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25453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1914"/>
            <a:ext cx="7200800" cy="2492990"/>
          </a:xfrm>
        </p:spPr>
        <p:txBody>
          <a:bodyPr wrap="square">
            <a:spAutoFit/>
          </a:bodyPr>
          <a:lstStyle/>
          <a:p>
            <a:pPr algn="l"/>
            <a:r>
              <a:rPr lang="de-CH" altLang="de-DE" sz="6000" dirty="0">
                <a:solidFill>
                  <a:schemeClr val="tx1"/>
                </a:solidFill>
                <a:effectLst/>
                <a:latin typeface="Univers LT Std 47 Cn Lt" pitchFamily="34" charset="0"/>
              </a:rPr>
              <a:t>„</a:t>
            </a:r>
            <a:r>
              <a:rPr lang="de-CH" altLang="de-DE" sz="6000" dirty="0" err="1">
                <a:solidFill>
                  <a:schemeClr val="tx1"/>
                </a:solidFill>
                <a:effectLst/>
                <a:latin typeface="Univers LT Std 47 Cn Lt" pitchFamily="34" charset="0"/>
              </a:rPr>
              <a:t>Rabbuni</a:t>
            </a:r>
            <a:r>
              <a:rPr lang="de-CH" altLang="de-DE" sz="6000" dirty="0" smtClean="0">
                <a:solidFill>
                  <a:schemeClr val="tx1"/>
                </a:solidFill>
                <a:effectLst/>
                <a:latin typeface="Univers LT Std 47 Cn Lt" pitchFamily="34" charset="0"/>
              </a:rPr>
              <a:t>!“</a:t>
            </a:r>
            <a:br>
              <a:rPr lang="de-CH" altLang="de-DE" sz="6000" dirty="0" smtClean="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
            </a:r>
            <a:br>
              <a:rPr lang="de-CH" altLang="de-DE" sz="3200" dirty="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Das bedeutet „Meister“; Maria gebrauchte den hebräischen Ausdruck.)</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6786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Matthäus-Evangelium 28,9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7200800" cy="1077218"/>
          </a:xfrm>
        </p:spPr>
        <p:txBody>
          <a:bodyPr wrap="square">
            <a:spAutoFit/>
          </a:bodyPr>
          <a:lstStyle/>
          <a:p>
            <a:pPr algn="l"/>
            <a:r>
              <a:rPr lang="de-CH" altLang="de-DE" sz="3200" dirty="0">
                <a:solidFill>
                  <a:schemeClr val="tx1"/>
                </a:solidFill>
                <a:effectLst/>
                <a:latin typeface="Univers LT Std 47 Cn Lt" pitchFamily="34" charset="0"/>
              </a:rPr>
              <a:t>„Sie liefen zu Jesus hin, warfen sich vor ihm nieder und umfassten seine Füsse.“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98373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00800" cy="1569660"/>
          </a:xfrm>
        </p:spPr>
        <p:txBody>
          <a:bodyPr wrap="square">
            <a:spAutoFit/>
          </a:bodyPr>
          <a:lstStyle/>
          <a:p>
            <a:pPr algn="l"/>
            <a:r>
              <a:rPr lang="de-CH" altLang="de-DE" sz="3200" dirty="0">
                <a:solidFill>
                  <a:schemeClr val="tx1"/>
                </a:solidFill>
                <a:effectLst/>
                <a:latin typeface="Univers LT Std 47 Cn Lt" pitchFamily="34" charset="0"/>
              </a:rPr>
              <a:t>„Halte mich nicht </a:t>
            </a:r>
            <a:r>
              <a:rPr lang="de-CH" altLang="de-DE" sz="3200" dirty="0" smtClean="0">
                <a:solidFill>
                  <a:schemeClr val="tx1"/>
                </a:solidFill>
                <a:effectLst/>
                <a:latin typeface="Univers LT Std 47 Cn Lt" pitchFamily="34" charset="0"/>
              </a:rPr>
              <a:t>fest!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Ich </a:t>
            </a:r>
            <a:r>
              <a:rPr lang="de-CH" altLang="de-DE" sz="3200" dirty="0">
                <a:solidFill>
                  <a:schemeClr val="tx1"/>
                </a:solidFill>
                <a:effectLst/>
                <a:latin typeface="Univers LT Std 47 Cn Lt" pitchFamily="34" charset="0"/>
              </a:rPr>
              <a:t>bin noch nicht </a:t>
            </a:r>
            <a:r>
              <a:rPr lang="de-CH" altLang="de-DE" sz="3200" dirty="0" smtClean="0">
                <a:solidFill>
                  <a:schemeClr val="tx1"/>
                </a:solidFill>
                <a:effectLst/>
                <a:latin typeface="Univers LT Std 47 Cn Lt" pitchFamily="34" charset="0"/>
              </a:rPr>
              <a:t>zum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Vater </a:t>
            </a:r>
            <a:r>
              <a:rPr lang="de-CH" altLang="de-DE" sz="3200" dirty="0">
                <a:solidFill>
                  <a:schemeClr val="tx1"/>
                </a:solidFill>
                <a:effectLst/>
                <a:latin typeface="Univers LT Std 47 Cn Lt" pitchFamily="34" charset="0"/>
              </a:rPr>
              <a:t>in den Himmel zurückgekehrt.“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91842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00800" cy="1569660"/>
          </a:xfrm>
        </p:spPr>
        <p:txBody>
          <a:bodyPr wrap="square">
            <a:spAutoFit/>
          </a:bodyPr>
          <a:lstStyle/>
          <a:p>
            <a:pPr algn="l"/>
            <a:r>
              <a:rPr lang="de-CH" altLang="de-DE" sz="3200" dirty="0">
                <a:solidFill>
                  <a:schemeClr val="tx1"/>
                </a:solidFill>
                <a:effectLst/>
                <a:latin typeface="Univers LT Std 47 Cn Lt" pitchFamily="34" charset="0"/>
              </a:rPr>
              <a:t>„Geh zu meinen Brüdern und sag ihnen, dass ich zu ihm zurückkehre – zu meinem Vater und eurem Vater, zu meinem Gott und eurem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141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768752" cy="2062103"/>
          </a:xfrm>
        </p:spPr>
        <p:txBody>
          <a:bodyPr wrap="square">
            <a:spAutoFit/>
          </a:bodyPr>
          <a:lstStyle/>
          <a:p>
            <a:pPr algn="l"/>
            <a:r>
              <a:rPr lang="de-CH" altLang="de-DE" sz="3200" dirty="0">
                <a:solidFill>
                  <a:schemeClr val="tx1"/>
                </a:solidFill>
                <a:effectLst/>
                <a:latin typeface="Univers LT Std 47 Cn Lt" pitchFamily="34" charset="0"/>
              </a:rPr>
              <a:t>Da ging Maria aus </a:t>
            </a:r>
            <a:r>
              <a:rPr lang="de-CH" altLang="de-DE" sz="3200" dirty="0" err="1">
                <a:solidFill>
                  <a:schemeClr val="tx1"/>
                </a:solidFill>
                <a:effectLst/>
                <a:latin typeface="Univers LT Std 47 Cn Lt" pitchFamily="34" charset="0"/>
              </a:rPr>
              <a:t>Magdala</a:t>
            </a:r>
            <a:r>
              <a:rPr lang="de-CH" altLang="de-DE" sz="3200" dirty="0">
                <a:solidFill>
                  <a:schemeClr val="tx1"/>
                </a:solidFill>
                <a:effectLst/>
                <a:latin typeface="Univers LT Std 47 Cn Lt" pitchFamily="34" charset="0"/>
              </a:rPr>
              <a:t> zu den Jüngern zurück. „Ich habe den Herrn gesehen!“, verkündete sie und erzählte </a:t>
            </a:r>
            <a:r>
              <a:rPr lang="de-CH" altLang="de-DE" sz="3200" dirty="0" smtClean="0">
                <a:solidFill>
                  <a:schemeClr val="tx1"/>
                </a:solidFill>
                <a:effectLst/>
                <a:latin typeface="Univers LT Std 47 Cn Lt" pitchFamily="34" charset="0"/>
              </a:rPr>
              <a:t>ihnen,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was </a:t>
            </a:r>
            <a:r>
              <a:rPr lang="de-CH" altLang="de-DE" sz="3200" dirty="0">
                <a:solidFill>
                  <a:schemeClr val="tx1"/>
                </a:solidFill>
                <a:effectLst/>
                <a:latin typeface="Univers LT Std 47 Cn Lt" pitchFamily="34" charset="0"/>
              </a:rPr>
              <a:t>er zu ihr gesagt hatte.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5676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Offenbarung 1,17-18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128792" cy="2554545"/>
          </a:xfrm>
        </p:spPr>
        <p:txBody>
          <a:bodyPr wrap="square">
            <a:spAutoFit/>
          </a:bodyPr>
          <a:lstStyle/>
          <a:p>
            <a:pPr algn="l"/>
            <a:r>
              <a:rPr lang="de-CH" altLang="de-DE" sz="3200" dirty="0">
                <a:solidFill>
                  <a:schemeClr val="tx1"/>
                </a:solidFill>
                <a:effectLst/>
                <a:latin typeface="Univers LT Std 47 Cn Lt" pitchFamily="34" charset="0"/>
              </a:rPr>
              <a:t>„Du brauchst dich nicht zu fürchten! Ich </a:t>
            </a:r>
            <a:r>
              <a:rPr lang="de-CH" altLang="de-DE" sz="3200" dirty="0" smtClean="0">
                <a:solidFill>
                  <a:schemeClr val="tx1"/>
                </a:solidFill>
                <a:effectLst/>
                <a:latin typeface="Univers LT Std 47 Cn Lt" pitchFamily="34" charset="0"/>
              </a:rPr>
              <a:t>bin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Erste und der Letzte und der </a:t>
            </a:r>
            <a:r>
              <a:rPr lang="de-CH" altLang="de-DE" sz="3200" dirty="0" smtClean="0">
                <a:solidFill>
                  <a:schemeClr val="tx1"/>
                </a:solidFill>
                <a:effectLst/>
                <a:latin typeface="Univers LT Std 47 Cn Lt" pitchFamily="34" charset="0"/>
              </a:rPr>
              <a:t>Lebendige.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Ich </a:t>
            </a:r>
            <a:r>
              <a:rPr lang="de-CH" altLang="de-DE" sz="3200" dirty="0">
                <a:solidFill>
                  <a:schemeClr val="tx1"/>
                </a:solidFill>
                <a:effectLst/>
                <a:latin typeface="Univers LT Std 47 Cn Lt" pitchFamily="34" charset="0"/>
              </a:rPr>
              <a:t>war tot, aber jetzt lebe ich in alle Ewigkeit, und ich habe die Schlüssel zum Tod und zum Totenreich.“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48621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11,25-26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6552728" cy="2554545"/>
          </a:xfrm>
        </p:spPr>
        <p:txBody>
          <a:bodyPr wrap="square">
            <a:spAutoFit/>
          </a:bodyPr>
          <a:lstStyle/>
          <a:p>
            <a:pPr algn="l"/>
            <a:r>
              <a:rPr lang="de-CH" altLang="de-DE" sz="3200" dirty="0">
                <a:solidFill>
                  <a:schemeClr val="tx1"/>
                </a:solidFill>
                <a:effectLst/>
                <a:latin typeface="Univers LT Std 47 Cn Lt" pitchFamily="34" charset="0"/>
              </a:rPr>
              <a:t>„Ich bin die Auferstehung und das Leben. Wer an mich glaubt, wird leben, auch wenn er stirbt. Und wer lebt und an mich glaubt, wird niemals sterben. Glaubst du das?“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0945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416824" cy="2554545"/>
          </a:xfrm>
        </p:spPr>
        <p:txBody>
          <a:bodyPr wrap="square">
            <a:spAutoFit/>
          </a:bodyPr>
          <a:lstStyle/>
          <a:p>
            <a:pPr algn="l"/>
            <a:r>
              <a:rPr lang="de-CH" altLang="de-DE" sz="3200" dirty="0">
                <a:solidFill>
                  <a:schemeClr val="tx1"/>
                </a:solidFill>
                <a:effectLst/>
                <a:latin typeface="Univers LT Std 47 Cn Lt" pitchFamily="34" charset="0"/>
              </a:rPr>
              <a:t>Am ersten Tag der neuen Woche, frühmorgens, als es noch dunkel war, ging Maria aus </a:t>
            </a:r>
            <a:r>
              <a:rPr lang="de-CH" altLang="de-DE" sz="3200" dirty="0" err="1">
                <a:solidFill>
                  <a:schemeClr val="tx1"/>
                </a:solidFill>
                <a:effectLst/>
                <a:latin typeface="Univers LT Std 47 Cn Lt" pitchFamily="34" charset="0"/>
              </a:rPr>
              <a:t>Magdala</a:t>
            </a:r>
            <a:r>
              <a:rPr lang="de-CH" altLang="de-DE" sz="3200" dirty="0">
                <a:solidFill>
                  <a:schemeClr val="tx1"/>
                </a:solidFill>
                <a:effectLst/>
                <a:latin typeface="Univers LT Std 47 Cn Lt" pitchFamily="34" charset="0"/>
              </a:rPr>
              <a:t> zum Grab. Sie sah, dass der Stein, mit dem man das Grab verschlossen hatte, nicht mehr vor dem Eingang war.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2226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00800" cy="2554545"/>
          </a:xfrm>
        </p:spPr>
        <p:txBody>
          <a:bodyPr wrap="square">
            <a:spAutoFit/>
          </a:bodyPr>
          <a:lstStyle/>
          <a:p>
            <a:pPr algn="l"/>
            <a:r>
              <a:rPr lang="de-CH" altLang="de-DE" sz="3200" dirty="0">
                <a:solidFill>
                  <a:schemeClr val="tx1"/>
                </a:solidFill>
                <a:effectLst/>
                <a:latin typeface="Univers LT Std 47 Cn Lt" pitchFamily="34" charset="0"/>
              </a:rPr>
              <a:t>Da lief sie zu Simon Petrus und zu dem Jünger, den Jesus besonders lieb gehabt hatte, und berichtete ihnen: „Sie haben den Herrn aus dem Grab weggenommen, und wir wissen nicht, wohin sie ihn gebracht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2679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046988"/>
          </a:xfrm>
        </p:spPr>
        <p:txBody>
          <a:bodyPr wrap="square">
            <a:spAutoFit/>
          </a:bodyPr>
          <a:lstStyle/>
          <a:p>
            <a:pPr algn="l"/>
            <a:r>
              <a:rPr lang="de-CH" altLang="de-DE" sz="3200" dirty="0">
                <a:solidFill>
                  <a:schemeClr val="tx1"/>
                </a:solidFill>
                <a:effectLst/>
                <a:latin typeface="Univers LT Std 47 Cn Lt" pitchFamily="34" charset="0"/>
              </a:rPr>
              <a:t>Sofort machten sich Petrus und der andere Jünger auf den Weg und gingen zum Grab hinaus. Die beiden liefen zusammen los, aber der andere Jünger war schneller als Petrus und erreichte das Grab als Erster. Er beugte sich vor, um hineinzuschauen, und sah die Leinenbinden daliegen; aber er ging nicht hinein.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9391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344816" cy="3046988"/>
          </a:xfrm>
        </p:spPr>
        <p:txBody>
          <a:bodyPr wrap="square">
            <a:spAutoFit/>
          </a:bodyPr>
          <a:lstStyle/>
          <a:p>
            <a:pPr algn="l"/>
            <a:r>
              <a:rPr lang="de-CH" altLang="de-DE" sz="3200" dirty="0">
                <a:solidFill>
                  <a:schemeClr val="tx1"/>
                </a:solidFill>
                <a:effectLst/>
                <a:latin typeface="Univers LT Std 47 Cn Lt" pitchFamily="34" charset="0"/>
              </a:rPr>
              <a:t>Simon Petrus jedoch, der inzwischen auch angekommen war, ging in die Grabkammer hinein. Er sah die Leinenbinden daliegen und sah auch das Tuch, das man dem Toten um den Kopf gewickelt hatte. Es lag zusammengerollt an einer anderen Stelle, nicht bei den Binden.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1115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20,8-10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3539430"/>
          </a:xfrm>
        </p:spPr>
        <p:txBody>
          <a:bodyPr wrap="square">
            <a:spAutoFit/>
          </a:bodyPr>
          <a:lstStyle/>
          <a:p>
            <a:pPr algn="l"/>
            <a:r>
              <a:rPr lang="de-CH" altLang="de-DE" sz="3200" dirty="0">
                <a:solidFill>
                  <a:schemeClr val="tx1"/>
                </a:solidFill>
                <a:effectLst/>
                <a:latin typeface="Univers LT Std 47 Cn Lt" pitchFamily="34" charset="0"/>
              </a:rPr>
              <a:t>Jetzt ging auch der Jünger, der zuerst angekommen war, ins Grab hinein und sah alles. Und er glaubte. Nach der Schrift stand es ja fest, dass Jesus von den Toten auferstehen würde; aber das verstanden sie damals noch nicht. Die beiden Jünger gingen nun wieder nach Hause.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3185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645024"/>
            <a:ext cx="4176464" cy="400110"/>
          </a:xfrm>
        </p:spPr>
        <p:txBody>
          <a:bodyPr wrap="square">
            <a:spAutoFit/>
          </a:bodyPr>
          <a:lstStyle/>
          <a:p>
            <a:pPr algn="r"/>
            <a:r>
              <a:rPr lang="de-CH" altLang="de-DE" sz="2000" dirty="0" smtClean="0">
                <a:effectLst/>
                <a:latin typeface="Univers LT Std 47 Cn Lt" pitchFamily="34" charset="0"/>
              </a:rPr>
              <a:t>Johannes-Evangelium 20,11-12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3539430"/>
          </a:xfrm>
        </p:spPr>
        <p:txBody>
          <a:bodyPr wrap="square">
            <a:spAutoFit/>
          </a:bodyPr>
          <a:lstStyle/>
          <a:p>
            <a:pPr algn="l"/>
            <a:r>
              <a:rPr lang="de-CH" altLang="de-DE" sz="3200" dirty="0">
                <a:solidFill>
                  <a:schemeClr val="tx1"/>
                </a:solidFill>
                <a:effectLst/>
                <a:latin typeface="Univers LT Std 47 Cn Lt" pitchFamily="34" charset="0"/>
              </a:rPr>
              <a:t>Maria aber blieb draussen vor dem Grab stehen; sie weinte. Und während sie weinte, beugte sie sich vor, um ins Grab hineinzuschauen. Da sah sie an der Stelle, wo der Leib Jesu gelegen hatte, zwei Engel in weissen Gewändern sitzen, den einen am Kopfende und den anderen am Fussende.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1134</Words>
  <Application>Microsoft Office PowerPoint</Application>
  <PresentationFormat>Bildschirmpräsentation (4:3)</PresentationFormat>
  <Paragraphs>115</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Sie meinte er sei der Gärtner</vt:lpstr>
      <vt:lpstr>„Herr, uns ist eingefallen, dass dieser Betrüger, als er noch lebte, behauptet hat: ‚Nach drei Tagen werde ich auferstehen.‘“</vt:lpstr>
      <vt:lpstr>„Befiehl deshalb bitte, dass das Grab bis zum dritten Tag bewacht wird! Sonst könnten seine Jünger kommen und den Leichnam stehlen und dann dem Volk gegenüber behaupten, er sei von den Toten auferstanden. Dieser zweite Betrug wäre noch schlimmer als der erste.“</vt:lpstr>
      <vt:lpstr>Am ersten Tag der neuen Woche, frühmorgens, als es noch dunkel war, ging Maria aus Magdala zum Grab. Sie sah, dass der Stein, mit dem man das Grab verschlossen hatte, nicht mehr vor dem Eingang war.</vt:lpstr>
      <vt:lpstr>Da lief sie zu Simon Petrus und zu dem Jünger, den Jesus besonders lieb gehabt hatte, und berichtete ihnen: „Sie haben den Herrn aus dem Grab weggenommen, und wir wissen nicht, wohin sie ihn gebracht haben.“</vt:lpstr>
      <vt:lpstr>Sofort machten sich Petrus und der andere Jünger auf den Weg und gingen zum Grab hinaus. Die beiden liefen zusammen los, aber der andere Jünger war schneller als Petrus und erreichte das Grab als Erster. Er beugte sich vor, um hineinzuschauen, und sah die Leinenbinden daliegen; aber er ging nicht hinein.</vt:lpstr>
      <vt:lpstr>Simon Petrus jedoch, der inzwischen auch angekommen war, ging in die Grabkammer hinein. Er sah die Leinenbinden daliegen und sah auch das Tuch, das man dem Toten um den Kopf gewickelt hatte. Es lag zusammengerollt an einer anderen Stelle, nicht bei den Binden.</vt:lpstr>
      <vt:lpstr>Jetzt ging auch der Jünger, der zuerst angekommen war, ins Grab hinein und sah alles. Und er glaubte. Nach der Schrift stand es ja fest, dass Jesus von den Toten auferstehen würde; aber das verstanden sie damals noch nicht. Die beiden Jünger gingen nun wieder nach Hause.</vt:lpstr>
      <vt:lpstr>Maria aber blieb draussen vor dem Grab stehen; sie weinte. Und während sie weinte, beugte sie sich vor, um ins Grab hineinzuschauen. Da sah sie an der Stelle, wo der Leib Jesu gelegen hatte, zwei Engel in weissen Gewändern sitzen, den einen am Kopfende und den anderen am Fussende.</vt:lpstr>
      <vt:lpstr>“Warum weinst du, liebe Frau?“, fragten die Engel. Maria antwortete: „Sie haben meinen Herrn weggenommen, und ich weiss nicht, wohin sie ihn gebracht haben.“</vt:lpstr>
      <vt:lpstr>Auf einmal stand Jesus hinter ihr. Sie drehte sich nach ihm um und sah ihn, erkannte ihn jedoch nicht. „Warum weinst du, liebe Frau?“, fragte er sie. „Wen suchst du?“ Maria dachte, es sei der Gärtner, und sagte zu ihm: „Herr, wenn du ihn weggebracht hast, sag mir bitte, wo du ihn hingelegt hast, dann hole ich ihn wieder.“</vt:lpstr>
      <vt:lpstr>„Maria!“, sagte Jesus. Da wandte sie sich um und rief: „Rabbuni!“ (Das bedeutet „Meister“; Maria gebrauchte den hebräischen Ausdruck.)</vt:lpstr>
      <vt:lpstr>Jesus sagte zu ihr: „Halte mich nicht fest! Ich bin noch nicht zum Vater in den Himmel zurückgekehrt. Geh zu meinen Brüdern und sag ihnen, dass ich zu ihm zurückkehre – zu meinem Vater und eurem Vater, zu meinem Gott und eurem Gott.“</vt:lpstr>
      <vt:lpstr>Da ging Maria aus Magdala zu den Jüngern zurück. „Ich habe den Herrn gesehen!“, verkündete sie und erzählte ihnen, was er zu ihr gesagt hatte.</vt:lpstr>
      <vt:lpstr>I. Das Grab ist leer?</vt:lpstr>
      <vt:lpstr>„Sah sie, dass der Stein, mit dem man das Grab verschlossen hatte, nicht mehr vor dem Eingang war.“</vt:lpstr>
      <vt:lpstr>Da lief sie zu Simon Petrus und zu dem Jünger, den Jesus besonders lieb gehabt hatte, und berichtete ihnen: „Sie haben den Herrn aus dem Grab weggenommen, und wir wissen nicht, wohin sie ihn gebracht haben.“</vt:lpstr>
      <vt:lpstr>„Sofort machten sich Petrus und der andere Jünger auf den Weg und gingen zum Grab hinaus.“</vt:lpstr>
      <vt:lpstr>„Er beugte sich vor, um hineinzuschauen, und sah die Leinenbinden daliegen; aber er ging nicht hinein.“ </vt:lpstr>
      <vt:lpstr>„Simon Petrus, der inzwischen auch angekommen war, ging in die Grabkammer hinein. Er sah die Leinenbinden daliegen.“</vt:lpstr>
      <vt:lpstr>„Und Johannes glaubte.“</vt:lpstr>
      <vt:lpstr>„Nach der Schrift stand es ja fest, dass Jesus von den Toten auferstehen würde; aber das verstanden sie damals noch nicht.“</vt:lpstr>
      <vt:lpstr>II. Wo ist Jesus?</vt:lpstr>
      <vt:lpstr>„Maria blieb draussen vor dem Grab stehen; sie weinte. Und während sie weinte, beugte sie sich vor, um ins Grab hineinzuschauen.“</vt:lpstr>
      <vt:lpstr>„An der Stelle, wo der Leib Jesu gelegen hatte, sah sie zwei Engel in weissen Gewändern sitzen, den einen am Kopfende und den anderen am Fussende.“</vt:lpstr>
      <vt:lpstr>“Warum weinst du, Frau?“</vt:lpstr>
      <vt:lpstr>„Sie haben meinen Herrn weggenommen, und ich weiss nicht, wohin sie ihn gebracht haben.“</vt:lpstr>
      <vt:lpstr>„Warum weinst du, Frau? Wen suchst du?“</vt:lpstr>
      <vt:lpstr>„Herr, wenn du ihn weggebracht hast, sag mir bitte, wo du ihn hingelegt hast, dann hole ich ihn wieder.“</vt:lpstr>
      <vt:lpstr>„Maria!“, sagte Jesus.</vt:lpstr>
      <vt:lpstr>„Fürchte dich nicht, denn ich habe dich erlöst! Ich habe dich bei deinem Namen gerufen, du bist mein.“ </vt:lpstr>
      <vt:lpstr>„Rabbuni!“  (Das bedeutet „Meister“; Maria gebrauchte den hebräischen Ausdruck.)</vt:lpstr>
      <vt:lpstr>„Sie liefen zu Jesus hin, warfen sich vor ihm nieder und umfassten seine Füsse.“</vt:lpstr>
      <vt:lpstr>„Halte mich nicht fest! Ich bin noch nicht zum Vater in den Himmel zurückgekehrt.“</vt:lpstr>
      <vt:lpstr>„Geh zu meinen Brüdern und sag ihnen, dass ich zu ihm zurückkehre – zu meinem Vater und eurem Vater, zu meinem Gott und eurem Gott.“</vt:lpstr>
      <vt:lpstr>Da ging Maria aus Magdala zu den Jüngern zurück. „Ich habe den Herrn gesehen!“, verkündete sie und erzählte ihnen, was er zu ihr gesagt hatte.</vt:lpstr>
      <vt:lpstr>Schlussgedanke</vt:lpstr>
      <vt:lpstr>„Du brauchst dich nicht zu fürchten! Ich bin der Erste und der Letzte und der Lebendige. Ich war tot, aber jetzt lebe ich in alle Ewigkeit, und ich habe die Schlüssel zum Tod und zum Totenreich.“</vt:lpstr>
      <vt:lpstr>„Ich bin die Auferstehung und das Leben. Wer an mich glaubt, wird leben, auch wenn er stirbt. Und wer lebt und an mich glaubt, wird niemals sterben. Glaubst du 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4/7 - Sie meinte er sei der Gärtner - Folien</dc:title>
  <dc:creator>Jürg Birnstiel</dc:creator>
  <cp:lastModifiedBy>Me</cp:lastModifiedBy>
  <cp:revision>541</cp:revision>
  <dcterms:created xsi:type="dcterms:W3CDTF">2013-11-12T15:20:47Z</dcterms:created>
  <dcterms:modified xsi:type="dcterms:W3CDTF">2016-05-19T15:26:37Z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