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3"/>
  </p:notesMasterIdLst>
  <p:handoutMasterIdLst>
    <p:handoutMasterId r:id="rId44"/>
  </p:handoutMasterIdLst>
  <p:sldIdLst>
    <p:sldId id="735" r:id="rId2"/>
    <p:sldId id="1029" r:id="rId3"/>
    <p:sldId id="1031" r:id="rId4"/>
    <p:sldId id="1027" r:id="rId5"/>
    <p:sldId id="1033" r:id="rId6"/>
    <p:sldId id="1034" r:id="rId7"/>
    <p:sldId id="1035" r:id="rId8"/>
    <p:sldId id="1036" r:id="rId9"/>
    <p:sldId id="1037" r:id="rId10"/>
    <p:sldId id="1038" r:id="rId11"/>
    <p:sldId id="1039" r:id="rId12"/>
    <p:sldId id="1040" r:id="rId13"/>
    <p:sldId id="896" r:id="rId14"/>
    <p:sldId id="1032" r:id="rId15"/>
    <p:sldId id="1041" r:id="rId16"/>
    <p:sldId id="1042" r:id="rId17"/>
    <p:sldId id="1043" r:id="rId18"/>
    <p:sldId id="1044" r:id="rId19"/>
    <p:sldId id="1045" r:id="rId20"/>
    <p:sldId id="1046" r:id="rId21"/>
    <p:sldId id="962" r:id="rId22"/>
    <p:sldId id="1047" r:id="rId23"/>
    <p:sldId id="1048" r:id="rId24"/>
    <p:sldId id="1049" r:id="rId25"/>
    <p:sldId id="1050" r:id="rId26"/>
    <p:sldId id="1051" r:id="rId27"/>
    <p:sldId id="1052" r:id="rId28"/>
    <p:sldId id="1053" r:id="rId29"/>
    <p:sldId id="1054" r:id="rId30"/>
    <p:sldId id="1028" r:id="rId31"/>
    <p:sldId id="1055" r:id="rId32"/>
    <p:sldId id="1056" r:id="rId33"/>
    <p:sldId id="1057" r:id="rId34"/>
    <p:sldId id="1058" r:id="rId35"/>
    <p:sldId id="1059" r:id="rId36"/>
    <p:sldId id="1060" r:id="rId37"/>
    <p:sldId id="259" r:id="rId38"/>
    <p:sldId id="1061" r:id="rId39"/>
    <p:sldId id="1062" r:id="rId40"/>
    <p:sldId id="1063" r:id="rId41"/>
    <p:sldId id="1064" r:id="rId4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2498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9310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5867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064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2526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2464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8374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53059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6073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7080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7116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8902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92354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58887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1606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73479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50324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14064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0237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99955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49587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315669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622043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984167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45996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079846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3634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877553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84889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0431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3900655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64164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9553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4219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8772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0592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236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13733" y="116632"/>
            <a:ext cx="8858067" cy="830997"/>
          </a:xfrm>
        </p:spPr>
        <p:txBody>
          <a:bodyPr wrap="square">
            <a:spAutoFit/>
          </a:bodyPr>
          <a:lstStyle/>
          <a:p>
            <a:pPr algn="l"/>
            <a:r>
              <a:rPr lang="de-CH" altLang="de-DE" sz="4800" dirty="0">
                <a:solidFill>
                  <a:schemeClr val="tx1"/>
                </a:solidFill>
                <a:effectLst/>
                <a:latin typeface="Univers LT Std 47 Cn Lt" pitchFamily="34" charset="0"/>
              </a:rPr>
              <a:t>Jesus wird der rote Teppich ausgerollt</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691680" y="5589240"/>
            <a:ext cx="7345899" cy="523220"/>
          </a:xfrm>
        </p:spPr>
        <p:txBody>
          <a:bodyPr wrap="square">
            <a:spAutoFit/>
          </a:bodyPr>
          <a:lstStyle/>
          <a:p>
            <a:pPr algn="r"/>
            <a:r>
              <a:rPr lang="de-DE" altLang="de-DE" sz="2800" dirty="0">
                <a:effectLst/>
                <a:latin typeface="Univers LT Std 47 Cn Lt" pitchFamily="34" charset="0"/>
              </a:rPr>
              <a:t>Reihe: </a:t>
            </a:r>
            <a:r>
              <a:rPr lang="de-CH" altLang="de-DE" sz="2800" dirty="0">
                <a:effectLst/>
                <a:latin typeface="Univers LT Std 47 Cn Lt" pitchFamily="34" charset="0"/>
              </a:rPr>
              <a:t>Die Jugendjahre von Jesus </a:t>
            </a:r>
            <a:r>
              <a:rPr lang="de-DE" altLang="de-DE" sz="2800" dirty="0">
                <a:effectLst/>
                <a:latin typeface="Univers LT Std 47 Cn Lt" pitchFamily="34" charset="0"/>
              </a:rPr>
              <a:t>(5/9)</a:t>
            </a:r>
          </a:p>
        </p:txBody>
      </p:sp>
      <p:sp>
        <p:nvSpPr>
          <p:cNvPr id="4" name="Rectangle 3"/>
          <p:cNvSpPr txBox="1">
            <a:spLocks noChangeArrowheads="1"/>
          </p:cNvSpPr>
          <p:nvPr/>
        </p:nvSpPr>
        <p:spPr bwMode="auto">
          <a:xfrm>
            <a:off x="3734031" y="3573016"/>
            <a:ext cx="5271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Matthäus-Evangelium 3,1-12</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4077072"/>
            <a:ext cx="4176464" cy="400110"/>
          </a:xfrm>
        </p:spPr>
        <p:txBody>
          <a:bodyPr wrap="square">
            <a:spAutoFit/>
          </a:bodyPr>
          <a:lstStyle/>
          <a:p>
            <a:pPr algn="r"/>
            <a:r>
              <a:rPr lang="de-CH" altLang="de-DE" sz="2000" dirty="0">
                <a:effectLst/>
                <a:latin typeface="Univers LT Std 47 Cn Lt" pitchFamily="34" charset="0"/>
              </a:rPr>
              <a:t>Matthäus-Evangelium 3,10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704856" cy="2800767"/>
          </a:xfrm>
        </p:spPr>
        <p:txBody>
          <a:bodyPr wrap="square">
            <a:spAutoFit/>
          </a:bodyPr>
          <a:lstStyle/>
          <a:p>
            <a:pPr algn="l"/>
            <a:r>
              <a:rPr lang="de-CH" altLang="de-DE" sz="4400" dirty="0">
                <a:solidFill>
                  <a:schemeClr val="tx1"/>
                </a:solidFill>
                <a:effectLst/>
                <a:latin typeface="Univers LT Std 47 Cn Lt" pitchFamily="34" charset="0"/>
              </a:rPr>
              <a:t>Die Axt ist schon an die Wurzel der Bäume gelegt, und jeder Baum, der keine guten Früchte bringt, wird umgehauen und ins Feuer geworfen.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2981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4469050"/>
            <a:ext cx="4176464" cy="400110"/>
          </a:xfrm>
        </p:spPr>
        <p:txBody>
          <a:bodyPr wrap="square">
            <a:spAutoFit/>
          </a:bodyPr>
          <a:lstStyle/>
          <a:p>
            <a:pPr algn="r"/>
            <a:r>
              <a:rPr lang="de-CH" altLang="de-DE" sz="2000" dirty="0">
                <a:effectLst/>
                <a:latin typeface="Univers LT Std 47 Cn Lt" pitchFamily="34" charset="0"/>
              </a:rPr>
              <a:t>Matthäus-Evangelium 3,11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44624"/>
            <a:ext cx="8856984" cy="4154984"/>
          </a:xfrm>
        </p:spPr>
        <p:txBody>
          <a:bodyPr wrap="square">
            <a:spAutoFit/>
          </a:bodyPr>
          <a:lstStyle/>
          <a:p>
            <a:pPr algn="l"/>
            <a:r>
              <a:rPr lang="de-CH" altLang="de-DE" sz="4400" dirty="0">
                <a:solidFill>
                  <a:schemeClr val="tx1"/>
                </a:solidFill>
                <a:effectLst/>
                <a:latin typeface="Univers LT Std 47 Cn Lt" pitchFamily="34" charset="0"/>
              </a:rPr>
              <a:t>Ich taufe euch mit Wasser als Bestätigung für eure Umkehr. Der aber, der nach mir kommt, ist stärker als ich; ich bin es nicht einmal wert, ihm die Sandalen auszuziehen. Er wird euch mit dem Heiligen Geist und mit Feuer taufen.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8416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4005064"/>
            <a:ext cx="4176464" cy="400110"/>
          </a:xfrm>
        </p:spPr>
        <p:txBody>
          <a:bodyPr wrap="square">
            <a:spAutoFit/>
          </a:bodyPr>
          <a:lstStyle/>
          <a:p>
            <a:pPr algn="r"/>
            <a:r>
              <a:rPr lang="de-CH" altLang="de-DE" sz="2000" dirty="0">
                <a:effectLst/>
                <a:latin typeface="Univers LT Std 47 Cn Lt" pitchFamily="34" charset="0"/>
              </a:rPr>
              <a:t>Matthäus-Evangelium 3,12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67445" y="95141"/>
            <a:ext cx="8897043" cy="3477875"/>
          </a:xfrm>
        </p:spPr>
        <p:txBody>
          <a:bodyPr wrap="square">
            <a:spAutoFit/>
          </a:bodyPr>
          <a:lstStyle/>
          <a:p>
            <a:pPr algn="l"/>
            <a:r>
              <a:rPr lang="de-CH" altLang="de-DE" sz="4400" dirty="0">
                <a:solidFill>
                  <a:schemeClr val="tx1"/>
                </a:solidFill>
                <a:effectLst/>
                <a:latin typeface="Univers LT Std 47 Cn Lt" pitchFamily="34" charset="0"/>
              </a:rPr>
              <a:t>Er hat die Worfschaufel in der Hand und wird damit die Spreu vom Weizen trennen. Den Weizen wird er in die Scheune bringen, die Spreu aber wird er in nie erlöschendem Feuer verbrennen.«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248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404664"/>
            <a:ext cx="8640960" cy="769441"/>
          </a:xfrm>
        </p:spPr>
        <p:txBody>
          <a:bodyPr wrap="square">
            <a:spAutoFit/>
          </a:bodyPr>
          <a:lstStyle/>
          <a:p>
            <a:pPr algn="l"/>
            <a:r>
              <a:rPr lang="de-DE" altLang="de-DE" sz="4400" dirty="0">
                <a:solidFill>
                  <a:schemeClr val="tx1"/>
                </a:solidFill>
                <a:effectLst/>
                <a:latin typeface="Univers LT Std 47 Cn Lt" pitchFamily="34" charset="0"/>
              </a:rPr>
              <a:t>I. Macht euch bereit!</a:t>
            </a:r>
          </a:p>
        </p:txBody>
      </p:sp>
    </p:spTree>
    <p:extLst>
      <p:ext uri="{BB962C8B-B14F-4D97-AF65-F5344CB8AC3E}">
        <p14:creationId xmlns:p14="http://schemas.microsoft.com/office/powerpoint/2010/main" val="337966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1455018"/>
            <a:ext cx="4176464" cy="400110"/>
          </a:xfrm>
        </p:spPr>
        <p:txBody>
          <a:bodyPr wrap="square">
            <a:spAutoFit/>
          </a:bodyPr>
          <a:lstStyle/>
          <a:p>
            <a:pPr algn="r"/>
            <a:r>
              <a:rPr lang="de-CH" altLang="de-DE" sz="2000" dirty="0">
                <a:effectLst/>
                <a:latin typeface="Univers LT Std 47 Cn Lt" pitchFamily="34" charset="0"/>
              </a:rPr>
              <a:t>Matthäus-Evangelium 3,2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704856" cy="1754326"/>
          </a:xfrm>
        </p:spPr>
        <p:txBody>
          <a:bodyPr wrap="square">
            <a:spAutoFit/>
          </a:bodyPr>
          <a:lstStyle/>
          <a:p>
            <a:pPr algn="l"/>
            <a:r>
              <a:rPr lang="de-CH" altLang="de-DE" dirty="0">
                <a:solidFill>
                  <a:schemeClr val="tx1"/>
                </a:solidFill>
                <a:effectLst/>
                <a:latin typeface="Univers LT Std 47 Cn Lt" pitchFamily="34" charset="0"/>
              </a:rPr>
              <a:t>„Kehrt um! Denn das Himmelreich ist nahe.“</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90763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4005064"/>
            <a:ext cx="4176464" cy="400110"/>
          </a:xfrm>
        </p:spPr>
        <p:txBody>
          <a:bodyPr wrap="square">
            <a:spAutoFit/>
          </a:bodyPr>
          <a:lstStyle/>
          <a:p>
            <a:pPr algn="r"/>
            <a:r>
              <a:rPr lang="de-CH" altLang="de-DE" sz="2000" dirty="0">
                <a:effectLst/>
                <a:latin typeface="Univers LT Std 47 Cn Lt" pitchFamily="34" charset="0"/>
              </a:rPr>
              <a:t>Matthäus-Evangelium 3,3 (Jesaja 40,3)  </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23478" y="81206"/>
            <a:ext cx="8897043" cy="2123658"/>
          </a:xfrm>
        </p:spPr>
        <p:txBody>
          <a:bodyPr wrap="square">
            <a:spAutoFit/>
          </a:bodyPr>
          <a:lstStyle/>
          <a:p>
            <a:pPr algn="l"/>
            <a:r>
              <a:rPr lang="de-CH" altLang="de-DE" sz="4400" dirty="0">
                <a:solidFill>
                  <a:schemeClr val="tx1"/>
                </a:solidFill>
                <a:effectLst/>
                <a:latin typeface="Univers LT Std 47 Cn Lt" pitchFamily="34" charset="0"/>
              </a:rPr>
              <a:t>„Hört, eine Stimme ruft in der Wüste: ›Bereitet dem Herrn den Weg!</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Ebnet im die Pfade!‹«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3300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4005064"/>
            <a:ext cx="4176464" cy="400110"/>
          </a:xfrm>
        </p:spPr>
        <p:txBody>
          <a:bodyPr wrap="square">
            <a:spAutoFit/>
          </a:bodyPr>
          <a:lstStyle/>
          <a:p>
            <a:pPr algn="r"/>
            <a:r>
              <a:rPr lang="de-CH" altLang="de-DE" sz="2000" dirty="0">
                <a:effectLst/>
                <a:latin typeface="Univers LT Std 47 Cn Lt" pitchFamily="34" charset="0"/>
              </a:rPr>
              <a:t>Matthäus-Evangelium 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9001000" cy="2800767"/>
          </a:xfrm>
        </p:spPr>
        <p:txBody>
          <a:bodyPr wrap="square">
            <a:spAutoFit/>
          </a:bodyPr>
          <a:lstStyle/>
          <a:p>
            <a:pPr algn="l"/>
            <a:r>
              <a:rPr lang="de-CH" altLang="de-DE" sz="4400" dirty="0">
                <a:solidFill>
                  <a:schemeClr val="tx1"/>
                </a:solidFill>
                <a:effectLst/>
                <a:latin typeface="Univers LT Std 47 Cn Lt" pitchFamily="34" charset="0"/>
              </a:rPr>
              <a:t>„Johannes trug ein Gewand aus Kamelhaar und um seine Hüften einen Ledergürtel; Heuschrecken und wilder Honig waren seine Nahrung.“</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99577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852936"/>
            <a:ext cx="4176464" cy="400110"/>
          </a:xfrm>
        </p:spPr>
        <p:txBody>
          <a:bodyPr wrap="square">
            <a:spAutoFit/>
          </a:bodyPr>
          <a:lstStyle/>
          <a:p>
            <a:pPr algn="r"/>
            <a:r>
              <a:rPr lang="de-CH" altLang="de-DE" sz="2000" dirty="0">
                <a:effectLst/>
                <a:latin typeface="Univers LT Std 47 Cn Lt" pitchFamily="34" charset="0"/>
              </a:rPr>
              <a:t>2.Könige 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5904458" cy="2123658"/>
          </a:xfrm>
        </p:spPr>
        <p:txBody>
          <a:bodyPr wrap="square">
            <a:spAutoFit/>
          </a:bodyPr>
          <a:lstStyle/>
          <a:p>
            <a:pPr algn="l"/>
            <a:r>
              <a:rPr lang="de-CH" altLang="de-DE" sz="4400" dirty="0">
                <a:solidFill>
                  <a:schemeClr val="tx1"/>
                </a:solidFill>
                <a:effectLst/>
                <a:latin typeface="Univers LT Std 47 Cn Lt" pitchFamily="34" charset="0"/>
              </a:rPr>
              <a:t>„Elia trug einen Mantel aus Ziegenhaaren und einen ledernen Gürtel.“</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5269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852936"/>
            <a:ext cx="4176464" cy="400110"/>
          </a:xfrm>
        </p:spPr>
        <p:txBody>
          <a:bodyPr wrap="square">
            <a:spAutoFit/>
          </a:bodyPr>
          <a:lstStyle/>
          <a:p>
            <a:pPr algn="r"/>
            <a:r>
              <a:rPr lang="de-CH" altLang="de-DE" sz="2000" dirty="0">
                <a:effectLst/>
                <a:latin typeface="Univers LT Std 47 Cn Lt" pitchFamily="34" charset="0"/>
              </a:rPr>
              <a:t>Maleachi 3,23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856984" cy="2123658"/>
          </a:xfrm>
        </p:spPr>
        <p:txBody>
          <a:bodyPr wrap="square">
            <a:spAutoFit/>
          </a:bodyPr>
          <a:lstStyle/>
          <a:p>
            <a:pPr algn="l"/>
            <a:r>
              <a:rPr lang="de-CH" altLang="de-DE" sz="4400" dirty="0">
                <a:solidFill>
                  <a:schemeClr val="tx1"/>
                </a:solidFill>
                <a:effectLst/>
                <a:latin typeface="Univers LT Std 47 Cn Lt" pitchFamily="34" charset="0"/>
              </a:rPr>
              <a:t>„Ich sende euch den Propheten Elia, bevor der grosse und schreckliche Tag kommt, an dem ich, der HERR, Gericht halte.“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770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852936"/>
            <a:ext cx="4176464" cy="400110"/>
          </a:xfrm>
        </p:spPr>
        <p:txBody>
          <a:bodyPr wrap="square">
            <a:spAutoFit/>
          </a:bodyPr>
          <a:lstStyle/>
          <a:p>
            <a:pPr algn="r"/>
            <a:r>
              <a:rPr lang="de-CH" altLang="de-DE" sz="2000" dirty="0">
                <a:effectLst/>
                <a:latin typeface="Univers LT Std 47 Cn Lt" pitchFamily="34" charset="0"/>
              </a:rPr>
              <a:t>Johannes-Evangelium 1,21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136904" cy="1446550"/>
          </a:xfrm>
        </p:spPr>
        <p:txBody>
          <a:bodyPr wrap="square">
            <a:spAutoFit/>
          </a:bodyPr>
          <a:lstStyle/>
          <a:p>
            <a:pPr algn="l"/>
            <a:r>
              <a:rPr lang="de-CH" altLang="de-DE" sz="4400" dirty="0">
                <a:solidFill>
                  <a:schemeClr val="tx1"/>
                </a:solidFill>
                <a:effectLst/>
                <a:latin typeface="Univers LT Std 47 Cn Lt" pitchFamily="34" charset="0"/>
              </a:rPr>
              <a:t>„Wer bist du dann?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Bist du der Prophet, der kommen soll?“</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5559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69044" y="5661248"/>
            <a:ext cx="4176464" cy="400110"/>
          </a:xfrm>
        </p:spPr>
        <p:txBody>
          <a:bodyPr wrap="square">
            <a:spAutoFit/>
          </a:bodyPr>
          <a:lstStyle/>
          <a:p>
            <a:pPr algn="r"/>
            <a:r>
              <a:rPr lang="de-CH" altLang="de-DE" sz="2000" dirty="0">
                <a:effectLst/>
                <a:latin typeface="Univers LT Std 47 Cn Lt" pitchFamily="34" charset="0"/>
              </a:rPr>
              <a:t>Lukas-Evangelium 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73424" y="24130"/>
            <a:ext cx="7704856" cy="923330"/>
          </a:xfrm>
        </p:spPr>
        <p:txBody>
          <a:bodyPr wrap="square">
            <a:spAutoFit/>
          </a:bodyPr>
          <a:lstStyle/>
          <a:p>
            <a:pPr algn="r"/>
            <a:r>
              <a:rPr lang="de-CH" altLang="de-DE" dirty="0">
                <a:solidFill>
                  <a:schemeClr val="tx1"/>
                </a:solidFill>
                <a:effectLst/>
                <a:latin typeface="Univers LT Std 47 Cn Lt" pitchFamily="34" charset="0"/>
              </a:rPr>
              <a:t>ca. 29 n.Chr.</a:t>
            </a:r>
            <a:endParaRPr lang="de-DE" altLang="de-DE" dirty="0">
              <a:solidFill>
                <a:schemeClr val="tx1"/>
              </a:solidFill>
              <a:effectLst/>
              <a:latin typeface="Univers LT Std 47 Cn Lt" pitchFamily="34" charset="0"/>
            </a:endParaRPr>
          </a:p>
        </p:txBody>
      </p:sp>
      <p:sp>
        <p:nvSpPr>
          <p:cNvPr id="8" name="Rectangle 2">
            <a:extLst>
              <a:ext uri="{FF2B5EF4-FFF2-40B4-BE49-F238E27FC236}">
                <a16:creationId xmlns:a16="http://schemas.microsoft.com/office/drawing/2014/main" xmlns="" id="{968B153F-05D5-4672-B4BB-D3F836268183}"/>
              </a:ext>
            </a:extLst>
          </p:cNvPr>
          <p:cNvSpPr txBox="1">
            <a:spLocks noChangeArrowheads="1"/>
          </p:cNvSpPr>
          <p:nvPr/>
        </p:nvSpPr>
        <p:spPr bwMode="auto">
          <a:xfrm>
            <a:off x="179512" y="1195005"/>
            <a:ext cx="3495884"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4000" kern="0" dirty="0">
                <a:solidFill>
                  <a:schemeClr val="tx1"/>
                </a:solidFill>
                <a:effectLst/>
                <a:latin typeface="Univers LT Std 47 Cn Lt" pitchFamily="34" charset="0"/>
              </a:rPr>
              <a:t>Es war im fünfzehnten Jahr der Regierung des Kaisers Tiberius</a:t>
            </a:r>
            <a:endParaRPr lang="de-DE" altLang="de-DE" sz="40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2175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4005064"/>
            <a:ext cx="4176464" cy="400110"/>
          </a:xfrm>
        </p:spPr>
        <p:txBody>
          <a:bodyPr wrap="square">
            <a:spAutoFit/>
          </a:bodyPr>
          <a:lstStyle/>
          <a:p>
            <a:pPr algn="r"/>
            <a:r>
              <a:rPr lang="de-CH" altLang="de-DE" sz="2000" dirty="0">
                <a:effectLst/>
                <a:latin typeface="Univers LT Std 47 Cn Lt" pitchFamily="34" charset="0"/>
              </a:rPr>
              <a:t>Matthäus-Evangelium 3,5-6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1500" y="95141"/>
            <a:ext cx="8820980" cy="3477875"/>
          </a:xfrm>
        </p:spPr>
        <p:txBody>
          <a:bodyPr wrap="square">
            <a:spAutoFit/>
          </a:bodyPr>
          <a:lstStyle/>
          <a:p>
            <a:pPr algn="l"/>
            <a:r>
              <a:rPr lang="de-CH" altLang="de-DE" sz="4400" dirty="0">
                <a:solidFill>
                  <a:schemeClr val="tx1"/>
                </a:solidFill>
                <a:effectLst/>
                <a:latin typeface="Univers LT Std 47 Cn Lt" pitchFamily="34" charset="0"/>
              </a:rPr>
              <a:t>„Die Einwohner Jerusalems sowie die Bevölkerung von ganz Judäa und von der gesamten Jordangegend gingen zu ihm in die Wüste; sie bekannten ihre Sünden und liessen sich im Jordan von ihm taufen.“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88987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332656"/>
            <a:ext cx="9019002" cy="769441"/>
          </a:xfrm>
        </p:spPr>
        <p:txBody>
          <a:bodyPr wrap="square">
            <a:spAutoFit/>
          </a:bodyPr>
          <a:lstStyle/>
          <a:p>
            <a:pPr algn="l"/>
            <a:r>
              <a:rPr lang="de-DE" altLang="de-DE" sz="4400" dirty="0">
                <a:solidFill>
                  <a:schemeClr val="tx1"/>
                </a:solidFill>
                <a:effectLst/>
                <a:latin typeface="Univers LT Std 47 Cn Lt" pitchFamily="34" charset="0"/>
              </a:rPr>
              <a:t>II. </a:t>
            </a:r>
            <a:r>
              <a:rPr lang="de-CH" altLang="de-DE" sz="4400" dirty="0">
                <a:solidFill>
                  <a:schemeClr val="tx1"/>
                </a:solidFill>
                <a:effectLst/>
                <a:latin typeface="Univers LT Std 47 Cn Lt" pitchFamily="34" charset="0"/>
              </a:rPr>
              <a:t>Eure religiöse Einbildung verblendet euch</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852936"/>
            <a:ext cx="4176464" cy="400110"/>
          </a:xfrm>
        </p:spPr>
        <p:txBody>
          <a:bodyPr wrap="square">
            <a:spAutoFit/>
          </a:bodyPr>
          <a:lstStyle/>
          <a:p>
            <a:pPr algn="r"/>
            <a:r>
              <a:rPr lang="de-CH" altLang="de-DE" sz="2000" dirty="0">
                <a:effectLst/>
                <a:latin typeface="Univers LT Std 47 Cn Lt" pitchFamily="34" charset="0"/>
              </a:rPr>
              <a:t>Matthäus-Evangelium 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136904" cy="2123658"/>
          </a:xfrm>
        </p:spPr>
        <p:txBody>
          <a:bodyPr wrap="square">
            <a:spAutoFit/>
          </a:bodyPr>
          <a:lstStyle/>
          <a:p>
            <a:pPr algn="l"/>
            <a:r>
              <a:rPr lang="de-CH" altLang="de-DE" sz="4400" dirty="0">
                <a:solidFill>
                  <a:schemeClr val="tx1"/>
                </a:solidFill>
                <a:effectLst/>
                <a:latin typeface="Univers LT Std 47 Cn Lt" pitchFamily="34" charset="0"/>
              </a:rPr>
              <a:t>„Ihr Schlangenbrut! Wer hat euch auf den Gedanken gebracht, ihr könntet dem kommenden Zorn entgehen?“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91462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3604955"/>
            <a:ext cx="4176464" cy="400110"/>
          </a:xfrm>
        </p:spPr>
        <p:txBody>
          <a:bodyPr wrap="square">
            <a:spAutoFit/>
          </a:bodyPr>
          <a:lstStyle/>
          <a:p>
            <a:pPr algn="r"/>
            <a:r>
              <a:rPr lang="de-CH" altLang="de-DE" sz="2000" dirty="0">
                <a:effectLst/>
                <a:latin typeface="Univers LT Std 47 Cn Lt" pitchFamily="34" charset="0"/>
              </a:rPr>
              <a:t>Jesaja 59,5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2169"/>
            <a:ext cx="8496944" cy="2800767"/>
          </a:xfrm>
        </p:spPr>
        <p:txBody>
          <a:bodyPr wrap="square">
            <a:spAutoFit/>
          </a:bodyPr>
          <a:lstStyle/>
          <a:p>
            <a:pPr algn="l"/>
            <a:r>
              <a:rPr lang="de-CH" altLang="de-DE" sz="4400" dirty="0">
                <a:solidFill>
                  <a:schemeClr val="tx1"/>
                </a:solidFill>
                <a:effectLst/>
                <a:latin typeface="Univers LT Std 47 Cn Lt" pitchFamily="34" charset="0"/>
              </a:rPr>
              <a:t>„Eure Anschläge sind so tödlich wie die Eier giftiger Schlangen: Wer davon isst, muss sterben, und wenn man eins zerdrückt, schlüpft eine Otter heraus.“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2231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852936"/>
            <a:ext cx="4176464" cy="400110"/>
          </a:xfrm>
        </p:spPr>
        <p:txBody>
          <a:bodyPr wrap="square">
            <a:spAutoFit/>
          </a:bodyPr>
          <a:lstStyle/>
          <a:p>
            <a:pPr algn="r"/>
            <a:r>
              <a:rPr lang="de-CH" altLang="de-DE" sz="2000" dirty="0">
                <a:effectLst/>
                <a:latin typeface="Univers LT Std 47 Cn Lt" pitchFamily="34" charset="0"/>
              </a:rPr>
              <a:t>Matthäus-Evangelium 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5256584" cy="2123658"/>
          </a:xfrm>
        </p:spPr>
        <p:txBody>
          <a:bodyPr wrap="square">
            <a:spAutoFit/>
          </a:bodyPr>
          <a:lstStyle/>
          <a:p>
            <a:pPr algn="l"/>
            <a:r>
              <a:rPr lang="de-CH" altLang="de-DE" sz="4400" dirty="0">
                <a:solidFill>
                  <a:schemeClr val="tx1"/>
                </a:solidFill>
                <a:effectLst/>
                <a:latin typeface="Univers LT Std 47 Cn Lt" pitchFamily="34" charset="0"/>
              </a:rPr>
              <a:t>„Bringt Frucht, die zeigt, dass es euch mit der Umkehr ernst ist.“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0877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852936"/>
            <a:ext cx="4176464" cy="400110"/>
          </a:xfrm>
        </p:spPr>
        <p:txBody>
          <a:bodyPr wrap="square">
            <a:spAutoFit/>
          </a:bodyPr>
          <a:lstStyle/>
          <a:p>
            <a:pPr algn="r"/>
            <a:r>
              <a:rPr lang="de-CH" altLang="de-DE" sz="2000" dirty="0">
                <a:effectLst/>
                <a:latin typeface="Univers LT Std 47 Cn Lt" pitchFamily="34" charset="0"/>
              </a:rPr>
              <a:t>Matthäus-Evangelium 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99132" y="188640"/>
            <a:ext cx="9073008" cy="1446550"/>
          </a:xfrm>
        </p:spPr>
        <p:txBody>
          <a:bodyPr wrap="square">
            <a:spAutoFit/>
          </a:bodyPr>
          <a:lstStyle/>
          <a:p>
            <a:pPr algn="l"/>
            <a:r>
              <a:rPr lang="de-CH" altLang="de-DE" sz="4400" dirty="0">
                <a:solidFill>
                  <a:schemeClr val="tx1"/>
                </a:solidFill>
                <a:effectLst/>
                <a:latin typeface="Univers LT Std 47 Cn Lt" pitchFamily="34" charset="0"/>
              </a:rPr>
              <a:t>„Meint nicht, ihr könntet euch darauf berufen, dass ihr Abraham zum Vater habt.“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462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98957" y="3933056"/>
            <a:ext cx="4176464" cy="400110"/>
          </a:xfrm>
        </p:spPr>
        <p:txBody>
          <a:bodyPr wrap="square">
            <a:spAutoFit/>
          </a:bodyPr>
          <a:lstStyle/>
          <a:p>
            <a:pPr algn="r"/>
            <a:r>
              <a:rPr lang="sv-SE" altLang="de-DE" sz="2000" dirty="0">
                <a:effectLst/>
                <a:latin typeface="Univers LT Std 47 Cn Lt" pitchFamily="34" charset="0"/>
              </a:rPr>
              <a:t>Justinus Martyr, Dial. c. Tryph. 140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04429" cy="3477875"/>
          </a:xfrm>
        </p:spPr>
        <p:txBody>
          <a:bodyPr wrap="square">
            <a:spAutoFit/>
          </a:bodyPr>
          <a:lstStyle/>
          <a:p>
            <a:pPr algn="l"/>
            <a:r>
              <a:rPr lang="de-CH" altLang="de-DE" sz="4400" dirty="0">
                <a:solidFill>
                  <a:schemeClr val="tx1"/>
                </a:solidFill>
                <a:effectLst/>
                <a:latin typeface="Univers LT Std 47 Cn Lt" pitchFamily="34" charset="0"/>
              </a:rPr>
              <a:t>Eure Lehrer meinen, dass denen, die aus dem Samen Abrahams nach dem Fleische sind, auch wenn sie Sünder sind und ungläubig und gegen Gott ungehorsam, das ewige Reich werde gegeben werden.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3037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852936"/>
            <a:ext cx="4176464" cy="400110"/>
          </a:xfrm>
        </p:spPr>
        <p:txBody>
          <a:bodyPr wrap="square">
            <a:spAutoFit/>
          </a:bodyPr>
          <a:lstStyle/>
          <a:p>
            <a:pPr algn="r"/>
            <a:r>
              <a:rPr lang="de-CH" altLang="de-DE" sz="2000" dirty="0">
                <a:effectLst/>
                <a:latin typeface="Univers LT Std 47 Cn Lt" pitchFamily="34" charset="0"/>
              </a:rPr>
              <a:t>Matthäus-Evangelium 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0992" y="116632"/>
            <a:ext cx="9073008" cy="1446550"/>
          </a:xfrm>
        </p:spPr>
        <p:txBody>
          <a:bodyPr wrap="square">
            <a:spAutoFit/>
          </a:bodyPr>
          <a:lstStyle/>
          <a:p>
            <a:pPr algn="l"/>
            <a:r>
              <a:rPr lang="de-CH" altLang="de-DE" sz="4400" dirty="0">
                <a:solidFill>
                  <a:schemeClr val="tx1"/>
                </a:solidFill>
                <a:effectLst/>
                <a:latin typeface="Univers LT Std 47 Cn Lt" pitchFamily="34" charset="0"/>
              </a:rPr>
              <a:t>„Gott kann Abraham aus diesen Steinen hier Kinder erwecken.“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75765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2852936"/>
            <a:ext cx="4176464" cy="400110"/>
          </a:xfrm>
        </p:spPr>
        <p:txBody>
          <a:bodyPr wrap="square">
            <a:spAutoFit/>
          </a:bodyPr>
          <a:lstStyle/>
          <a:p>
            <a:pPr algn="r"/>
            <a:r>
              <a:rPr lang="de-CH" altLang="de-DE" sz="2000" dirty="0">
                <a:effectLst/>
                <a:latin typeface="Univers LT Std 47 Cn Lt" pitchFamily="34" charset="0"/>
              </a:rPr>
              <a:t>Galater-Brief 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0285" y="116632"/>
            <a:ext cx="9073008" cy="1446550"/>
          </a:xfrm>
        </p:spPr>
        <p:txBody>
          <a:bodyPr wrap="square">
            <a:spAutoFit/>
          </a:bodyPr>
          <a:lstStyle/>
          <a:p>
            <a:pPr algn="l"/>
            <a:r>
              <a:rPr lang="de-CH" altLang="de-DE" sz="4400" dirty="0">
                <a:solidFill>
                  <a:schemeClr val="tx1"/>
                </a:solidFill>
                <a:effectLst/>
                <a:latin typeface="Univers LT Std 47 Cn Lt" pitchFamily="34" charset="0"/>
              </a:rPr>
              <a:t>„Erkennt also: die aus dem Glauben sind, das sind Abrahams Kinder.“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4469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779912" y="5301208"/>
            <a:ext cx="4176464" cy="400110"/>
          </a:xfrm>
        </p:spPr>
        <p:txBody>
          <a:bodyPr wrap="square">
            <a:spAutoFit/>
          </a:bodyPr>
          <a:lstStyle/>
          <a:p>
            <a:pPr algn="r"/>
            <a:r>
              <a:rPr lang="de-CH" altLang="de-DE" sz="2000" dirty="0">
                <a:effectLst/>
                <a:latin typeface="Univers LT Std 47 Cn Lt" pitchFamily="34" charset="0"/>
              </a:rPr>
              <a:t>Römer-Brief 2,5-6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4626"/>
            <a:ext cx="8424936" cy="4524315"/>
          </a:xfrm>
        </p:spPr>
        <p:txBody>
          <a:bodyPr wrap="square">
            <a:spAutoFit/>
          </a:bodyPr>
          <a:lstStyle/>
          <a:p>
            <a:pPr algn="l"/>
            <a:r>
              <a:rPr lang="de-CH" altLang="de-DE" sz="3600" dirty="0">
                <a:solidFill>
                  <a:schemeClr val="tx1"/>
                </a:solidFill>
                <a:effectLst/>
                <a:latin typeface="Univers LT Std 47 Cn Lt" pitchFamily="34" charset="0"/>
              </a:rPr>
              <a:t>„Doch du bist verhärtet; dein Herz ist nicht zur Umkehr bereit. So sorgst du selbst dafür, dass sich Gottes Zorn gegen dich immer weiter anhäuft, bis er schliesslich am ‚Tag seines Zorns‘ über dich hereinbricht – an dem Tag, an dem Gott Gericht hält und für alle sichtbar werden lässt, dass sein Urteil gerecht ist. Gott wird jedem das geben, was er für sein Tun verdient hat.“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1461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69044" y="5661248"/>
            <a:ext cx="4176464" cy="400110"/>
          </a:xfrm>
        </p:spPr>
        <p:txBody>
          <a:bodyPr wrap="square">
            <a:spAutoFit/>
          </a:bodyPr>
          <a:lstStyle/>
          <a:p>
            <a:pPr algn="r"/>
            <a:r>
              <a:rPr lang="de-CH" altLang="de-DE" sz="2000" dirty="0">
                <a:effectLst/>
                <a:latin typeface="Univers LT Std 47 Cn Lt" pitchFamily="34" charset="0"/>
              </a:rPr>
              <a:t>Lukas-Evangelium 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73424" y="24130"/>
            <a:ext cx="7704856" cy="923330"/>
          </a:xfrm>
        </p:spPr>
        <p:txBody>
          <a:bodyPr wrap="square">
            <a:spAutoFit/>
          </a:bodyPr>
          <a:lstStyle/>
          <a:p>
            <a:pPr algn="r"/>
            <a:r>
              <a:rPr lang="de-CH" altLang="de-DE" dirty="0">
                <a:solidFill>
                  <a:schemeClr val="tx1"/>
                </a:solidFill>
                <a:effectLst/>
                <a:latin typeface="Univers LT Std 47 Cn Lt" pitchFamily="34" charset="0"/>
              </a:rPr>
              <a:t>ca. 29 n.Chr.</a:t>
            </a:r>
            <a:endParaRPr lang="de-DE" altLang="de-DE" dirty="0">
              <a:solidFill>
                <a:schemeClr val="tx1"/>
              </a:solidFill>
              <a:effectLst/>
              <a:latin typeface="Univers LT Std 47 Cn Lt" pitchFamily="34" charset="0"/>
            </a:endParaRPr>
          </a:p>
        </p:txBody>
      </p:sp>
      <p:sp>
        <p:nvSpPr>
          <p:cNvPr id="8" name="Rectangle 2">
            <a:extLst>
              <a:ext uri="{FF2B5EF4-FFF2-40B4-BE49-F238E27FC236}">
                <a16:creationId xmlns:a16="http://schemas.microsoft.com/office/drawing/2014/main" xmlns="" id="{968B153F-05D5-4672-B4BB-D3F836268183}"/>
              </a:ext>
            </a:extLst>
          </p:cNvPr>
          <p:cNvSpPr txBox="1">
            <a:spLocks noChangeArrowheads="1"/>
          </p:cNvSpPr>
          <p:nvPr/>
        </p:nvSpPr>
        <p:spPr bwMode="auto">
          <a:xfrm>
            <a:off x="5173456" y="1473746"/>
            <a:ext cx="393601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3200" kern="0" dirty="0">
                <a:solidFill>
                  <a:schemeClr val="tx1"/>
                </a:solidFill>
                <a:effectLst/>
                <a:latin typeface="Univers LT Std 47 Cn Lt" pitchFamily="34" charset="0"/>
              </a:rPr>
              <a:t>„Pontius Pilatus war Gouverneur von Judäa, Herodes regierte als Tetrarch in Galiläa, sein Bruder Philippus in </a:t>
            </a:r>
            <a:r>
              <a:rPr lang="de-CH" altLang="de-DE" sz="3200" kern="0" dirty="0" err="1">
                <a:solidFill>
                  <a:schemeClr val="tx1"/>
                </a:solidFill>
                <a:effectLst/>
                <a:latin typeface="Univers LT Std 47 Cn Lt" pitchFamily="34" charset="0"/>
              </a:rPr>
              <a:t>Ituräa</a:t>
            </a:r>
            <a:r>
              <a:rPr lang="de-CH" altLang="de-DE" sz="3200" kern="0" dirty="0">
                <a:solidFill>
                  <a:schemeClr val="tx1"/>
                </a:solidFill>
                <a:effectLst/>
                <a:latin typeface="Univers LT Std 47 Cn Lt" pitchFamily="34" charset="0"/>
              </a:rPr>
              <a:t> und </a:t>
            </a:r>
            <a:r>
              <a:rPr lang="de-CH" altLang="de-DE" sz="3200" kern="0" dirty="0" err="1">
                <a:solidFill>
                  <a:schemeClr val="tx1"/>
                </a:solidFill>
                <a:effectLst/>
                <a:latin typeface="Univers LT Std 47 Cn Lt" pitchFamily="34" charset="0"/>
              </a:rPr>
              <a:t>Trachonitis</a:t>
            </a:r>
            <a:r>
              <a:rPr lang="de-CH" altLang="de-DE" sz="3200" kern="0" dirty="0">
                <a:solidFill>
                  <a:schemeClr val="tx1"/>
                </a:solidFill>
                <a:effectLst/>
                <a:latin typeface="Univers LT Std 47 Cn Lt" pitchFamily="34" charset="0"/>
              </a:rPr>
              <a:t>, </a:t>
            </a:r>
            <a:r>
              <a:rPr lang="de-CH" altLang="de-DE" sz="3200" kern="0" dirty="0" err="1">
                <a:solidFill>
                  <a:schemeClr val="tx1"/>
                </a:solidFill>
                <a:effectLst/>
                <a:latin typeface="Univers LT Std 47 Cn Lt" pitchFamily="34" charset="0"/>
              </a:rPr>
              <a:t>Lysanias</a:t>
            </a:r>
            <a:r>
              <a:rPr lang="de-CH" altLang="de-DE" sz="3200" kern="0" dirty="0">
                <a:solidFill>
                  <a:schemeClr val="tx1"/>
                </a:solidFill>
                <a:effectLst/>
                <a:latin typeface="Univers LT Std 47 Cn Lt" pitchFamily="34" charset="0"/>
              </a:rPr>
              <a:t> in Abilene.“</a:t>
            </a:r>
            <a:endParaRPr lang="de-DE" altLang="de-DE" sz="3200" kern="0" dirty="0">
              <a:solidFill>
                <a:schemeClr val="tx1"/>
              </a:solidFill>
              <a:effectLst/>
              <a:latin typeface="Univers LT Std 47 Cn Lt" pitchFamily="34" charset="0"/>
            </a:endParaRPr>
          </a:p>
        </p:txBody>
      </p:sp>
      <p:pic>
        <p:nvPicPr>
          <p:cNvPr id="2" name="Grafik 1">
            <a:extLst>
              <a:ext uri="{FF2B5EF4-FFF2-40B4-BE49-F238E27FC236}">
                <a16:creationId xmlns:a16="http://schemas.microsoft.com/office/drawing/2014/main" xmlns="" id="{6A9358C8-91B9-4BFF-BDBC-35A33E820C22}"/>
              </a:ext>
            </a:extLst>
          </p:cNvPr>
          <p:cNvPicPr>
            <a:picLocks noChangeAspect="1"/>
          </p:cNvPicPr>
          <p:nvPr/>
        </p:nvPicPr>
        <p:blipFill>
          <a:blip r:embed="rId3"/>
          <a:stretch>
            <a:fillRect/>
          </a:stretch>
        </p:blipFill>
        <p:spPr>
          <a:xfrm>
            <a:off x="34528" y="27330"/>
            <a:ext cx="4969520" cy="6631922"/>
          </a:xfrm>
          <a:prstGeom prst="rect">
            <a:avLst/>
          </a:prstGeom>
        </p:spPr>
      </p:pic>
    </p:spTree>
    <p:extLst>
      <p:ext uri="{BB962C8B-B14F-4D97-AF65-F5344CB8AC3E}">
        <p14:creationId xmlns:p14="http://schemas.microsoft.com/office/powerpoint/2010/main" val="3061827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309573"/>
            <a:ext cx="8856984" cy="815608"/>
          </a:xfrm>
        </p:spPr>
        <p:txBody>
          <a:bodyPr wrap="square">
            <a:spAutoFit/>
          </a:bodyPr>
          <a:lstStyle/>
          <a:p>
            <a:pPr algn="l"/>
            <a:r>
              <a:rPr lang="de-DE" altLang="de-DE" sz="4700" dirty="0">
                <a:solidFill>
                  <a:schemeClr val="tx1"/>
                </a:solidFill>
                <a:effectLst/>
                <a:latin typeface="Univers LT Std 47 Cn Lt" pitchFamily="34" charset="0"/>
              </a:rPr>
              <a:t>III. </a:t>
            </a:r>
            <a:r>
              <a:rPr lang="de-CH" altLang="de-DE" sz="4700" dirty="0">
                <a:solidFill>
                  <a:schemeClr val="tx1"/>
                </a:solidFill>
                <a:effectLst/>
                <a:latin typeface="Univers LT Std 47 Cn Lt" pitchFamily="34" charset="0"/>
              </a:rPr>
              <a:t>Er wird mit Geist und Feuer taufen</a:t>
            </a:r>
            <a:endParaRPr lang="de-DE" altLang="de-DE" sz="47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9550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a:effectLst/>
                <a:latin typeface="Univers LT Std 47 Cn Lt" pitchFamily="34" charset="0"/>
              </a:rPr>
              <a:t>Matthäus-Evangelium 3,10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3508" y="116632"/>
            <a:ext cx="8856984" cy="2800767"/>
          </a:xfrm>
        </p:spPr>
        <p:txBody>
          <a:bodyPr wrap="square">
            <a:spAutoFit/>
          </a:bodyPr>
          <a:lstStyle/>
          <a:p>
            <a:pPr algn="l"/>
            <a:r>
              <a:rPr lang="de-CH" altLang="de-DE" sz="4400" dirty="0">
                <a:solidFill>
                  <a:schemeClr val="tx1"/>
                </a:solidFill>
                <a:effectLst/>
                <a:latin typeface="Univers LT Std 47 Cn Lt" pitchFamily="34" charset="0"/>
              </a:rPr>
              <a:t>„Die Axt ist schon an die Wurzel der Bäume gelegt, und jeder Baum,</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der keine guten Früchte bringt,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wird umgehauen und ins Feuer geworfen.“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54716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a:effectLst/>
                <a:latin typeface="Univers LT Std 47 Cn Lt" pitchFamily="34" charset="0"/>
              </a:rPr>
              <a:t>Matthäus-Evangelium 3,11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856984" cy="1446550"/>
          </a:xfrm>
        </p:spPr>
        <p:txBody>
          <a:bodyPr wrap="square">
            <a:spAutoFit/>
          </a:bodyPr>
          <a:lstStyle/>
          <a:p>
            <a:pPr algn="l"/>
            <a:r>
              <a:rPr lang="de-CH" altLang="de-DE" sz="4400" dirty="0">
                <a:solidFill>
                  <a:schemeClr val="tx1"/>
                </a:solidFill>
                <a:effectLst/>
                <a:latin typeface="Univers LT Std 47 Cn Lt" pitchFamily="34" charset="0"/>
              </a:rPr>
              <a:t>„Ich taufe euch mit Wasser als Bestätigung für eure Umkehr.“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20516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a:effectLst/>
                <a:latin typeface="Univers LT Std 47 Cn Lt" pitchFamily="34" charset="0"/>
              </a:rPr>
              <a:t>Matthäus-Evangelium 3,11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3508" y="116632"/>
            <a:ext cx="8856984" cy="2800767"/>
          </a:xfrm>
        </p:spPr>
        <p:txBody>
          <a:bodyPr wrap="square">
            <a:spAutoFit/>
          </a:bodyPr>
          <a:lstStyle/>
          <a:p>
            <a:pPr algn="l"/>
            <a:r>
              <a:rPr lang="de-CH" altLang="de-DE" sz="4400" dirty="0">
                <a:solidFill>
                  <a:schemeClr val="tx1"/>
                </a:solidFill>
                <a:effectLst/>
                <a:latin typeface="Univers LT Std 47 Cn Lt" pitchFamily="34" charset="0"/>
              </a:rPr>
              <a:t>„Der aber, der nach mir kommt,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ist stärker als ich;</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ich bin es nicht einmal wert,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ihm die Sandalen auszuziehen.“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34006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a:effectLst/>
                <a:latin typeface="Univers LT Std 47 Cn Lt" pitchFamily="34" charset="0"/>
              </a:rPr>
              <a:t>Matthäus-Evangelium 3,11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3508" y="32475"/>
            <a:ext cx="7812868" cy="1446550"/>
          </a:xfrm>
        </p:spPr>
        <p:txBody>
          <a:bodyPr wrap="square">
            <a:spAutoFit/>
          </a:bodyPr>
          <a:lstStyle/>
          <a:p>
            <a:pPr algn="l"/>
            <a:r>
              <a:rPr lang="de-CH" altLang="de-DE" sz="4400" dirty="0">
                <a:solidFill>
                  <a:schemeClr val="tx1"/>
                </a:solidFill>
                <a:effectLst/>
                <a:latin typeface="Univers LT Std 47 Cn Lt" pitchFamily="34" charset="0"/>
              </a:rPr>
              <a:t>„Er wird euch mit dem Heiligen Geist und mit Feuer taufen.“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01620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a:effectLst/>
                <a:latin typeface="Univers LT Std 47 Cn Lt" pitchFamily="34" charset="0"/>
              </a:rPr>
              <a:t>Johannes-Evangelium 3,36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3508" y="116632"/>
            <a:ext cx="8856984" cy="2800767"/>
          </a:xfrm>
        </p:spPr>
        <p:txBody>
          <a:bodyPr wrap="square">
            <a:spAutoFit/>
          </a:bodyPr>
          <a:lstStyle/>
          <a:p>
            <a:pPr algn="l"/>
            <a:r>
              <a:rPr lang="de-CH" altLang="de-DE" sz="4400" dirty="0">
                <a:solidFill>
                  <a:schemeClr val="tx1"/>
                </a:solidFill>
                <a:effectLst/>
                <a:latin typeface="Univers LT Std 47 Cn Lt" pitchFamily="34" charset="0"/>
              </a:rPr>
              <a:t>„Wer an den Sohn glaubt, hat das ewige Leben. Wer dem Sohn nicht gehorcht,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wird das Leben nicht sehen; der Zorn Gottes bleibt auf ihm.“</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92683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a:effectLst/>
                <a:latin typeface="Univers LT Std 47 Cn Lt" pitchFamily="34" charset="0"/>
              </a:rPr>
              <a:t>Matthäus-Evangelium 3,12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3508" y="116632"/>
            <a:ext cx="8856984" cy="3416320"/>
          </a:xfrm>
        </p:spPr>
        <p:txBody>
          <a:bodyPr wrap="square">
            <a:spAutoFit/>
          </a:bodyPr>
          <a:lstStyle/>
          <a:p>
            <a:pPr algn="l"/>
            <a:r>
              <a:rPr lang="de-CH" altLang="de-DE" sz="3600" dirty="0">
                <a:solidFill>
                  <a:schemeClr val="tx1"/>
                </a:solidFill>
                <a:effectLst/>
                <a:latin typeface="Univers LT Std 47 Cn Lt" pitchFamily="34" charset="0"/>
              </a:rPr>
              <a:t>„Er (der Messias) hat die Worfschaufel in der Hand und wird damit die Spreu vom Weizen trennen.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Den Weizen wird er in die Scheune bringen (Taufe mit dem Heiligen Geist), die Spreu aber wird er in nie erlöschendem Feuer verbrennen (Taufe mit Feuer).“</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20653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332656"/>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a:effectLst/>
                <a:latin typeface="Univers LT Std 47 Cn Lt" pitchFamily="34" charset="0"/>
              </a:rPr>
              <a:t>Jesaja 40,3-4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5141"/>
            <a:ext cx="8856984" cy="3477875"/>
          </a:xfrm>
        </p:spPr>
        <p:txBody>
          <a:bodyPr wrap="square">
            <a:spAutoFit/>
          </a:bodyPr>
          <a:lstStyle/>
          <a:p>
            <a:pPr algn="l"/>
            <a:r>
              <a:rPr lang="de-CH" altLang="de-DE" sz="4400" dirty="0">
                <a:solidFill>
                  <a:schemeClr val="tx1"/>
                </a:solidFill>
                <a:effectLst/>
                <a:latin typeface="Univers LT Std 47 Cn Lt" pitchFamily="34" charset="0"/>
              </a:rPr>
              <a:t>„Hört, jemand ruft: ‚Bahnt für </a:t>
            </a:r>
            <a:r>
              <a:rPr lang="de-CH" altLang="de-DE" sz="4400">
                <a:solidFill>
                  <a:schemeClr val="tx1"/>
                </a:solidFill>
                <a:effectLst/>
                <a:latin typeface="Univers LT Std 47 Cn Lt" pitchFamily="34" charset="0"/>
              </a:rPr>
              <a:t>den HERRN </a:t>
            </a:r>
            <a:r>
              <a:rPr lang="de-CH" altLang="de-DE" sz="4400" dirty="0">
                <a:solidFill>
                  <a:schemeClr val="tx1"/>
                </a:solidFill>
                <a:effectLst/>
                <a:latin typeface="Univers LT Std 47 Cn Lt" pitchFamily="34" charset="0"/>
              </a:rPr>
              <a:t>einen Weg durch die Wüste, baut eine Strasse für unseren Gott! Füllt die Täler auf, ebnet Berge und Hügel ein, räumt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alle Hindernisse aus dem Weg!‘“</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03544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a:effectLst/>
                <a:latin typeface="Univers LT Std 47 Cn Lt" pitchFamily="34" charset="0"/>
              </a:rPr>
              <a:t>Johannes-Evangelium 14,6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280920" cy="2123658"/>
          </a:xfrm>
        </p:spPr>
        <p:txBody>
          <a:bodyPr wrap="square">
            <a:spAutoFit/>
          </a:bodyPr>
          <a:lstStyle/>
          <a:p>
            <a:pPr algn="l"/>
            <a:r>
              <a:rPr lang="de-CH" altLang="de-DE" sz="4400" dirty="0">
                <a:solidFill>
                  <a:schemeClr val="tx1"/>
                </a:solidFill>
                <a:effectLst/>
                <a:latin typeface="Univers LT Std 47 Cn Lt" pitchFamily="34" charset="0"/>
              </a:rPr>
              <a:t>„Ich bin der Weg, ich bin die Wahrheit, und ich bin das Leben. Zum Vater kommt man nur durch mich.“</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2202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899787"/>
            <a:ext cx="4176464" cy="400110"/>
          </a:xfrm>
        </p:spPr>
        <p:txBody>
          <a:bodyPr wrap="square">
            <a:spAutoFit/>
          </a:bodyPr>
          <a:lstStyle/>
          <a:p>
            <a:pPr algn="r"/>
            <a:r>
              <a:rPr lang="de-CH" altLang="de-DE" sz="2000" dirty="0">
                <a:effectLst/>
                <a:latin typeface="Univers LT Std 47 Cn Lt" pitchFamily="34" charset="0"/>
              </a:rPr>
              <a:t>Matthäus-Evangelium 3,1-2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24177"/>
            <a:ext cx="8640960" cy="2800767"/>
          </a:xfrm>
        </p:spPr>
        <p:txBody>
          <a:bodyPr wrap="square">
            <a:spAutoFit/>
          </a:bodyPr>
          <a:lstStyle/>
          <a:p>
            <a:pPr algn="l"/>
            <a:r>
              <a:rPr lang="de-CH" altLang="de-DE" sz="4400" dirty="0">
                <a:solidFill>
                  <a:schemeClr val="tx1"/>
                </a:solidFill>
                <a:effectLst/>
                <a:latin typeface="Univers LT Std 47 Cn Lt" pitchFamily="34" charset="0"/>
              </a:rPr>
              <a:t>In jener Zeit trat Johannes der Täufer in der Wüste von Judäa auf und verkündete: »Kehrt um! Denn das Himmelreich ist nahe.«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39781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4221088"/>
            <a:ext cx="4176464" cy="400110"/>
          </a:xfrm>
        </p:spPr>
        <p:txBody>
          <a:bodyPr wrap="square">
            <a:spAutoFit/>
          </a:bodyPr>
          <a:lstStyle/>
          <a:p>
            <a:pPr algn="r"/>
            <a:r>
              <a:rPr lang="de-CH" altLang="de-DE" sz="2000" dirty="0">
                <a:effectLst/>
                <a:latin typeface="Univers LT Std 47 Cn Lt" pitchFamily="34" charset="0"/>
              </a:rPr>
              <a:t>Offenbarung 5,9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0" y="8213"/>
            <a:ext cx="9145016" cy="2862322"/>
          </a:xfrm>
        </p:spPr>
        <p:txBody>
          <a:bodyPr wrap="square">
            <a:spAutoFit/>
          </a:bodyPr>
          <a:lstStyle/>
          <a:p>
            <a:pPr algn="l"/>
            <a:r>
              <a:rPr lang="de-CH" altLang="de-DE" sz="3600" dirty="0">
                <a:solidFill>
                  <a:schemeClr val="tx1"/>
                </a:solidFill>
                <a:effectLst/>
                <a:latin typeface="Univers LT Std 47 Cn Lt" pitchFamily="34" charset="0"/>
              </a:rPr>
              <a:t>„Würdig bist du (Jesus), das Buch entgegenzunehmen und seine Siegel zu öffnen! Denn du hast dich als Schlachtopfer töten lassen und hast mit deinem Blut Menschen aus allen Stämmen und Völkern für Gott freigekauft, Menschen aller Sprachen und Kulturen.“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35696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a:effectLst/>
                <a:latin typeface="Univers LT Std 47 Cn Lt" pitchFamily="34" charset="0"/>
              </a:rPr>
              <a:t>Epheser-Brief 2,13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128792" cy="3477875"/>
          </a:xfrm>
        </p:spPr>
        <p:txBody>
          <a:bodyPr wrap="square">
            <a:spAutoFit/>
          </a:bodyPr>
          <a:lstStyle/>
          <a:p>
            <a:pPr algn="l"/>
            <a:r>
              <a:rPr lang="de-CH" altLang="de-DE" sz="4400" dirty="0">
                <a:solidFill>
                  <a:schemeClr val="tx1"/>
                </a:solidFill>
                <a:effectLst/>
                <a:latin typeface="Univers LT Std 47 Cn Lt" pitchFamily="34" charset="0"/>
              </a:rPr>
              <a:t>„Weil Christus sein Blut für euch vergossen hat, seid ihr jetzt nicht mehr fern von Gott, sondern habt das Vorrecht, in seiner Nähe zu sein.“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2190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899787"/>
            <a:ext cx="4176464" cy="400110"/>
          </a:xfrm>
        </p:spPr>
        <p:txBody>
          <a:bodyPr wrap="square">
            <a:spAutoFit/>
          </a:bodyPr>
          <a:lstStyle/>
          <a:p>
            <a:pPr algn="r"/>
            <a:r>
              <a:rPr lang="de-CH" altLang="de-DE" sz="2000" dirty="0">
                <a:effectLst/>
                <a:latin typeface="Univers LT Std 47 Cn Lt" pitchFamily="34" charset="0"/>
              </a:rPr>
              <a:t>Matthäus-Evangelium 3,3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24177"/>
            <a:ext cx="8640960" cy="2800767"/>
          </a:xfrm>
        </p:spPr>
        <p:txBody>
          <a:bodyPr wrap="square">
            <a:spAutoFit/>
          </a:bodyPr>
          <a:lstStyle/>
          <a:p>
            <a:pPr algn="l"/>
            <a:r>
              <a:rPr lang="de-CH" altLang="de-DE" sz="4400" dirty="0">
                <a:solidFill>
                  <a:schemeClr val="tx1"/>
                </a:solidFill>
                <a:effectLst/>
                <a:latin typeface="Univers LT Std 47 Cn Lt" pitchFamily="34" charset="0"/>
              </a:rPr>
              <a:t>Johannes war der, von dem der Prophet Jesaja sagt: »Hört, eine Stimme ruft in der Wüste: ›Bereitet dem Herrn den Weg! Ebnet im die Pfade!‹«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1512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899787"/>
            <a:ext cx="4176464" cy="400110"/>
          </a:xfrm>
        </p:spPr>
        <p:txBody>
          <a:bodyPr wrap="square">
            <a:spAutoFit/>
          </a:bodyPr>
          <a:lstStyle/>
          <a:p>
            <a:pPr algn="r"/>
            <a:r>
              <a:rPr lang="de-CH" altLang="de-DE" sz="2000" dirty="0">
                <a:effectLst/>
                <a:latin typeface="Univers LT Std 47 Cn Lt" pitchFamily="34" charset="0"/>
              </a:rPr>
              <a:t>Matthäus-Evangelium 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24177"/>
            <a:ext cx="8856984" cy="2800767"/>
          </a:xfrm>
        </p:spPr>
        <p:txBody>
          <a:bodyPr wrap="square">
            <a:spAutoFit/>
          </a:bodyPr>
          <a:lstStyle/>
          <a:p>
            <a:pPr algn="l"/>
            <a:r>
              <a:rPr lang="de-CH" altLang="de-DE" sz="4400" dirty="0">
                <a:solidFill>
                  <a:schemeClr val="tx1"/>
                </a:solidFill>
                <a:effectLst/>
                <a:latin typeface="Univers LT Std 47 Cn Lt" pitchFamily="34" charset="0"/>
              </a:rPr>
              <a:t>Johannes trug ein Gewand aus Kamelhaar und um seine Hüften einen Ledergürtel; Heuschrecken und wilder Honig waren seine Nahrung.</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7815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899787"/>
            <a:ext cx="4176464" cy="400110"/>
          </a:xfrm>
        </p:spPr>
        <p:txBody>
          <a:bodyPr wrap="square">
            <a:spAutoFit/>
          </a:bodyPr>
          <a:lstStyle/>
          <a:p>
            <a:pPr algn="r"/>
            <a:r>
              <a:rPr lang="de-CH" altLang="de-DE" sz="2000" dirty="0">
                <a:effectLst/>
                <a:latin typeface="Univers LT Std 47 Cn Lt" pitchFamily="34" charset="0"/>
              </a:rPr>
              <a:t>Matthäus-Evangelium 3,5-6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66104"/>
            <a:ext cx="7920880" cy="4154984"/>
          </a:xfrm>
        </p:spPr>
        <p:txBody>
          <a:bodyPr wrap="square">
            <a:spAutoFit/>
          </a:bodyPr>
          <a:lstStyle/>
          <a:p>
            <a:pPr algn="l"/>
            <a:r>
              <a:rPr lang="de-CH" altLang="de-DE" sz="4400" dirty="0">
                <a:solidFill>
                  <a:schemeClr val="tx1"/>
                </a:solidFill>
                <a:effectLst/>
                <a:latin typeface="Univers LT Std 47 Cn Lt" pitchFamily="34" charset="0"/>
              </a:rPr>
              <a:t>Die Einwohner Jerusalems sowie die Bevölkerung von ganz Judäa und von der gesamten Jordangegend gingen zu ihm in die Wüste; sie bekannten ihre Sünden und liessen sich im Jordan von ihm taufen.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562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4901098"/>
            <a:ext cx="4176464" cy="400110"/>
          </a:xfrm>
        </p:spPr>
        <p:txBody>
          <a:bodyPr wrap="square">
            <a:spAutoFit/>
          </a:bodyPr>
          <a:lstStyle/>
          <a:p>
            <a:pPr algn="r"/>
            <a:r>
              <a:rPr lang="de-CH" altLang="de-DE" sz="2000" dirty="0">
                <a:effectLst/>
                <a:latin typeface="Univers LT Std 47 Cn Lt" pitchFamily="34" charset="0"/>
              </a:rPr>
              <a:t>Matthäus-Evangelium 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740352" cy="4832092"/>
          </a:xfrm>
        </p:spPr>
        <p:txBody>
          <a:bodyPr wrap="square">
            <a:spAutoFit/>
          </a:bodyPr>
          <a:lstStyle/>
          <a:p>
            <a:pPr algn="l"/>
            <a:r>
              <a:rPr lang="de-CH" altLang="de-DE" sz="4400" dirty="0">
                <a:solidFill>
                  <a:schemeClr val="tx1"/>
                </a:solidFill>
                <a:effectLst/>
                <a:latin typeface="Univers LT Std 47 Cn Lt" pitchFamily="34" charset="0"/>
              </a:rPr>
              <a:t>Es kamen auch viele Pharisäer und Sadduzäer zu Johannes, um sich taufen zu lassen. Zu ihnen sagte er: »Ihr Schlangenbrut! Wer hat euch auf den Gedanken gebracht, ihr könntet dem kommenden Zorn entgehen?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516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16016" y="4077072"/>
            <a:ext cx="4176464" cy="400110"/>
          </a:xfrm>
        </p:spPr>
        <p:txBody>
          <a:bodyPr wrap="square">
            <a:spAutoFit/>
          </a:bodyPr>
          <a:lstStyle/>
          <a:p>
            <a:pPr algn="r"/>
            <a:r>
              <a:rPr lang="de-CH" altLang="de-DE" sz="2000" dirty="0">
                <a:effectLst/>
                <a:latin typeface="Univers LT Std 47 Cn Lt" pitchFamily="34" charset="0"/>
              </a:rPr>
              <a:t>Matthäus-Evangelium 3,8-9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44624"/>
            <a:ext cx="8640960" cy="4154984"/>
          </a:xfrm>
        </p:spPr>
        <p:txBody>
          <a:bodyPr wrap="square">
            <a:spAutoFit/>
          </a:bodyPr>
          <a:lstStyle/>
          <a:p>
            <a:pPr algn="l"/>
            <a:r>
              <a:rPr lang="de-CH" altLang="de-DE" sz="4400" dirty="0">
                <a:solidFill>
                  <a:schemeClr val="tx1"/>
                </a:solidFill>
                <a:effectLst/>
                <a:latin typeface="Univers LT Std 47 Cn Lt" pitchFamily="34" charset="0"/>
              </a:rPr>
              <a:t>Bringt Frucht, die zeigt, dass es euch mit der Umkehr ernst ist, und meint nicht, ihr könntet euch darauf berufen, dass ihr Abraham zum Vater habt. Ich sage euch: Gott kann Abraham aus diesen Steinen hier Kinder erwecken.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87351971"/>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1100</Words>
  <Application>Microsoft Office PowerPoint</Application>
  <PresentationFormat>Bildschirmpräsentation (4:3)</PresentationFormat>
  <Paragraphs>122</Paragraphs>
  <Slides>41</Slides>
  <Notes>41</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Designvorlage 'Berggipfel'</vt:lpstr>
      <vt:lpstr>Jesus wird der rote Teppich ausgerollt</vt:lpstr>
      <vt:lpstr>ca. 29 n.Chr.</vt:lpstr>
      <vt:lpstr>ca. 29 n.Chr.</vt:lpstr>
      <vt:lpstr>In jener Zeit trat Johannes der Täufer in der Wüste von Judäa auf und verkündete: »Kehrt um! Denn das Himmelreich ist nahe.«</vt:lpstr>
      <vt:lpstr>Johannes war der, von dem der Prophet Jesaja sagt: »Hört, eine Stimme ruft in der Wüste: ›Bereitet dem Herrn den Weg! Ebnet im die Pfade!‹«</vt:lpstr>
      <vt:lpstr>Johannes trug ein Gewand aus Kamelhaar und um seine Hüften einen Ledergürtel; Heuschrecken und wilder Honig waren seine Nahrung.</vt:lpstr>
      <vt:lpstr>Die Einwohner Jerusalems sowie die Bevölkerung von ganz Judäa und von der gesamten Jordangegend gingen zu ihm in die Wüste; sie bekannten ihre Sünden und liessen sich im Jordan von ihm taufen.</vt:lpstr>
      <vt:lpstr>Es kamen auch viele Pharisäer und Sadduzäer zu Johannes, um sich taufen zu lassen. Zu ihnen sagte er: »Ihr Schlangenbrut! Wer hat euch auf den Gedanken gebracht, ihr könntet dem kommenden Zorn entgehen?</vt:lpstr>
      <vt:lpstr>Bringt Frucht, die zeigt, dass es euch mit der Umkehr ernst ist, und meint nicht, ihr könntet euch darauf berufen, dass ihr Abraham zum Vater habt. Ich sage euch: Gott kann Abraham aus diesen Steinen hier Kinder erwecken.</vt:lpstr>
      <vt:lpstr>Die Axt ist schon an die Wurzel der Bäume gelegt, und jeder Baum, der keine guten Früchte bringt, wird umgehauen und ins Feuer geworfen.</vt:lpstr>
      <vt:lpstr>Ich taufe euch mit Wasser als Bestätigung für eure Umkehr. Der aber, der nach mir kommt, ist stärker als ich; ich bin es nicht einmal wert, ihm die Sandalen auszuziehen. Er wird euch mit dem Heiligen Geist und mit Feuer taufen.</vt:lpstr>
      <vt:lpstr>Er hat die Worfschaufel in der Hand und wird damit die Spreu vom Weizen trennen. Den Weizen wird er in die Scheune bringen, die Spreu aber wird er in nie erlöschendem Feuer verbrennen.«</vt:lpstr>
      <vt:lpstr>I. Macht euch bereit!</vt:lpstr>
      <vt:lpstr>„Kehrt um! Denn das Himmelreich ist nahe.“</vt:lpstr>
      <vt:lpstr>„Hört, eine Stimme ruft in der Wüste: ›Bereitet dem Herrn den Weg! Ebnet im die Pfade!‹«</vt:lpstr>
      <vt:lpstr>„Johannes trug ein Gewand aus Kamelhaar und um seine Hüften einen Ledergürtel; Heuschrecken und wilder Honig waren seine Nahrung.“</vt:lpstr>
      <vt:lpstr>„Elia trug einen Mantel aus Ziegenhaaren und einen ledernen Gürtel.“</vt:lpstr>
      <vt:lpstr>„Ich sende euch den Propheten Elia, bevor der grosse und schreckliche Tag kommt, an dem ich, der HERR, Gericht halte.“</vt:lpstr>
      <vt:lpstr>„Wer bist du dann? Bist du der Prophet, der kommen soll?“</vt:lpstr>
      <vt:lpstr>„Die Einwohner Jerusalems sowie die Bevölkerung von ganz Judäa und von der gesamten Jordangegend gingen zu ihm in die Wüste; sie bekannten ihre Sünden und liessen sich im Jordan von ihm taufen.“</vt:lpstr>
      <vt:lpstr>II. Eure religiöse Einbildung verblendet euch</vt:lpstr>
      <vt:lpstr>„Ihr Schlangenbrut! Wer hat euch auf den Gedanken gebracht, ihr könntet dem kommenden Zorn entgehen?“</vt:lpstr>
      <vt:lpstr>„Eure Anschläge sind so tödlich wie die Eier giftiger Schlangen: Wer davon isst, muss sterben, und wenn man eins zerdrückt, schlüpft eine Otter heraus.“</vt:lpstr>
      <vt:lpstr>„Bringt Frucht, die zeigt, dass es euch mit der Umkehr ernst ist.“</vt:lpstr>
      <vt:lpstr>„Meint nicht, ihr könntet euch darauf berufen, dass ihr Abraham zum Vater habt.“</vt:lpstr>
      <vt:lpstr>Eure Lehrer meinen, dass denen, die aus dem Samen Abrahams nach dem Fleische sind, auch wenn sie Sünder sind und ungläubig und gegen Gott ungehorsam, das ewige Reich werde gegeben werden.</vt:lpstr>
      <vt:lpstr>„Gott kann Abraham aus diesen Steinen hier Kinder erwecken.“</vt:lpstr>
      <vt:lpstr>„Erkennt also: die aus dem Glauben sind, das sind Abrahams Kinder.“</vt:lpstr>
      <vt:lpstr>„Doch du bist verhärtet; dein Herz ist nicht zur Umkehr bereit. So sorgst du selbst dafür, dass sich Gottes Zorn gegen dich immer weiter anhäuft, bis er schliesslich am ‚Tag seines Zorns‘ über dich hereinbricht – an dem Tag, an dem Gott Gericht hält und für alle sichtbar werden lässt, dass sein Urteil gerecht ist. Gott wird jedem das geben, was er für sein Tun verdient hat.“</vt:lpstr>
      <vt:lpstr>III. Er wird mit Geist und Feuer taufen</vt:lpstr>
      <vt:lpstr>„Die Axt ist schon an die Wurzel der Bäume gelegt, und jeder Baum, der keine guten Früchte bringt, wird umgehauen und ins Feuer geworfen.“</vt:lpstr>
      <vt:lpstr>„Ich taufe euch mit Wasser als Bestätigung für eure Umkehr.“</vt:lpstr>
      <vt:lpstr>„Der aber, der nach mir kommt, ist stärker als ich; ich bin es nicht einmal wert, ihm die Sandalen auszuziehen.“</vt:lpstr>
      <vt:lpstr>„Er wird euch mit dem Heiligen Geist und mit Feuer taufen.“</vt:lpstr>
      <vt:lpstr>„Wer an den Sohn glaubt, hat das ewige Leben. Wer dem Sohn nicht gehorcht, wird das Leben nicht sehen; der Zorn Gottes bleibt auf ihm.“</vt:lpstr>
      <vt:lpstr>„Er (der Messias) hat die Worfschaufel in der Hand und wird damit die Spreu vom Weizen trennen. Den Weizen wird er in die Scheune bringen (Taufe mit dem Heiligen Geist), die Spreu aber wird er in nie erlöschendem Feuer verbrennen (Taufe mit Feuer).“</vt:lpstr>
      <vt:lpstr>Schlussgedanke</vt:lpstr>
      <vt:lpstr>„Hört, jemand ruft: ‚Bahnt für den HERRN einen Weg durch die Wüste, baut eine Strasse für unseren Gott! Füllt die Täler auf, ebnet Berge und Hügel ein, räumt alle Hindernisse aus dem Weg!‘“</vt:lpstr>
      <vt:lpstr>„Ich bin der Weg, ich bin die Wahrheit, und ich bin das Leben. Zum Vater kommt man nur durch mich.“</vt:lpstr>
      <vt:lpstr>„Würdig bist du (Jesus), das Buch entgegenzunehmen und seine Siegel zu öffnen! Denn du hast dich als Schlachtopfer töten lassen und hast mit deinem Blut Menschen aus allen Stämmen und Völkern für Gott freigekauft, Menschen aller Sprachen und Kulturen.“</vt:lpstr>
      <vt:lpstr>„Weil Christus sein Blut für euch vergossen hat, seid ihr jetzt nicht mehr fern von Gott, sondern habt das Vorrecht, in seiner Nähe zu sein.“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Jugendjahre von Jesus - Teil 5/9 - Jesus wird der rote Teppich ausgerollt - Folien</dc:title>
  <dc:creator>Jürg Birnstiel</dc:creator>
  <cp:lastModifiedBy>Me</cp:lastModifiedBy>
  <cp:revision>774</cp:revision>
  <dcterms:created xsi:type="dcterms:W3CDTF">2013-11-12T15:20:47Z</dcterms:created>
  <dcterms:modified xsi:type="dcterms:W3CDTF">2018-05-10T20:37:00Z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