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15" r:id="rId2"/>
  </p:sldMasterIdLst>
  <p:notesMasterIdLst>
    <p:notesMasterId r:id="rId31"/>
  </p:notesMasterIdLst>
  <p:handoutMasterIdLst>
    <p:handoutMasterId r:id="rId32"/>
  </p:handoutMasterIdLst>
  <p:sldIdLst>
    <p:sldId id="735" r:id="rId3"/>
    <p:sldId id="972" r:id="rId4"/>
    <p:sldId id="973" r:id="rId5"/>
    <p:sldId id="952" r:id="rId6"/>
    <p:sldId id="896" r:id="rId7"/>
    <p:sldId id="963" r:id="rId8"/>
    <p:sldId id="970" r:id="rId9"/>
    <p:sldId id="974" r:id="rId10"/>
    <p:sldId id="975" r:id="rId11"/>
    <p:sldId id="976" r:id="rId12"/>
    <p:sldId id="977" r:id="rId13"/>
    <p:sldId id="978" r:id="rId14"/>
    <p:sldId id="979" r:id="rId15"/>
    <p:sldId id="980" r:id="rId16"/>
    <p:sldId id="981" r:id="rId17"/>
    <p:sldId id="982" r:id="rId18"/>
    <p:sldId id="983" r:id="rId19"/>
    <p:sldId id="984" r:id="rId20"/>
    <p:sldId id="946" r:id="rId21"/>
    <p:sldId id="985" r:id="rId22"/>
    <p:sldId id="986" r:id="rId23"/>
    <p:sldId id="987" r:id="rId24"/>
    <p:sldId id="988" r:id="rId25"/>
    <p:sldId id="989" r:id="rId26"/>
    <p:sldId id="990" r:id="rId27"/>
    <p:sldId id="259" r:id="rId28"/>
    <p:sldId id="991" r:id="rId29"/>
    <p:sldId id="992"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12" autoAdjust="0"/>
    <p:restoredTop sz="94698" autoAdjust="0"/>
  </p:normalViewPr>
  <p:slideViewPr>
    <p:cSldViewPr>
      <p:cViewPr varScale="1">
        <p:scale>
          <a:sx n="123" d="100"/>
          <a:sy n="123" d="100"/>
        </p:scale>
        <p:origin x="12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07118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75126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4973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21250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73822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92047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177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90269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4938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02986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84351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68299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03565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50782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676493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894416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3591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44730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8772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86758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4629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9798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elfoli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77538" name="Rectangle 2"/>
          <p:cNvSpPr>
            <a:spLocks noGrp="1" noChangeArrowheads="1"/>
          </p:cNvSpPr>
          <p:nvPr>
            <p:ph type="ctrTitle"/>
          </p:nvPr>
        </p:nvSpPr>
        <p:spPr>
          <a:xfrm>
            <a:off x="1219200" y="2133600"/>
            <a:ext cx="6705600" cy="1905000"/>
          </a:xfrm>
        </p:spPr>
        <p:txBody>
          <a:bodyPr/>
          <a:lstStyle>
            <a:lvl1pPr algn="ctr">
              <a:defRPr sz="4400"/>
            </a:lvl1pPr>
          </a:lstStyle>
          <a:p>
            <a:pPr lvl="0"/>
            <a:r>
              <a:rPr lang="de-CH" noProof="0"/>
              <a:t>Titelmasterformat durch Klicken bearbeiten</a:t>
            </a:r>
          </a:p>
        </p:txBody>
      </p:sp>
      <p:sp>
        <p:nvSpPr>
          <p:cNvPr id="577539" name="Rectangle 3"/>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pPr lvl="0"/>
            <a:r>
              <a:rPr lang="de-CH" noProof="0"/>
              <a:t>Formatvorlage des Untertitelmasters durch Klicken bearbeiten</a:t>
            </a:r>
          </a:p>
        </p:txBody>
      </p:sp>
      <p:sp>
        <p:nvSpPr>
          <p:cNvPr id="577540" name="Rectangle 4"/>
          <p:cNvSpPr>
            <a:spLocks noGrp="1" noChangeArrowheads="1"/>
          </p:cNvSpPr>
          <p:nvPr>
            <p:ph type="dt" sz="half" idx="2"/>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CH" sz="1000" b="0" i="0" u="none" strike="noStrike" kern="1200" cap="none" spc="0" normalizeH="0" baseline="0" noProof="0">
              <a:ln>
                <a:noFill/>
              </a:ln>
              <a:solidFill>
                <a:srgbClr val="FFFFFF"/>
              </a:solidFill>
              <a:effectLst/>
              <a:uLnTx/>
              <a:uFillTx/>
              <a:latin typeface="Arial Rounded MT Bold"/>
              <a:ea typeface="+mn-ea"/>
              <a:cs typeface="+mn-cs"/>
            </a:endParaRPr>
          </a:p>
        </p:txBody>
      </p:sp>
      <p:sp>
        <p:nvSpPr>
          <p:cNvPr id="577541" name="Rectangle 5"/>
          <p:cNvSpPr>
            <a:spLocks noGrp="1" noChangeArrowheads="1"/>
          </p:cNvSpPr>
          <p:nvPr>
            <p:ph type="ftr" sz="quarter" idx="3"/>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CH" sz="1000" b="0" i="0" u="none" strike="noStrike" kern="1200" cap="none" spc="0" normalizeH="0" baseline="0" noProof="0">
              <a:ln>
                <a:noFill/>
              </a:ln>
              <a:solidFill>
                <a:srgbClr val="FFFFFF"/>
              </a:solidFill>
              <a:effectLst/>
              <a:uLnTx/>
              <a:uFillTx/>
              <a:latin typeface="Arial" charset="0"/>
              <a:ea typeface="+mn-ea"/>
              <a:cs typeface="+mn-cs"/>
            </a:endParaRPr>
          </a:p>
        </p:txBody>
      </p:sp>
      <p:sp>
        <p:nvSpPr>
          <p:cNvPr id="577542" name="Rectangle 6"/>
          <p:cNvSpPr>
            <a:spLocks noGrp="1" noChangeArrowheads="1"/>
          </p:cNvSpPr>
          <p:nvPr>
            <p:ph type="sldNum" sz="quarter" idx="4"/>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1C9BE2C-7AA1-43DD-9937-CAA7CB9FD330}" type="slidenum">
              <a:rPr kumimoji="0" lang="de-CH" sz="1000" b="0" i="0" u="none" strike="noStrike" kern="1200" cap="none" spc="0" normalizeH="0" baseline="0" noProof="0">
                <a:ln>
                  <a:noFill/>
                </a:ln>
                <a:solidFill>
                  <a:srgbClr val="FFFFFF"/>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‹Nr.›</a:t>
            </a:fld>
            <a:endParaRPr kumimoji="0" lang="de-CH" sz="1000" b="0"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415858272"/>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t>Titelmasterformat durch Klicken bearbeiten</a:t>
            </a:r>
          </a:p>
        </p:txBody>
      </p:sp>
      <p:sp>
        <p:nvSpPr>
          <p:cNvPr id="576515" name="Rectangle 3"/>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a:p>
            <a:pPr lvl="3"/>
            <a:r>
              <a:rPr lang="de-CH"/>
              <a:t>Vierte Ebene</a:t>
            </a:r>
          </a:p>
          <a:p>
            <a:pPr lvl="4"/>
            <a:r>
              <a:rPr lang="de-CH"/>
              <a:t>Fünfte Ebene</a:t>
            </a:r>
          </a:p>
        </p:txBody>
      </p:sp>
      <p:sp>
        <p:nvSpPr>
          <p:cNvPr id="576516" name="Rectangle 4"/>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de-CH"/>
          </a:p>
        </p:txBody>
      </p:sp>
      <p:sp>
        <p:nvSpPr>
          <p:cNvPr id="576517" name="Rectangle 5"/>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de-CH"/>
          </a:p>
        </p:txBody>
      </p:sp>
      <p:sp>
        <p:nvSpPr>
          <p:cNvPr id="576518" name="Rectangle 6"/>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125293E8-58D2-4923-A1FE-6D96C16B075E}" type="slidenum">
              <a:rPr lang="de-CH"/>
              <a:pPr/>
              <a:t>‹Nr.›</a:t>
            </a:fld>
            <a:endParaRPr lang="de-CH"/>
          </a:p>
        </p:txBody>
      </p:sp>
    </p:spTree>
    <p:extLst>
      <p:ext uri="{BB962C8B-B14F-4D97-AF65-F5344CB8AC3E}">
        <p14:creationId xmlns:p14="http://schemas.microsoft.com/office/powerpoint/2010/main" val="536947926"/>
      </p:ext>
    </p:extLst>
  </p:cSld>
  <p:clrMap bg1="lt1" tx1="dk1" bg2="lt2" tx2="dk2" accent1="accent1" accent2="accent2" accent3="accent3" accent4="accent4" accent5="accent5" accent6="accent6" hlink="hlink" folHlink="folHlink"/>
  <p:sldLayoutIdLst>
    <p:sldLayoutId id="2147483716" r:id="rId1"/>
  </p:sldLayoutIdLst>
  <p:transition spd="slow">
    <p:wipe dir="r"/>
  </p:transition>
  <p:txStyles>
    <p:titleStyle>
      <a:lvl1pPr algn="l" rtl="0" fontAlgn="base">
        <a:lnSpc>
          <a:spcPct val="80000"/>
        </a:lnSpc>
        <a:spcBef>
          <a:spcPct val="0"/>
        </a:spcBef>
        <a:spcAft>
          <a:spcPct val="0"/>
        </a:spcAft>
        <a:defRPr sz="40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403485"/>
            <a:ext cx="8521645" cy="1569660"/>
          </a:xfrm>
        </p:spPr>
        <p:txBody>
          <a:bodyPr wrap="square">
            <a:spAutoFit/>
          </a:bodyPr>
          <a:lstStyle/>
          <a:p>
            <a:pPr algn="l"/>
            <a:r>
              <a:rPr lang="de-CH" altLang="de-DE" sz="4800" dirty="0">
                <a:solidFill>
                  <a:schemeClr val="tx1"/>
                </a:solidFill>
                <a:effectLst/>
                <a:latin typeface="Univers LT Std 47 Cn Lt" pitchFamily="34" charset="0"/>
              </a:rPr>
              <a:t>Jesus – seine internationale Ausstrahlung</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79512" y="3731285"/>
            <a:ext cx="5760640" cy="1040285"/>
          </a:xfrm>
        </p:spPr>
        <p:txBody>
          <a:bodyPr wrap="square">
            <a:spAutoFit/>
          </a:bodyPr>
          <a:lstStyle/>
          <a:p>
            <a:pPr algn="l"/>
            <a:r>
              <a:rPr lang="de-DE" altLang="de-DE" sz="2800" dirty="0">
                <a:effectLst/>
                <a:latin typeface="Univers LT Std 47 Cn Lt" pitchFamily="34" charset="0"/>
              </a:rPr>
              <a:t>Reihe:</a:t>
            </a:r>
          </a:p>
          <a:p>
            <a:pPr algn="l"/>
            <a:r>
              <a:rPr lang="de-CH" altLang="de-DE" sz="2800" dirty="0">
                <a:effectLst/>
                <a:latin typeface="Univers LT Std 47 Cn Lt" pitchFamily="34" charset="0"/>
              </a:rPr>
              <a:t>Die ersten Jahre im Leben von Jesus</a:t>
            </a:r>
            <a:r>
              <a:rPr lang="de-DE" altLang="de-DE" sz="2800" dirty="0">
                <a:effectLst/>
                <a:latin typeface="Univers LT Std 47 Cn Lt" pitchFamily="34" charset="0"/>
              </a:rPr>
              <a:t> (3/4)</a:t>
            </a:r>
          </a:p>
        </p:txBody>
      </p:sp>
      <p:sp>
        <p:nvSpPr>
          <p:cNvPr id="4" name="Rectangle 3"/>
          <p:cNvSpPr txBox="1">
            <a:spLocks noChangeArrowheads="1"/>
          </p:cNvSpPr>
          <p:nvPr/>
        </p:nvSpPr>
        <p:spPr bwMode="auto">
          <a:xfrm>
            <a:off x="2716142" y="3356992"/>
            <a:ext cx="6336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000" kern="0" dirty="0">
                <a:effectLst/>
                <a:latin typeface="Univers LT Std 47 Cn Lt" pitchFamily="34" charset="0"/>
              </a:rPr>
              <a:t>Matthäus-Evangelium 2,1-12</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429000"/>
            <a:ext cx="4176464" cy="400110"/>
          </a:xfrm>
        </p:spPr>
        <p:txBody>
          <a:bodyPr wrap="square">
            <a:spAutoFit/>
          </a:bodyPr>
          <a:lstStyle/>
          <a:p>
            <a:pPr algn="r"/>
            <a:r>
              <a:rPr lang="de-CH" altLang="de-DE" sz="2000" dirty="0">
                <a:effectLst/>
                <a:latin typeface="Univers LT Std 47 Cn Lt" pitchFamily="34" charset="0"/>
              </a:rPr>
              <a:t>Matthäus-Evangelium 24,30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0" y="21147"/>
            <a:ext cx="7992888" cy="3416320"/>
          </a:xfrm>
        </p:spPr>
        <p:txBody>
          <a:bodyPr wrap="square">
            <a:spAutoFit/>
          </a:bodyPr>
          <a:lstStyle/>
          <a:p>
            <a:pPr algn="l"/>
            <a:r>
              <a:rPr lang="de-CH" altLang="de-DE" sz="3600" dirty="0">
                <a:solidFill>
                  <a:schemeClr val="tx1"/>
                </a:solidFill>
                <a:effectLst/>
                <a:latin typeface="Univers LT Std 47 Cn Lt" pitchFamily="34" charset="0"/>
              </a:rPr>
              <a:t>„Dann wird das Zeichen des Menschensohnes (Jesus) am Himmel erscheinen, und alle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Völker der Erde werden jammern und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klagen; sie werden den Menschensohn mit grosser Macht und Herrlichkeit auf den Wolken des Himmels kommen sehen.“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2277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24736" cy="1754326"/>
          </a:xfrm>
        </p:spPr>
        <p:txBody>
          <a:bodyPr wrap="square">
            <a:spAutoFit/>
          </a:bodyPr>
          <a:lstStyle/>
          <a:p>
            <a:pPr algn="l"/>
            <a:r>
              <a:rPr lang="de-CH" altLang="de-DE" sz="3600" dirty="0">
                <a:solidFill>
                  <a:schemeClr val="tx1"/>
                </a:solidFill>
                <a:effectLst/>
                <a:latin typeface="Univers LT Std 47 Cn Lt" pitchFamily="34" charset="0"/>
              </a:rPr>
              <a:t>„Als König Herodes das hörte, erschrak er und mit ihm ganz Jerusalem.“</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3104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96744" cy="2862322"/>
          </a:xfrm>
        </p:spPr>
        <p:txBody>
          <a:bodyPr wrap="square">
            <a:spAutoFit/>
          </a:bodyPr>
          <a:lstStyle/>
          <a:p>
            <a:pPr algn="l"/>
            <a:r>
              <a:rPr lang="de-CH" altLang="de-DE" sz="3600" dirty="0">
                <a:solidFill>
                  <a:schemeClr val="tx1"/>
                </a:solidFill>
                <a:effectLst/>
                <a:latin typeface="Univers LT Std 47 Cn Lt" pitchFamily="34" charset="0"/>
              </a:rPr>
              <a:t>„Herodes rief alle führenden Priester und alle Schriftgelehrten des jüdischen Volkes zusammen und erkundigte sich bei ihnen, wo der Messias geboren werden sollte.“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0620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104" y="332656"/>
            <a:ext cx="7200800" cy="646331"/>
          </a:xfrm>
        </p:spPr>
        <p:txBody>
          <a:bodyPr wrap="square">
            <a:spAutoFit/>
          </a:bodyPr>
          <a:lstStyle/>
          <a:p>
            <a:pPr algn="l"/>
            <a:r>
              <a:rPr lang="de-CH" altLang="de-DE" sz="3600" dirty="0">
                <a:solidFill>
                  <a:schemeClr val="tx1"/>
                </a:solidFill>
                <a:effectLst/>
                <a:latin typeface="Univers LT Std 47 Cn Lt" pitchFamily="34" charset="0"/>
              </a:rPr>
              <a:t>„In Betlehem in Judäa“</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178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00800" cy="1200329"/>
          </a:xfrm>
        </p:spPr>
        <p:txBody>
          <a:bodyPr wrap="square">
            <a:spAutoFit/>
          </a:bodyPr>
          <a:lstStyle/>
          <a:p>
            <a:pPr algn="l"/>
            <a:r>
              <a:rPr lang="de-CH" altLang="de-DE" sz="3600" dirty="0">
                <a:solidFill>
                  <a:schemeClr val="tx1"/>
                </a:solidFill>
                <a:effectLst/>
                <a:latin typeface="Univers LT Std 47 Cn Lt" pitchFamily="34" charset="0"/>
              </a:rPr>
              <a:t>„Es ist so in der Schrift durch den Propheten vorausgesagt.“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9340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912768" cy="3416320"/>
          </a:xfrm>
        </p:spPr>
        <p:txBody>
          <a:bodyPr wrap="square">
            <a:spAutoFit/>
          </a:bodyPr>
          <a:lstStyle/>
          <a:p>
            <a:pPr algn="l"/>
            <a:r>
              <a:rPr lang="de-CH" altLang="de-DE" sz="3600" dirty="0">
                <a:solidFill>
                  <a:schemeClr val="tx1"/>
                </a:solidFill>
                <a:effectLst/>
                <a:latin typeface="Univers LT Std 47 Cn Lt" pitchFamily="34" charset="0"/>
              </a:rPr>
              <a:t>„Du, Betlehem im Land </a:t>
            </a:r>
            <a:r>
              <a:rPr lang="de-CH" altLang="de-DE" sz="3600" dirty="0" err="1">
                <a:solidFill>
                  <a:schemeClr val="tx1"/>
                </a:solidFill>
                <a:effectLst/>
                <a:latin typeface="Univers LT Std 47 Cn Lt" pitchFamily="34" charset="0"/>
              </a:rPr>
              <a:t>Juda</a:t>
            </a:r>
            <a:r>
              <a:rPr lang="de-CH" altLang="de-DE" sz="3600" dirty="0">
                <a:solidFill>
                  <a:schemeClr val="tx1"/>
                </a:solidFill>
                <a:effectLst/>
                <a:latin typeface="Univers LT Std 47 Cn Lt" pitchFamily="34" charset="0"/>
              </a:rPr>
              <a:t>, du bist keineswegs die unbedeutendste unter den Städten Judas; denn aus dir wird ein Fürst hervorgehen, der mein Volk Israel führen wird wie ein Hirte seine Herde.“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6394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408712" cy="2308324"/>
          </a:xfrm>
        </p:spPr>
        <p:txBody>
          <a:bodyPr wrap="square">
            <a:spAutoFit/>
          </a:bodyPr>
          <a:lstStyle/>
          <a:p>
            <a:pPr algn="l"/>
            <a:r>
              <a:rPr lang="de-CH" altLang="de-DE" sz="3600" dirty="0">
                <a:solidFill>
                  <a:schemeClr val="tx1"/>
                </a:solidFill>
                <a:effectLst/>
                <a:latin typeface="Univers LT Std 47 Cn Lt" pitchFamily="34" charset="0"/>
              </a:rPr>
              <a:t>„Er rief die Weisen heimlich zu sich und liess sich von ihnen den genauen Zeitpunkt angeben, an dem der Stern zum ersten Mal erschienen war.“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6128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84688"/>
            <a:ext cx="6984776" cy="3416320"/>
          </a:xfrm>
        </p:spPr>
        <p:txBody>
          <a:bodyPr wrap="square">
            <a:spAutoFit/>
          </a:bodyPr>
          <a:lstStyle/>
          <a:p>
            <a:pPr algn="l"/>
            <a:r>
              <a:rPr lang="de-CH" altLang="de-DE" sz="3600" dirty="0">
                <a:solidFill>
                  <a:schemeClr val="tx1"/>
                </a:solidFill>
                <a:effectLst/>
                <a:latin typeface="Univers LT Std 47 Cn Lt" pitchFamily="34" charset="0"/>
              </a:rPr>
              <a:t>Daraufhin schickte er die Weisen nach Betlehem. „Geht und erkundigt euch genau nach dem Kind“, sagte er, „und gebt mir Bescheid, sobald ihr es gefunden habt. Dann kann auch ich hingehen und ihm Ehre erweisen.“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39666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Johannes-Evangelium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6984776" cy="1200329"/>
          </a:xfrm>
        </p:spPr>
        <p:txBody>
          <a:bodyPr wrap="square">
            <a:spAutoFit/>
          </a:bodyPr>
          <a:lstStyle/>
          <a:p>
            <a:pPr algn="l"/>
            <a:r>
              <a:rPr lang="de-CH" altLang="de-DE" sz="3600" dirty="0">
                <a:solidFill>
                  <a:schemeClr val="tx1"/>
                </a:solidFill>
                <a:effectLst/>
                <a:latin typeface="Univers LT Std 47 Cn Lt" pitchFamily="34" charset="0"/>
              </a:rPr>
              <a:t>„Gott kam zu seinem Volk, aber sein Volk wollte nichts von ihm wissen.“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0746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483768" y="1772816"/>
            <a:ext cx="6264696" cy="646331"/>
          </a:xfrm>
        </p:spPr>
        <p:txBody>
          <a:bodyPr wrap="square">
            <a:spAutoFit/>
          </a:bodyPr>
          <a:lstStyle/>
          <a:p>
            <a:pPr algn="l"/>
            <a:r>
              <a:rPr lang="de-DE" altLang="de-DE" sz="3600" dirty="0">
                <a:solidFill>
                  <a:schemeClr val="tx1"/>
                </a:solidFill>
                <a:effectLst/>
                <a:latin typeface="Univers LT Std 47 Cn Lt" pitchFamily="34" charset="0"/>
              </a:rPr>
              <a:t>II. </a:t>
            </a:r>
            <a:r>
              <a:rPr lang="de-CH" altLang="de-DE" sz="3600" dirty="0">
                <a:solidFill>
                  <a:schemeClr val="tx1"/>
                </a:solidFill>
                <a:effectLst/>
                <a:latin typeface="Univers LT Std 47 Cn Lt" pitchFamily="34" charset="0"/>
              </a:rPr>
              <a:t>Der König für alle Menschen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136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99992" y="3429000"/>
            <a:ext cx="4176464" cy="400110"/>
          </a:xfrm>
        </p:spPr>
        <p:txBody>
          <a:bodyPr wrap="square">
            <a:spAutoFit/>
          </a:bodyPr>
          <a:lstStyle/>
          <a:p>
            <a:pPr algn="r"/>
            <a:r>
              <a:rPr lang="de-CH" altLang="de-DE" sz="2000" dirty="0">
                <a:effectLst/>
                <a:latin typeface="Univers LT Std 47 Cn Lt" pitchFamily="34" charset="0"/>
              </a:rPr>
              <a:t>Lukas-Evangelium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6264696" cy="1754326"/>
          </a:xfrm>
        </p:spPr>
        <p:txBody>
          <a:bodyPr wrap="square">
            <a:spAutoFit/>
          </a:bodyPr>
          <a:lstStyle/>
          <a:p>
            <a:pPr algn="l"/>
            <a:r>
              <a:rPr lang="de-CH" altLang="de-DE" sz="3600" dirty="0">
                <a:solidFill>
                  <a:schemeClr val="tx1"/>
                </a:solidFill>
                <a:effectLst/>
                <a:latin typeface="Univers LT Std 47 Cn Lt" pitchFamily="34" charset="0"/>
              </a:rPr>
              <a:t>„Heute ist euch in der Stadt Davids ein Retter geboren worden; es ist Christus, der Herr.“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0875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984776" cy="2308324"/>
          </a:xfrm>
        </p:spPr>
        <p:txBody>
          <a:bodyPr wrap="square">
            <a:spAutoFit/>
          </a:bodyPr>
          <a:lstStyle/>
          <a:p>
            <a:pPr algn="l"/>
            <a:r>
              <a:rPr lang="de-CH" altLang="de-DE" sz="3600" dirty="0">
                <a:solidFill>
                  <a:schemeClr val="tx1"/>
                </a:solidFill>
                <a:effectLst/>
                <a:latin typeface="Univers LT Std 47 Cn Lt" pitchFamily="34" charset="0"/>
              </a:rPr>
              <a:t>„Der Stern, den sie hatten aufgehen sehen, zog vor ihnen her, bis er schliesslich über dem Ort stehen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blieb, wo das Kind war.“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8862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984776" cy="1200329"/>
          </a:xfrm>
        </p:spPr>
        <p:txBody>
          <a:bodyPr wrap="square">
            <a:spAutoFit/>
          </a:bodyPr>
          <a:lstStyle/>
          <a:p>
            <a:pPr algn="l"/>
            <a:r>
              <a:rPr lang="de-CH" altLang="de-DE" sz="3600" dirty="0">
                <a:solidFill>
                  <a:schemeClr val="tx1"/>
                </a:solidFill>
                <a:effectLst/>
                <a:latin typeface="Univers LT Std 47 Cn Lt" pitchFamily="34" charset="0"/>
              </a:rPr>
              <a:t>„Als sie den Stern sahen, waren sie überglücklich.“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63403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768752" cy="1200329"/>
          </a:xfrm>
        </p:spPr>
        <p:txBody>
          <a:bodyPr wrap="square">
            <a:spAutoFit/>
          </a:bodyPr>
          <a:lstStyle/>
          <a:p>
            <a:pPr algn="l"/>
            <a:r>
              <a:rPr lang="de-CH" altLang="de-DE" sz="3600" dirty="0">
                <a:solidFill>
                  <a:schemeClr val="tx1"/>
                </a:solidFill>
                <a:effectLst/>
                <a:latin typeface="Univers LT Std 47 Cn Lt" pitchFamily="34" charset="0"/>
              </a:rPr>
              <a:t>„Sie warfen sich vor Jesus nieder und erwiesen ihm Ehre.“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3070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768752" cy="1754326"/>
          </a:xfrm>
        </p:spPr>
        <p:txBody>
          <a:bodyPr wrap="square">
            <a:spAutoFit/>
          </a:bodyPr>
          <a:lstStyle/>
          <a:p>
            <a:pPr algn="l"/>
            <a:r>
              <a:rPr lang="de-CH" altLang="de-DE" sz="3600" dirty="0">
                <a:solidFill>
                  <a:schemeClr val="tx1"/>
                </a:solidFill>
                <a:effectLst/>
                <a:latin typeface="Univers LT Std 47 Cn Lt" pitchFamily="34" charset="0"/>
              </a:rPr>
              <a:t>„Sie holten die Schätze hervor, die sie mitgebracht hatten, und gaben sie ihm: Gold, Weihrauch und Myrrhe.“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4914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Jesaja 60,6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5904656" cy="2862322"/>
          </a:xfrm>
        </p:spPr>
        <p:txBody>
          <a:bodyPr wrap="square">
            <a:spAutoFit/>
          </a:bodyPr>
          <a:lstStyle/>
          <a:p>
            <a:pPr algn="l"/>
            <a:r>
              <a:rPr lang="de-CH" altLang="de-DE" sz="3600" dirty="0">
                <a:solidFill>
                  <a:schemeClr val="tx1"/>
                </a:solidFill>
                <a:effectLst/>
                <a:latin typeface="Univers LT Std 47 Cn Lt" pitchFamily="34" charset="0"/>
              </a:rPr>
              <a:t>„Karawanen von hoch beladenen Kamelen kommen aus </a:t>
            </a:r>
            <a:r>
              <a:rPr lang="de-CH" altLang="de-DE" sz="3600" dirty="0" err="1">
                <a:solidFill>
                  <a:schemeClr val="tx1"/>
                </a:solidFill>
                <a:effectLst/>
                <a:latin typeface="Univers LT Std 47 Cn Lt" pitchFamily="34" charset="0"/>
              </a:rPr>
              <a:t>Midian</a:t>
            </a:r>
            <a:r>
              <a:rPr lang="de-CH" altLang="de-DE" sz="3600" dirty="0">
                <a:solidFill>
                  <a:schemeClr val="tx1"/>
                </a:solidFill>
                <a:effectLst/>
                <a:latin typeface="Univers LT Std 47 Cn Lt" pitchFamily="34" charset="0"/>
              </a:rPr>
              <a:t> und </a:t>
            </a:r>
            <a:r>
              <a:rPr lang="de-CH" altLang="de-DE" sz="3600" dirty="0" err="1">
                <a:solidFill>
                  <a:schemeClr val="tx1"/>
                </a:solidFill>
                <a:effectLst/>
                <a:latin typeface="Univers LT Std 47 Cn Lt" pitchFamily="34" charset="0"/>
              </a:rPr>
              <a:t>Efa</a:t>
            </a:r>
            <a:r>
              <a:rPr lang="de-CH" altLang="de-DE" sz="3600" dirty="0">
                <a:solidFill>
                  <a:schemeClr val="tx1"/>
                </a:solidFill>
                <a:effectLst/>
                <a:latin typeface="Univers LT Std 47 Cn Lt" pitchFamily="34" charset="0"/>
              </a:rPr>
              <a:t>. Die Leute aus Saba kommen mit Gold und Weihrauch und rühmen meine mächtigen Taten.“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60784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832648" cy="2862322"/>
          </a:xfrm>
        </p:spPr>
        <p:txBody>
          <a:bodyPr wrap="square">
            <a:spAutoFit/>
          </a:bodyPr>
          <a:lstStyle/>
          <a:p>
            <a:pPr algn="l"/>
            <a:r>
              <a:rPr lang="de-CH" altLang="de-DE" sz="3600" dirty="0">
                <a:solidFill>
                  <a:schemeClr val="tx1"/>
                </a:solidFill>
                <a:effectLst/>
                <a:latin typeface="Univers LT Std 47 Cn Lt" pitchFamily="34" charset="0"/>
              </a:rPr>
              <a:t>„In einem Traum erhielten sie daraufhin die Weisung, nicht zu Herodes zurückzukehren. Deshalb reisten sie auf einem anderen Weg wieder in ihr Land.“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32509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547664" y="548680"/>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Offenbarung 7,9-10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540" y="70252"/>
            <a:ext cx="7416824" cy="3539430"/>
          </a:xfrm>
        </p:spPr>
        <p:txBody>
          <a:bodyPr wrap="square">
            <a:spAutoFit/>
          </a:bodyPr>
          <a:lstStyle/>
          <a:p>
            <a:pPr algn="l"/>
            <a:r>
              <a:rPr lang="de-CH" altLang="de-DE" sz="2800" dirty="0">
                <a:solidFill>
                  <a:schemeClr val="tx1"/>
                </a:solidFill>
                <a:effectLst/>
                <a:latin typeface="Univers LT Std 47 Cn Lt" pitchFamily="34" charset="0"/>
              </a:rPr>
              <a:t>Ich sah eine riesige Menschenmenge aus allen Stämmen und Völkern, Menschen aller Sprachen und Kulturen; es waren so viele, dass niemand sie zählen konnte. In weisse Gewänder gehüllt, standen sie vor dem Thron und vor dem Lamm, hielten Palmzweige in den Händen und riefen mit lauter Stimme:</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„Die Rettung kommt von unserem Gott, der</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auf dem Thron sitzt, und von dem Lamm!“</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2817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Lukas-Evangelium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5832648" cy="2308324"/>
          </a:xfrm>
        </p:spPr>
        <p:txBody>
          <a:bodyPr wrap="square">
            <a:spAutoFit/>
          </a:bodyPr>
          <a:lstStyle/>
          <a:p>
            <a:pPr algn="l"/>
            <a:r>
              <a:rPr lang="de-CH" altLang="de-DE" sz="3600" dirty="0">
                <a:solidFill>
                  <a:schemeClr val="tx1"/>
                </a:solidFill>
                <a:effectLst/>
                <a:latin typeface="Univers LT Std 47 Cn Lt" pitchFamily="34" charset="0"/>
              </a:rPr>
              <a:t>„Ehre und Herrlichkeit sei Gott in der Höhe, und Frieden auf der Erde bei den Menschen, auf denen sein Wohlgefallen ruht.“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5996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716016" y="3429000"/>
            <a:ext cx="4176464" cy="400110"/>
          </a:xfrm>
        </p:spPr>
        <p:txBody>
          <a:bodyPr wrap="square">
            <a:spAutoFit/>
          </a:bodyPr>
          <a:lstStyle/>
          <a:p>
            <a:pPr algn="r"/>
            <a:r>
              <a:rPr lang="de-CH" altLang="de-DE" sz="2000" dirty="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264696" cy="2862322"/>
          </a:xfrm>
        </p:spPr>
        <p:txBody>
          <a:bodyPr wrap="square">
            <a:spAutoFit/>
          </a:bodyPr>
          <a:lstStyle/>
          <a:p>
            <a:pPr algn="l"/>
            <a:r>
              <a:rPr lang="de-CH" altLang="de-DE" sz="3600" dirty="0">
                <a:solidFill>
                  <a:schemeClr val="tx1"/>
                </a:solidFill>
                <a:effectLst/>
                <a:latin typeface="Univers LT Std 47 Cn Lt" pitchFamily="34" charset="0"/>
              </a:rPr>
              <a:t>„Denn Gott hat der Welt seine Liebe dadurch gezeigt, dass er seinen einzigen Sohn für sie hergab, damit jeder, der an ihn glaubt, das ewige Leben hat und nicht verloren geht.“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59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121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483768" y="1916832"/>
            <a:ext cx="6264696" cy="646331"/>
          </a:xfrm>
        </p:spPr>
        <p:txBody>
          <a:bodyPr wrap="square">
            <a:spAutoFit/>
          </a:bodyPr>
          <a:lstStyle/>
          <a:p>
            <a:pPr algn="l"/>
            <a:r>
              <a:rPr lang="de-DE" altLang="de-DE" sz="3600" dirty="0">
                <a:solidFill>
                  <a:schemeClr val="tx1"/>
                </a:solidFill>
                <a:effectLst/>
                <a:latin typeface="Univers LT Std 47 Cn Lt" pitchFamily="34" charset="0"/>
              </a:rPr>
              <a:t>I. </a:t>
            </a:r>
            <a:r>
              <a:rPr lang="de-CH" altLang="de-DE" sz="3600" dirty="0">
                <a:solidFill>
                  <a:schemeClr val="tx1"/>
                </a:solidFill>
                <a:effectLst/>
                <a:latin typeface="Univers LT Std 47 Cn Lt" pitchFamily="34" charset="0"/>
              </a:rPr>
              <a:t>Eine Delegation aus fernem Land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944130" name="Rectangle 2"/>
          <p:cNvSpPr>
            <a:spLocks noGrp="1" noChangeArrowheads="1"/>
          </p:cNvSpPr>
          <p:nvPr>
            <p:ph type="ctrTitle"/>
          </p:nvPr>
        </p:nvSpPr>
        <p:spPr>
          <a:xfrm>
            <a:off x="36678" y="205307"/>
            <a:ext cx="9001000" cy="53982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sz="3600" dirty="0">
                <a:solidFill>
                  <a:srgbClr val="F8F8F8"/>
                </a:solidFill>
                <a:latin typeface="Univers LT Std 47 Cn Lt" pitchFamily="34" charset="0"/>
              </a:rPr>
              <a:t>König Herodes regierte von 37 – 4 v.Chr.</a:t>
            </a:r>
          </a:p>
        </p:txBody>
      </p:sp>
    </p:spTree>
    <p:extLst>
      <p:ext uri="{BB962C8B-B14F-4D97-AF65-F5344CB8AC3E}">
        <p14:creationId xmlns:p14="http://schemas.microsoft.com/office/powerpoint/2010/main" val="4170104048"/>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645024"/>
            <a:ext cx="4176464" cy="400110"/>
          </a:xfrm>
        </p:spPr>
        <p:txBody>
          <a:bodyPr wrap="square">
            <a:spAutoFit/>
          </a:bodyPr>
          <a:lstStyle/>
          <a:p>
            <a:pPr algn="r"/>
            <a:r>
              <a:rPr lang="de-CH" altLang="de-DE" sz="2000" dirty="0">
                <a:effectLst/>
                <a:latin typeface="Univers LT Std 47 Cn Lt" pitchFamily="34" charset="0"/>
              </a:rPr>
              <a:t>Josephus: bell.I.493-494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3416320"/>
          </a:xfrm>
        </p:spPr>
        <p:txBody>
          <a:bodyPr wrap="square">
            <a:spAutoFit/>
          </a:bodyPr>
          <a:lstStyle/>
          <a:p>
            <a:pPr algn="l"/>
            <a:r>
              <a:rPr lang="de-CH" altLang="de-DE" sz="2400" dirty="0">
                <a:solidFill>
                  <a:schemeClr val="tx1"/>
                </a:solidFill>
                <a:effectLst/>
                <a:latin typeface="Univers LT Std 47 Cn Lt" pitchFamily="34" charset="0"/>
              </a:rPr>
              <a:t>„Der Palast war voll der schlimmsten Gräueltaten; jeder erdichtete im Sinne seiner Feindschaft und seines Hasses die entsprechenden Verleumdungen,</a:t>
            </a:r>
            <a:br>
              <a:rPr lang="de-CH" altLang="de-DE" sz="2400" dirty="0">
                <a:solidFill>
                  <a:schemeClr val="tx1"/>
                </a:solidFill>
                <a:effectLst/>
                <a:latin typeface="Univers LT Std 47 Cn Lt" pitchFamily="34" charset="0"/>
              </a:rPr>
            </a:br>
            <a:r>
              <a:rPr lang="de-CH" altLang="de-DE" sz="2400" dirty="0">
                <a:solidFill>
                  <a:schemeClr val="tx1"/>
                </a:solidFill>
                <a:effectLst/>
                <a:latin typeface="Univers LT Std 47 Cn Lt" pitchFamily="34" charset="0"/>
              </a:rPr>
              <a:t>und viele missbrauchten die Mordgier des Königs gegen ihre Gegner.</a:t>
            </a:r>
            <a:br>
              <a:rPr lang="de-CH" altLang="de-DE" sz="2400" dirty="0">
                <a:solidFill>
                  <a:schemeClr val="tx1"/>
                </a:solidFill>
                <a:effectLst/>
                <a:latin typeface="Univers LT Std 47 Cn Lt" pitchFamily="34" charset="0"/>
              </a:rPr>
            </a:br>
            <a:r>
              <a:rPr lang="de-CH" altLang="de-DE" sz="2400" dirty="0">
                <a:solidFill>
                  <a:schemeClr val="tx1"/>
                </a:solidFill>
                <a:effectLst/>
                <a:latin typeface="Univers LT Std 47 Cn Lt" pitchFamily="34" charset="0"/>
              </a:rPr>
              <a:t>Die Lüge fand sofort Glauben, und die Strafen waren noch schneller</a:t>
            </a:r>
            <a:br>
              <a:rPr lang="de-CH" altLang="de-DE" sz="2400" dirty="0">
                <a:solidFill>
                  <a:schemeClr val="tx1"/>
                </a:solidFill>
                <a:effectLst/>
                <a:latin typeface="Univers LT Std 47 Cn Lt" pitchFamily="34" charset="0"/>
              </a:rPr>
            </a:br>
            <a:r>
              <a:rPr lang="de-CH" altLang="de-DE" sz="2400" dirty="0">
                <a:solidFill>
                  <a:schemeClr val="tx1"/>
                </a:solidFill>
                <a:effectLst/>
                <a:latin typeface="Univers LT Std 47 Cn Lt" pitchFamily="34" charset="0"/>
              </a:rPr>
              <a:t>als die Verleumdungen. So wurde einer, der eben noch Ankläger war,</a:t>
            </a:r>
            <a:br>
              <a:rPr lang="de-CH" altLang="de-DE" sz="2400" dirty="0">
                <a:solidFill>
                  <a:schemeClr val="tx1"/>
                </a:solidFill>
                <a:effectLst/>
                <a:latin typeface="Univers LT Std 47 Cn Lt" pitchFamily="34" charset="0"/>
              </a:rPr>
            </a:br>
            <a:r>
              <a:rPr lang="de-CH" altLang="de-DE" sz="2400" dirty="0">
                <a:solidFill>
                  <a:schemeClr val="tx1"/>
                </a:solidFill>
                <a:effectLst/>
                <a:latin typeface="Univers LT Std 47 Cn Lt" pitchFamily="34" charset="0"/>
              </a:rPr>
              <a:t>zum Angeklagten, und man führte ihn mit dem von ihm Beschuldigten ab.</a:t>
            </a:r>
            <a:br>
              <a:rPr lang="de-CH" altLang="de-DE" sz="2400" dirty="0">
                <a:solidFill>
                  <a:schemeClr val="tx1"/>
                </a:solidFill>
                <a:effectLst/>
                <a:latin typeface="Univers LT Std 47 Cn Lt" pitchFamily="34" charset="0"/>
              </a:rPr>
            </a:br>
            <a:r>
              <a:rPr lang="de-CH" altLang="de-DE" sz="2400" dirty="0">
                <a:solidFill>
                  <a:schemeClr val="tx1"/>
                </a:solidFill>
                <a:effectLst/>
                <a:latin typeface="Univers LT Std 47 Cn Lt" pitchFamily="34" charset="0"/>
              </a:rPr>
              <a:t>Des Königs Verbitterung stieg so weit, dass er nicht einmal einen Unverdächtigen freundlich ansah und auch seinen Freunden</a:t>
            </a:r>
            <a:br>
              <a:rPr lang="de-CH" altLang="de-DE" sz="2400" dirty="0">
                <a:solidFill>
                  <a:schemeClr val="tx1"/>
                </a:solidFill>
                <a:effectLst/>
                <a:latin typeface="Univers LT Std 47 Cn Lt" pitchFamily="34" charset="0"/>
              </a:rPr>
            </a:br>
            <a:r>
              <a:rPr lang="de-CH" altLang="de-DE" sz="2400" dirty="0">
                <a:solidFill>
                  <a:schemeClr val="tx1"/>
                </a:solidFill>
                <a:effectLst/>
                <a:latin typeface="Univers LT Std 47 Cn Lt" pitchFamily="34" charset="0"/>
              </a:rPr>
              <a:t>äusserst schroff begegnete.“</a:t>
            </a:r>
            <a:endParaRPr lang="de-DE" altLang="de-DE" sz="2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025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429000"/>
            <a:ext cx="4176464" cy="400110"/>
          </a:xfrm>
        </p:spPr>
        <p:txBody>
          <a:bodyPr wrap="square">
            <a:spAutoFit/>
          </a:bodyPr>
          <a:lstStyle/>
          <a:p>
            <a:pPr algn="r"/>
            <a:r>
              <a:rPr lang="de-CH" altLang="de-DE" sz="2000" dirty="0">
                <a:effectLst/>
                <a:latin typeface="Univers LT Std 47 Cn Lt" pitchFamily="34" charset="0"/>
              </a:rPr>
              <a:t>Matthäus-Evangelium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24736" cy="2308324"/>
          </a:xfrm>
        </p:spPr>
        <p:txBody>
          <a:bodyPr wrap="square">
            <a:spAutoFit/>
          </a:bodyPr>
          <a:lstStyle/>
          <a:p>
            <a:pPr algn="l"/>
            <a:r>
              <a:rPr lang="de-CH" altLang="de-DE" sz="3600" dirty="0">
                <a:solidFill>
                  <a:schemeClr val="tx1"/>
                </a:solidFill>
                <a:effectLst/>
                <a:latin typeface="Univers LT Std 47 Cn Lt" pitchFamily="34" charset="0"/>
              </a:rPr>
              <a:t>„Wo ist der König der Juden, der kürzlich geboren wurde? Wir haben seinen Stern aufgehen sehen und sind gekommen, um ihm Ehre zu erweisen.“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8094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3429000"/>
            <a:ext cx="4176464" cy="400110"/>
          </a:xfrm>
        </p:spPr>
        <p:txBody>
          <a:bodyPr wrap="square">
            <a:spAutoFit/>
          </a:bodyPr>
          <a:lstStyle/>
          <a:p>
            <a:pPr algn="r"/>
            <a:r>
              <a:rPr lang="de-CH" altLang="de-DE" sz="2000" dirty="0">
                <a:effectLst/>
                <a:latin typeface="Univers LT Std 47 Cn Lt" pitchFamily="34" charset="0"/>
              </a:rPr>
              <a:t>Matthäus-Evangelium 24,29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6912768" cy="2862322"/>
          </a:xfrm>
        </p:spPr>
        <p:txBody>
          <a:bodyPr wrap="square">
            <a:spAutoFit/>
          </a:bodyPr>
          <a:lstStyle/>
          <a:p>
            <a:pPr algn="l"/>
            <a:r>
              <a:rPr lang="de-CH" altLang="de-DE" sz="3600" dirty="0">
                <a:solidFill>
                  <a:schemeClr val="tx1"/>
                </a:solidFill>
                <a:effectLst/>
                <a:latin typeface="Univers LT Std 47 Cn Lt" pitchFamily="34" charset="0"/>
              </a:rPr>
              <a:t>„Die Sonne wird sich verfinstern,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der Mond wird nicht mehr scheinen. Die Sterne werden vom Himmel fallen, und die Kräfte des Himmels werden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aus dem Gleichgewicht geraten.“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196273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4800" b="0" i="0" u="none" strike="noStrike" cap="none" normalizeH="0" baseline="0" smtClean="0">
            <a:ln>
              <a:noFill/>
            </a:ln>
            <a:solidFill>
              <a:schemeClr val="tx1"/>
            </a:solidFill>
            <a:effectLst/>
            <a:latin typeface="Arial"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631</Words>
  <Application>Microsoft Office PowerPoint</Application>
  <PresentationFormat>Bildschirmpräsentation (4:3)</PresentationFormat>
  <Paragraphs>79</Paragraphs>
  <Slides>28</Slides>
  <Notes>27</Notes>
  <HiddenSlides>0</HiddenSlides>
  <MMClips>0</MMClips>
  <ScaleCrop>false</ScaleCrop>
  <HeadingPairs>
    <vt:vector size="4" baseType="variant">
      <vt:variant>
        <vt:lpstr>Design</vt:lpstr>
      </vt:variant>
      <vt:variant>
        <vt:i4>2</vt:i4>
      </vt:variant>
      <vt:variant>
        <vt:lpstr>Folientitel</vt:lpstr>
      </vt:variant>
      <vt:variant>
        <vt:i4>28</vt:i4>
      </vt:variant>
    </vt:vector>
  </HeadingPairs>
  <TitlesOfParts>
    <vt:vector size="30" baseType="lpstr">
      <vt:lpstr>Designvorlage 'Berggipfel'</vt:lpstr>
      <vt:lpstr>1_01072134</vt:lpstr>
      <vt:lpstr>Jesus – seine internationale Ausstrahlung</vt:lpstr>
      <vt:lpstr>„Heute ist euch in der Stadt Davids ein Retter geboren worden; es ist Christus, der Herr.“</vt:lpstr>
      <vt:lpstr>„Denn Gott hat der Welt seine Liebe dadurch gezeigt, dass er seinen einzigen Sohn für sie hergab, damit jeder, der an ihn glaubt, das ewige Leben hat und nicht verloren geht.“</vt:lpstr>
      <vt:lpstr>PowerPoint-Präsentation</vt:lpstr>
      <vt:lpstr>I. Eine Delegation aus fernem Land</vt:lpstr>
      <vt:lpstr>König Herodes regierte von 37 – 4 v.Chr.</vt:lpstr>
      <vt:lpstr>„Der Palast war voll der schlimmsten Gräueltaten; jeder erdichtete im Sinne seiner Feindschaft und seines Hasses die entsprechenden Verleumdungen, und viele missbrauchten die Mordgier des Königs gegen ihre Gegner. Die Lüge fand sofort Glauben, und die Strafen waren noch schneller als die Verleumdungen. So wurde einer, der eben noch Ankläger war, zum Angeklagten, und man führte ihn mit dem von ihm Beschuldigten ab. Des Königs Verbitterung stieg so weit, dass er nicht einmal einen Unverdächtigen freundlich ansah und auch seinen Freunden äusserst schroff begegnete.“</vt:lpstr>
      <vt:lpstr>„Wo ist der König der Juden, der kürzlich geboren wurde? Wir haben seinen Stern aufgehen sehen und sind gekommen, um ihm Ehre zu erweisen.“</vt:lpstr>
      <vt:lpstr>„Die Sonne wird sich verfinstern, und der Mond wird nicht mehr scheinen. Die Sterne werden vom Himmel fallen, und die Kräfte des Himmels werden aus dem Gleichgewicht geraten.“</vt:lpstr>
      <vt:lpstr>„Dann wird das Zeichen des Menschensohnes (Jesus) am Himmel erscheinen, und alle Völker der Erde werden jammern und klagen; sie werden den Menschensohn mit grosser Macht und Herrlichkeit auf den Wolken des Himmels kommen sehen.“</vt:lpstr>
      <vt:lpstr>„Als König Herodes das hörte, erschrak er und mit ihm ganz Jerusalem.“</vt:lpstr>
      <vt:lpstr>„Herodes rief alle führenden Priester und alle Schriftgelehrten des jüdischen Volkes zusammen und erkundigte sich bei ihnen, wo der Messias geboren werden sollte.“</vt:lpstr>
      <vt:lpstr>„In Betlehem in Judäa“</vt:lpstr>
      <vt:lpstr>„Es ist so in der Schrift durch den Propheten vorausgesagt.“</vt:lpstr>
      <vt:lpstr>„Du, Betlehem im Land Juda, du bist keineswegs die unbedeutendste unter den Städten Judas; denn aus dir wird ein Fürst hervorgehen, der mein Volk Israel führen wird wie ein Hirte seine Herde.“</vt:lpstr>
      <vt:lpstr>„Er rief die Weisen heimlich zu sich und liess sich von ihnen den genauen Zeitpunkt angeben, an dem der Stern zum ersten Mal erschienen war.“</vt:lpstr>
      <vt:lpstr>Daraufhin schickte er die Weisen nach Betlehem. „Geht und erkundigt euch genau nach dem Kind“, sagte er, „und gebt mir Bescheid, sobald ihr es gefunden habt. Dann kann auch ich hingehen und ihm Ehre erweisen.“</vt:lpstr>
      <vt:lpstr>„Gott kam zu seinem Volk, aber sein Volk wollte nichts von ihm wissen.“</vt:lpstr>
      <vt:lpstr>II. Der König für alle Menschen</vt:lpstr>
      <vt:lpstr>„Der Stern, den sie hatten aufgehen sehen, zog vor ihnen her, bis er schliesslich über dem Ort stehen blieb, wo das Kind war.“</vt:lpstr>
      <vt:lpstr>„Als sie den Stern sahen, waren sie überglücklich.“</vt:lpstr>
      <vt:lpstr>„Sie warfen sich vor Jesus nieder und erwiesen ihm Ehre.“</vt:lpstr>
      <vt:lpstr>„Sie holten die Schätze hervor, die sie mitgebracht hatten, und gaben sie ihm: Gold, Weihrauch und Myrrhe.“</vt:lpstr>
      <vt:lpstr>„Karawanen von hoch beladenen Kamelen kommen aus Midian und Efa. Die Leute aus Saba kommen mit Gold und Weihrauch und rühmen meine mächtigen Taten.“</vt:lpstr>
      <vt:lpstr>„In einem Traum erhielten sie daraufhin die Weisung, nicht zu Herodes zurückzukehren. Deshalb reisten sie auf einem anderen Weg wieder in ihr Land.“</vt:lpstr>
      <vt:lpstr>Schlussgedanke</vt:lpstr>
      <vt:lpstr>Ich sah eine riesige Menschenmenge aus allen Stämmen und Völkern, Menschen aller Sprachen und Kulturen; es waren so viele, dass niemand sie zählen konnte. In weisse Gewänder gehüllt, standen sie vor dem Thron und vor dem Lamm, hielten Palmzweige in den Händen und riefen mit lauter Stimme: „Die Rettung kommt von unserem Gott, der auf dem Thron sitzt, und von dem Lamm!“</vt:lpstr>
      <vt:lpstr>„Ehre und Herrlichkeit sei Gott in der Höhe, und Frieden auf der Erde bei den Menschen, auf denen sein Wohlgefallen ruht.“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ersten Jahre im Leben von Jesus - Teil 3/4 - Jesus – seine internationale Ausstrahlung - Folien</dc:title>
  <dc:creator>Jürg Birnstiel</dc:creator>
  <cp:lastModifiedBy>Me</cp:lastModifiedBy>
  <cp:revision>600</cp:revision>
  <dcterms:created xsi:type="dcterms:W3CDTF">2013-11-12T15:20:47Z</dcterms:created>
  <dcterms:modified xsi:type="dcterms:W3CDTF">2017-02-04T19:56:24Z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