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3"/>
  </p:notesMasterIdLst>
  <p:handoutMasterIdLst>
    <p:handoutMasterId r:id="rId34"/>
  </p:handoutMasterIdLst>
  <p:sldIdLst>
    <p:sldId id="1110" r:id="rId2"/>
    <p:sldId id="1358" r:id="rId3"/>
    <p:sldId id="1261" r:id="rId4"/>
    <p:sldId id="1394" r:id="rId5"/>
    <p:sldId id="1395" r:id="rId6"/>
    <p:sldId id="1396" r:id="rId7"/>
    <p:sldId id="1418" r:id="rId8"/>
    <p:sldId id="1237" r:id="rId9"/>
    <p:sldId id="1397" r:id="rId10"/>
    <p:sldId id="1398" r:id="rId11"/>
    <p:sldId id="1399" r:id="rId12"/>
    <p:sldId id="1402" r:id="rId13"/>
    <p:sldId id="1403" r:id="rId14"/>
    <p:sldId id="1404" r:id="rId15"/>
    <p:sldId id="1405" r:id="rId16"/>
    <p:sldId id="1406" r:id="rId17"/>
    <p:sldId id="1357" r:id="rId18"/>
    <p:sldId id="1407" r:id="rId19"/>
    <p:sldId id="1408" r:id="rId20"/>
    <p:sldId id="1409" r:id="rId21"/>
    <p:sldId id="1410" r:id="rId22"/>
    <p:sldId id="1411" r:id="rId23"/>
    <p:sldId id="1412" r:id="rId24"/>
    <p:sldId id="1313" r:id="rId25"/>
    <p:sldId id="1413" r:id="rId26"/>
    <p:sldId id="1414" r:id="rId27"/>
    <p:sldId id="1415" r:id="rId28"/>
    <p:sldId id="1107" r:id="rId29"/>
    <p:sldId id="1393" r:id="rId30"/>
    <p:sldId id="1416" r:id="rId31"/>
    <p:sldId id="1417" r:id="rId32"/>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CCFF33"/>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8870572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2697427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0892989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6992402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41920593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99720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6638805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7882043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7187905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30591754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75094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9951923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3065602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00777881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1394551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59815595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78175514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0018654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96191370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8293238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307223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5211197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250787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801619427"/>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6660526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1864475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390329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4197218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23066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29183713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6283124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5000" r="-5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824192" y="332656"/>
            <a:ext cx="4223792" cy="5447645"/>
          </a:xfrm>
        </p:spPr>
        <p:txBody>
          <a:bodyPr wrap="square">
            <a:spAutoFit/>
          </a:bodyPr>
          <a:lstStyle/>
          <a:p>
            <a:pPr algn="l"/>
            <a:r>
              <a:rPr lang="de-CH" altLang="de-DE" sz="3600" dirty="0">
                <a:solidFill>
                  <a:schemeClr val="tx1"/>
                </a:solidFill>
                <a:effectLst/>
                <a:latin typeface="Source Sans Pro Black" panose="020B0803030403020204" pitchFamily="34" charset="0"/>
                <a:ea typeface="Source Sans Pro Black" panose="020B0803030403020204" pitchFamily="34" charset="0"/>
              </a:rPr>
              <a:t>Das Geheimnis der Liebe und Freundschaft</a:t>
            </a: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CH" altLang="de-DE" sz="2400" dirty="0">
                <a:solidFill>
                  <a:schemeClr val="tx1"/>
                </a:solidFill>
                <a:effectLst/>
                <a:latin typeface="Source Sans Pro" panose="020B0503030403020204" pitchFamily="34" charset="0"/>
                <a:ea typeface="Source Sans Pro" panose="020B0503030403020204" pitchFamily="34" charset="0"/>
              </a:rPr>
              <a:t/>
            </a:r>
            <a:br>
              <a:rPr lang="de-CH" altLang="de-DE" sz="2400" dirty="0">
                <a:solidFill>
                  <a:schemeClr val="tx1"/>
                </a:solidFill>
                <a:effectLst/>
                <a:latin typeface="Source Sans Pro" panose="020B0503030403020204" pitchFamily="34" charset="0"/>
                <a:ea typeface="Source Sans Pro" panose="020B0503030403020204" pitchFamily="34" charset="0"/>
              </a:rPr>
            </a:br>
            <a:r>
              <a:rPr lang="de-DE" altLang="de-DE" sz="2400" dirty="0">
                <a:solidFill>
                  <a:schemeClr val="tx1"/>
                </a:solidFill>
                <a:effectLst/>
                <a:latin typeface="Source Sans Pro" panose="020B0503030403020204" pitchFamily="34" charset="0"/>
                <a:ea typeface="Source Sans Pro" panose="020B0503030403020204" pitchFamily="34" charset="0"/>
              </a:rPr>
              <a:t>Gedanken anlässlich des Valentinstags</a:t>
            </a:r>
          </a:p>
        </p:txBody>
      </p:sp>
    </p:spTree>
    <p:extLst>
      <p:ext uri="{BB962C8B-B14F-4D97-AF65-F5344CB8AC3E}">
        <p14:creationId xmlns:p14="http://schemas.microsoft.com/office/powerpoint/2010/main" val="8452518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25302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Epheser-Brief 5,2</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78762"/>
            <a:ext cx="3672408" cy="3970318"/>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„Euer ganzes Leben soll von der Liebe bestimmt sein. Denkt daran, wie Christus uns geliebt und sein Leben für uns gegeben hat, als eine Opfergabe,</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an der Gott Gefallen hatte.“</a:t>
            </a:r>
          </a:p>
        </p:txBody>
      </p:sp>
    </p:spTree>
    <p:extLst>
      <p:ext uri="{BB962C8B-B14F-4D97-AF65-F5344CB8AC3E}">
        <p14:creationId xmlns:p14="http://schemas.microsoft.com/office/powerpoint/2010/main" val="23027173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25302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Johannes-Evangelium 15,15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78762"/>
            <a:ext cx="3672408" cy="3970318"/>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„Ich nenne euch Freunde und nicht mehr Diener. Denn ein Diener </a:t>
            </a:r>
            <a:r>
              <a:rPr lang="de-DE" altLang="de-DE" sz="2800" dirty="0" err="1">
                <a:solidFill>
                  <a:schemeClr val="tx1"/>
                </a:solidFill>
                <a:effectLst/>
                <a:latin typeface="Source Sans Pro" panose="020B0503030403020204" pitchFamily="34" charset="0"/>
                <a:ea typeface="Source Sans Pro" panose="020B0503030403020204" pitchFamily="34" charset="0"/>
              </a:rPr>
              <a:t>weiss</a:t>
            </a:r>
            <a:r>
              <a:rPr lang="de-DE" altLang="de-DE" sz="2800" dirty="0">
                <a:solidFill>
                  <a:schemeClr val="tx1"/>
                </a:solidFill>
                <a:effectLst/>
                <a:latin typeface="Source Sans Pro" panose="020B0503030403020204" pitchFamily="34" charset="0"/>
                <a:ea typeface="Source Sans Pro" panose="020B0503030403020204" pitchFamily="34" charset="0"/>
              </a:rPr>
              <a:t> nicht,</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was sein Herr tut;</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ich aber habe euch alles mitgeteilt, was</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ich von meinem Vater gehört habe.“</a:t>
            </a:r>
          </a:p>
        </p:txBody>
      </p:sp>
    </p:spTree>
    <p:extLst>
      <p:ext uri="{BB962C8B-B14F-4D97-AF65-F5344CB8AC3E}">
        <p14:creationId xmlns:p14="http://schemas.microsoft.com/office/powerpoint/2010/main" val="2608620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06896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Johannes-Evangelium 13,14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88640"/>
            <a:ext cx="3672408" cy="2677656"/>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„Wenn nun ich, der Herr und der Meister, euch die </a:t>
            </a:r>
            <a:r>
              <a:rPr lang="de-DE" altLang="de-DE" sz="2800" dirty="0" err="1">
                <a:solidFill>
                  <a:schemeClr val="tx1"/>
                </a:solidFill>
                <a:effectLst/>
                <a:latin typeface="Source Sans Pro" panose="020B0503030403020204" pitchFamily="34" charset="0"/>
                <a:ea typeface="Source Sans Pro" panose="020B0503030403020204" pitchFamily="34" charset="0"/>
              </a:rPr>
              <a:t>Füsse</a:t>
            </a:r>
            <a:r>
              <a:rPr lang="de-DE" altLang="de-DE" sz="2800" dirty="0">
                <a:solidFill>
                  <a:schemeClr val="tx1"/>
                </a:solidFill>
                <a:effectLst/>
                <a:latin typeface="Source Sans Pro" panose="020B0503030403020204" pitchFamily="34" charset="0"/>
                <a:ea typeface="Source Sans Pro" panose="020B0503030403020204" pitchFamily="34" charset="0"/>
              </a:rPr>
              <a:t> gewaschen habe,</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sollt auch ihr einander die </a:t>
            </a:r>
            <a:r>
              <a:rPr lang="de-DE" altLang="de-DE" sz="2800" dirty="0" err="1">
                <a:solidFill>
                  <a:schemeClr val="tx1"/>
                </a:solidFill>
                <a:effectLst/>
                <a:latin typeface="Source Sans Pro" panose="020B0503030403020204" pitchFamily="34" charset="0"/>
                <a:ea typeface="Source Sans Pro" panose="020B0503030403020204" pitchFamily="34" charset="0"/>
              </a:rPr>
              <a:t>Füsse</a:t>
            </a:r>
            <a:r>
              <a:rPr lang="de-DE" altLang="de-DE" sz="2800" dirty="0">
                <a:solidFill>
                  <a:schemeClr val="tx1"/>
                </a:solidFill>
                <a:effectLst/>
                <a:latin typeface="Source Sans Pro" panose="020B0503030403020204" pitchFamily="34" charset="0"/>
                <a:ea typeface="Source Sans Pro" panose="020B0503030403020204" pitchFamily="34" charset="0"/>
              </a:rPr>
              <a:t> waschen.“</a:t>
            </a:r>
          </a:p>
        </p:txBody>
      </p:sp>
    </p:spTree>
    <p:extLst>
      <p:ext uri="{BB962C8B-B14F-4D97-AF65-F5344CB8AC3E}">
        <p14:creationId xmlns:p14="http://schemas.microsoft.com/office/powerpoint/2010/main" val="37713517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184482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20,26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243805"/>
            <a:ext cx="3672408"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„Wer unter euch </a:t>
            </a:r>
            <a:r>
              <a:rPr lang="de-DE" altLang="de-DE" sz="2800" dirty="0" err="1">
                <a:solidFill>
                  <a:schemeClr val="tx1"/>
                </a:solidFill>
                <a:effectLst/>
                <a:latin typeface="Source Sans Pro" panose="020B0503030403020204" pitchFamily="34" charset="0"/>
                <a:ea typeface="Source Sans Pro" panose="020B0503030403020204" pitchFamily="34" charset="0"/>
              </a:rPr>
              <a:t>gross</a:t>
            </a:r>
            <a:r>
              <a:rPr lang="de-DE" altLang="de-DE" sz="2800" dirty="0">
                <a:solidFill>
                  <a:schemeClr val="tx1"/>
                </a:solidFill>
                <a:effectLst/>
                <a:latin typeface="Source Sans Pro" panose="020B0503030403020204" pitchFamily="34" charset="0"/>
                <a:ea typeface="Source Sans Pro" panose="020B0503030403020204" pitchFamily="34" charset="0"/>
              </a:rPr>
              <a:t> werden will, soll den anderen dienen.“</a:t>
            </a:r>
          </a:p>
        </p:txBody>
      </p:sp>
    </p:spTree>
    <p:extLst>
      <p:ext uri="{BB962C8B-B14F-4D97-AF65-F5344CB8AC3E}">
        <p14:creationId xmlns:p14="http://schemas.microsoft.com/office/powerpoint/2010/main" val="3127844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27687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Philipper-Brief 2,4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72958"/>
            <a:ext cx="3672408"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„Jeder soll auch auf das Wohl der anderen bedacht sein, nicht nur auf das eigene Wohl.“</a:t>
            </a:r>
          </a:p>
        </p:txBody>
      </p:sp>
    </p:spTree>
    <p:extLst>
      <p:ext uri="{BB962C8B-B14F-4D97-AF65-F5344CB8AC3E}">
        <p14:creationId xmlns:p14="http://schemas.microsoft.com/office/powerpoint/2010/main" val="4285098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356992"/>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1. Johannes-Brief 3,18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16632"/>
            <a:ext cx="3672408" cy="3108543"/>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„Meine Kinder, unsere Liebe darf sich nicht in Worten und schönen Reden erschöpfen; sie muss sich durch unser Tun als echt und wahr erweisen.“</a:t>
            </a:r>
          </a:p>
        </p:txBody>
      </p:sp>
    </p:spTree>
    <p:extLst>
      <p:ext uri="{BB962C8B-B14F-4D97-AF65-F5344CB8AC3E}">
        <p14:creationId xmlns:p14="http://schemas.microsoft.com/office/powerpoint/2010/main" val="13640074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85293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Epheser-Brief 5,25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246127"/>
            <a:ext cx="3672408" cy="224676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„Ihr Männer, liebt eure Frauen so, wie Christus die Gemeinde geliebt hat! Er hat sein Leben für sie gegeben.“</a:t>
            </a:r>
          </a:p>
        </p:txBody>
      </p:sp>
    </p:spTree>
    <p:extLst>
      <p:ext uri="{BB962C8B-B14F-4D97-AF65-F5344CB8AC3E}">
        <p14:creationId xmlns:p14="http://schemas.microsoft.com/office/powerpoint/2010/main" val="24593774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256240" y="263550"/>
            <a:ext cx="3791744" cy="1077218"/>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Liebe ist behutsam!</a:t>
            </a:r>
          </a:p>
        </p:txBody>
      </p:sp>
    </p:spTree>
    <p:extLst>
      <p:ext uri="{BB962C8B-B14F-4D97-AF65-F5344CB8AC3E}">
        <p14:creationId xmlns:p14="http://schemas.microsoft.com/office/powerpoint/2010/main" val="219332898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6258798"/>
            <a:ext cx="4176464" cy="338554"/>
          </a:xfrm>
        </p:spPr>
        <p:txBody>
          <a:bodyPr wrap="square">
            <a:spAutoFit/>
          </a:bodyPr>
          <a:lstStyle/>
          <a:p>
            <a:pPr algn="r"/>
            <a:r>
              <a:rPr lang="de-CH" altLang="de-DE" sz="1600" dirty="0">
                <a:effectLst/>
                <a:latin typeface="Source Sans Pro" panose="020B0503030403020204" pitchFamily="34" charset="0"/>
                <a:ea typeface="Source Sans Pro" panose="020B0503030403020204" pitchFamily="34" charset="0"/>
              </a:rPr>
              <a:t>Joshua Harris: Frosch trifft Prinzessin, S. 68.</a:t>
            </a:r>
            <a:endParaRPr lang="de-DE" altLang="de-DE" sz="16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04433"/>
            <a:ext cx="3672408" cy="3108543"/>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„Ich hatte bis dahin immer gedacht:</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Hey, der gefällt mir!</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Bei David dachte ich: Hey, das ist ein Mann, dem ich folgen könnte!“</a:t>
            </a:r>
          </a:p>
        </p:txBody>
      </p:sp>
    </p:spTree>
    <p:extLst>
      <p:ext uri="{BB962C8B-B14F-4D97-AF65-F5344CB8AC3E}">
        <p14:creationId xmlns:p14="http://schemas.microsoft.com/office/powerpoint/2010/main" val="205788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6258798"/>
            <a:ext cx="4176464" cy="338554"/>
          </a:xfrm>
        </p:spPr>
        <p:txBody>
          <a:bodyPr wrap="square">
            <a:spAutoFit/>
          </a:bodyPr>
          <a:lstStyle/>
          <a:p>
            <a:pPr algn="r"/>
            <a:r>
              <a:rPr lang="de-CH" altLang="de-DE" sz="1600" dirty="0">
                <a:effectLst/>
                <a:latin typeface="Source Sans Pro" panose="020B0503030403020204" pitchFamily="34" charset="0"/>
                <a:ea typeface="Source Sans Pro" panose="020B0503030403020204" pitchFamily="34" charset="0"/>
              </a:rPr>
              <a:t>Sir Isaac Newton (1643-1727)</a:t>
            </a:r>
            <a:endParaRPr lang="de-DE" altLang="de-DE" sz="16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77602"/>
            <a:ext cx="3672408"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"Die glücklichste Frau ist nicht diejenige,</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die den besten Mann geheiratet hat, sondern diejenige, die das Beste aus dem Mann gemacht hat, den sie geheiratet hat."</a:t>
            </a:r>
          </a:p>
        </p:txBody>
      </p:sp>
    </p:spTree>
    <p:extLst>
      <p:ext uri="{BB962C8B-B14F-4D97-AF65-F5344CB8AC3E}">
        <p14:creationId xmlns:p14="http://schemas.microsoft.com/office/powerpoint/2010/main" val="327910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08168" y="234888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Matthäus-Evangelium 19,10</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260648"/>
            <a:ext cx="3672408"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„Wenn es zwischen Mann und Frau so steht, ist es besser,</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gar nicht zu heiraten!“</a:t>
            </a:r>
          </a:p>
        </p:txBody>
      </p:sp>
    </p:spTree>
    <p:extLst>
      <p:ext uri="{BB962C8B-B14F-4D97-AF65-F5344CB8AC3E}">
        <p14:creationId xmlns:p14="http://schemas.microsoft.com/office/powerpoint/2010/main" val="22762348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34888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Römer-Brief 15,7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244966"/>
            <a:ext cx="3672408" cy="181588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„Ehrt Gott, indem ihr einander annehmt,</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wie Christus euch angenommen hat.“</a:t>
            </a:r>
          </a:p>
        </p:txBody>
      </p:sp>
    </p:spTree>
    <p:extLst>
      <p:ext uri="{BB962C8B-B14F-4D97-AF65-F5344CB8AC3E}">
        <p14:creationId xmlns:p14="http://schemas.microsoft.com/office/powerpoint/2010/main" val="279956955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00506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1. Petrus-Brief 3,7</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77602"/>
            <a:ext cx="3672408"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„Seid rücksichtsvoll</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zu euren Frauen! Bedenkt, dass sie der schwächere Teil sind. Achtet und ehrt sie; denn sie haben mit euch am ewigen Leben teil, das Gott schenkt.“</a:t>
            </a:r>
          </a:p>
        </p:txBody>
      </p:sp>
    </p:spTree>
    <p:extLst>
      <p:ext uri="{BB962C8B-B14F-4D97-AF65-F5344CB8AC3E}">
        <p14:creationId xmlns:p14="http://schemas.microsoft.com/office/powerpoint/2010/main" val="167697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61306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1. Petrus-Brief 3,8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07915"/>
            <a:ext cx="3672408" cy="440120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„Haltet in derselben Gesinnung zusammen und habt Mitgefühl füreinander!</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Liebt euch gegenseitig</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als Brüder und Schwestern!</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Seid gütig und zuvorkommend zueinander!“</a:t>
            </a:r>
          </a:p>
        </p:txBody>
      </p:sp>
    </p:spTree>
    <p:extLst>
      <p:ext uri="{BB962C8B-B14F-4D97-AF65-F5344CB8AC3E}">
        <p14:creationId xmlns:p14="http://schemas.microsoft.com/office/powerpoint/2010/main" val="4440515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708920"/>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Kolosser-Brief 3,23</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260648"/>
            <a:ext cx="3672408" cy="224676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„Alles, was ihr tut, tut von Herzen, als etwas, das ihr für den Herrn tut und nicht für Menschen.“</a:t>
            </a:r>
          </a:p>
        </p:txBody>
      </p:sp>
    </p:spTree>
    <p:extLst>
      <p:ext uri="{BB962C8B-B14F-4D97-AF65-F5344CB8AC3E}">
        <p14:creationId xmlns:p14="http://schemas.microsoft.com/office/powerpoint/2010/main" val="25982918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896200" y="506869"/>
            <a:ext cx="4223792" cy="584775"/>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III.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Liebe ist sensibel!</a:t>
            </a:r>
          </a:p>
        </p:txBody>
      </p:sp>
    </p:spTree>
    <p:extLst>
      <p:ext uri="{BB962C8B-B14F-4D97-AF65-F5344CB8AC3E}">
        <p14:creationId xmlns:p14="http://schemas.microsoft.com/office/powerpoint/2010/main" val="126699411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65313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1. Korinther-Brief 7,5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16632"/>
            <a:ext cx="3672408" cy="440120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„Keiner von euch darf sich seinem Ehepartner entziehen, es sei denn, ihr </a:t>
            </a:r>
            <a:r>
              <a:rPr lang="de-DE" altLang="de-DE" sz="2800" dirty="0" err="1">
                <a:solidFill>
                  <a:schemeClr val="tx1"/>
                </a:solidFill>
                <a:effectLst/>
                <a:latin typeface="Source Sans Pro" panose="020B0503030403020204" pitchFamily="34" charset="0"/>
                <a:ea typeface="Source Sans Pro" panose="020B0503030403020204" pitchFamily="34" charset="0"/>
              </a:rPr>
              <a:t>beschliesst</a:t>
            </a:r>
            <a:r>
              <a:rPr lang="de-DE" altLang="de-DE" sz="2800" dirty="0">
                <a:solidFill>
                  <a:schemeClr val="tx1"/>
                </a:solidFill>
                <a:effectLst/>
                <a:latin typeface="Source Sans Pro" panose="020B0503030403020204" pitchFamily="34" charset="0"/>
                <a:ea typeface="Source Sans Pro" panose="020B0503030403020204" pitchFamily="34" charset="0"/>
              </a:rPr>
              <a:t> gemeinsam, eine </a:t>
            </a:r>
            <a:r>
              <a:rPr lang="de-DE" altLang="de-DE" sz="2800" dirty="0" err="1">
                <a:solidFill>
                  <a:schemeClr val="tx1"/>
                </a:solidFill>
                <a:effectLst/>
                <a:latin typeface="Source Sans Pro" panose="020B0503030403020204" pitchFamily="34" charset="0"/>
                <a:ea typeface="Source Sans Pro" panose="020B0503030403020204" pitchFamily="34" charset="0"/>
              </a:rPr>
              <a:t>zeitlang</a:t>
            </a:r>
            <a:r>
              <a:rPr lang="de-DE" altLang="de-DE" sz="2800" dirty="0">
                <a:solidFill>
                  <a:schemeClr val="tx1"/>
                </a:solidFill>
                <a:effectLst/>
                <a:latin typeface="Source Sans Pro" panose="020B0503030403020204" pitchFamily="34" charset="0"/>
                <a:ea typeface="Source Sans Pro" panose="020B0503030403020204" pitchFamily="34" charset="0"/>
              </a:rPr>
              <a:t> auf den ehelichen Verkehr zu verzichten, um euch ganz auf das Gebet zu konzentrieren.“</a:t>
            </a:r>
          </a:p>
        </p:txBody>
      </p:sp>
    </p:spTree>
    <p:extLst>
      <p:ext uri="{BB962C8B-B14F-4D97-AF65-F5344CB8AC3E}">
        <p14:creationId xmlns:p14="http://schemas.microsoft.com/office/powerpoint/2010/main" val="85664850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465313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1. Korinther-Brief 7,5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16632"/>
            <a:ext cx="3672408" cy="440120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„Aber danach sollt</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ihr wieder zusammenkommen; sonst könnte euch der Satan in Versuchung bringen, weil es euch schwer fallen würde, euer sexuelles Verlangen zu kontrollieren.“</a:t>
            </a:r>
          </a:p>
        </p:txBody>
      </p:sp>
    </p:spTree>
    <p:extLst>
      <p:ext uri="{BB962C8B-B14F-4D97-AF65-F5344CB8AC3E}">
        <p14:creationId xmlns:p14="http://schemas.microsoft.com/office/powerpoint/2010/main" val="24541070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57301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1. Korinther-Brief 7,4</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88640"/>
            <a:ext cx="3672408" cy="3108543"/>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„Nicht die Frau verfügt über ihren Körper, sondern der Mann,</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und ebenso verfügt nicht der Mann über seinen Körper,</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sondern die Frau.“</a:t>
            </a:r>
          </a:p>
        </p:txBody>
      </p:sp>
    </p:spTree>
    <p:extLst>
      <p:ext uri="{BB962C8B-B14F-4D97-AF65-F5344CB8AC3E}">
        <p14:creationId xmlns:p14="http://schemas.microsoft.com/office/powerpoint/2010/main" val="36664203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7720541" y="692696"/>
            <a:ext cx="4439816" cy="769441"/>
          </a:xfrm>
        </p:spPr>
        <p:txBody>
          <a:bodyPr wrap="square">
            <a:spAutoFit/>
          </a:bodyPr>
          <a:lstStyle/>
          <a:p>
            <a:pPr algn="l"/>
            <a:r>
              <a:rPr lang="de-CH" altLang="de-DE" sz="4400" dirty="0">
                <a:solidFill>
                  <a:schemeClr val="tx1"/>
                </a:solidFill>
                <a:effectLst/>
                <a:latin typeface="Source Sans Pro Black" panose="020B0803030403020204" pitchFamily="34" charset="0"/>
                <a:ea typeface="Source Sans Pro Black" panose="020B0803030403020204" pitchFamily="34" charset="0"/>
              </a:rPr>
              <a:t>Schlussgedanke</a:t>
            </a:r>
            <a:endParaRPr lang="de-DE" altLang="de-DE" sz="4400" dirty="0">
              <a:solidFill>
                <a:schemeClr val="tx1"/>
              </a:solidFill>
              <a:effectLst/>
              <a:latin typeface="Source Sans Pro Black" panose="020B0803030403020204" pitchFamily="34" charset="0"/>
              <a:ea typeface="Source Sans Pro Black" panose="020B0803030403020204" pitchFamily="34" charset="0"/>
            </a:endParaRPr>
          </a:p>
        </p:txBody>
      </p:sp>
    </p:spTree>
    <p:extLst>
      <p:ext uri="{BB962C8B-B14F-4D97-AF65-F5344CB8AC3E}">
        <p14:creationId xmlns:p14="http://schemas.microsoft.com/office/powerpoint/2010/main" val="140729406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9DF72B9-E20F-490A-8596-CEAED8A283F9}"/>
              </a:ext>
            </a:extLst>
          </p:cNvPr>
          <p:cNvSpPr>
            <a:spLocks noGrp="1"/>
          </p:cNvSpPr>
          <p:nvPr>
            <p:ph type="ctrTitle" sz="quarter"/>
          </p:nvPr>
        </p:nvSpPr>
        <p:spPr/>
        <p:txBody>
          <a:bodyPr/>
          <a:lstStyle/>
          <a:p>
            <a:endParaRPr lang="de-CH" dirty="0"/>
          </a:p>
        </p:txBody>
      </p:sp>
      <p:sp>
        <p:nvSpPr>
          <p:cNvPr id="3" name="Untertitel 2">
            <a:extLst>
              <a:ext uri="{FF2B5EF4-FFF2-40B4-BE49-F238E27FC236}">
                <a16:creationId xmlns:a16="http://schemas.microsoft.com/office/drawing/2014/main" xmlns="" id="{F3FC15D0-AC23-4AFA-9D49-43030F6CEB92}"/>
              </a:ext>
            </a:extLst>
          </p:cNvPr>
          <p:cNvSpPr>
            <a:spLocks noGrp="1"/>
          </p:cNvSpPr>
          <p:nvPr>
            <p:ph type="subTitle" sz="quarter" idx="1"/>
          </p:nvPr>
        </p:nvSpPr>
        <p:spPr/>
        <p:txBody>
          <a:bodyPr/>
          <a:lstStyle/>
          <a:p>
            <a:endParaRPr lang="de-CH"/>
          </a:p>
        </p:txBody>
      </p:sp>
      <p:pic>
        <p:nvPicPr>
          <p:cNvPr id="6" name="Grafik 5" descr="Ein Bild, das Text, Whiteboard enthält.&#10;&#10;Automatisch generierte Beschreibung">
            <a:extLst>
              <a:ext uri="{FF2B5EF4-FFF2-40B4-BE49-F238E27FC236}">
                <a16:creationId xmlns:a16="http://schemas.microsoft.com/office/drawing/2014/main" xmlns="" id="{7660D42D-D9EF-4818-ABC1-418B902E75E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446983" y="0"/>
            <a:ext cx="2757291" cy="4365104"/>
          </a:xfrm>
          <a:prstGeom prst="rect">
            <a:avLst/>
          </a:prstGeom>
        </p:spPr>
      </p:pic>
    </p:spTree>
    <p:extLst>
      <p:ext uri="{BB962C8B-B14F-4D97-AF65-F5344CB8AC3E}">
        <p14:creationId xmlns:p14="http://schemas.microsoft.com/office/powerpoint/2010/main" val="10128627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9DF72B9-E20F-490A-8596-CEAED8A283F9}"/>
              </a:ext>
            </a:extLst>
          </p:cNvPr>
          <p:cNvSpPr>
            <a:spLocks noGrp="1"/>
          </p:cNvSpPr>
          <p:nvPr>
            <p:ph type="ctrTitle" sz="quarter"/>
          </p:nvPr>
        </p:nvSpPr>
        <p:spPr/>
        <p:txBody>
          <a:bodyPr/>
          <a:lstStyle/>
          <a:p>
            <a:endParaRPr lang="de-CH" dirty="0"/>
          </a:p>
        </p:txBody>
      </p:sp>
      <p:sp>
        <p:nvSpPr>
          <p:cNvPr id="3" name="Untertitel 2">
            <a:extLst>
              <a:ext uri="{FF2B5EF4-FFF2-40B4-BE49-F238E27FC236}">
                <a16:creationId xmlns:a16="http://schemas.microsoft.com/office/drawing/2014/main" xmlns="" id="{F3FC15D0-AC23-4AFA-9D49-43030F6CEB92}"/>
              </a:ext>
            </a:extLst>
          </p:cNvPr>
          <p:cNvSpPr>
            <a:spLocks noGrp="1"/>
          </p:cNvSpPr>
          <p:nvPr>
            <p:ph type="subTitle" sz="quarter" idx="1"/>
          </p:nvPr>
        </p:nvSpPr>
        <p:spPr/>
        <p:txBody>
          <a:bodyPr/>
          <a:lstStyle/>
          <a:p>
            <a:endParaRPr lang="de-CH"/>
          </a:p>
        </p:txBody>
      </p:sp>
      <p:pic>
        <p:nvPicPr>
          <p:cNvPr id="5" name="Grafik 4" descr="Ein Bild, das Text enthält.&#10;&#10;Automatisch generierte Beschreibung">
            <a:extLst>
              <a:ext uri="{FF2B5EF4-FFF2-40B4-BE49-F238E27FC236}">
                <a16:creationId xmlns:a16="http://schemas.microsoft.com/office/drawing/2014/main" xmlns="" id="{3AA1C85B-C618-4C8A-B2EC-A6EC15E61A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150" y="80158"/>
            <a:ext cx="2609850" cy="4000500"/>
          </a:xfrm>
          <a:prstGeom prst="rect">
            <a:avLst/>
          </a:prstGeom>
        </p:spPr>
      </p:pic>
    </p:spTree>
    <p:extLst>
      <p:ext uri="{BB962C8B-B14F-4D97-AF65-F5344CB8AC3E}">
        <p14:creationId xmlns:p14="http://schemas.microsoft.com/office/powerpoint/2010/main" val="13163120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060848"/>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Apostelgeschichte 20,35</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260648"/>
            <a:ext cx="3672408" cy="1384995"/>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„Auf dem Geben liegt ein </a:t>
            </a:r>
            <a:r>
              <a:rPr lang="de-DE" altLang="de-DE" sz="2800" dirty="0" err="1">
                <a:solidFill>
                  <a:schemeClr val="tx1"/>
                </a:solidFill>
                <a:effectLst/>
                <a:latin typeface="Source Sans Pro" panose="020B0503030403020204" pitchFamily="34" charset="0"/>
                <a:ea typeface="Source Sans Pro" panose="020B0503030403020204" pitchFamily="34" charset="0"/>
              </a:rPr>
              <a:t>grösserer</a:t>
            </a:r>
            <a:r>
              <a:rPr lang="de-DE" altLang="de-DE" sz="2800" dirty="0">
                <a:solidFill>
                  <a:schemeClr val="tx1"/>
                </a:solidFill>
                <a:effectLst/>
                <a:latin typeface="Source Sans Pro" panose="020B0503030403020204" pitchFamily="34" charset="0"/>
                <a:ea typeface="Source Sans Pro" panose="020B0503030403020204" pitchFamily="34" charset="0"/>
              </a:rPr>
              <a:t> Segen</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als auf dem Nehmen.“</a:t>
            </a:r>
          </a:p>
        </p:txBody>
      </p:sp>
    </p:spTree>
    <p:extLst>
      <p:ext uri="{BB962C8B-B14F-4D97-AF65-F5344CB8AC3E}">
        <p14:creationId xmlns:p14="http://schemas.microsoft.com/office/powerpoint/2010/main" val="23284624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2564904"/>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Römer-Brief 13,8</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16632"/>
            <a:ext cx="3672408" cy="2246769"/>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„Bleibt niemand etwas schuldig!</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Was ihr einander jedoch immer schuldet, ist Liebe.“</a:t>
            </a:r>
          </a:p>
        </p:txBody>
      </p:sp>
    </p:spTree>
    <p:extLst>
      <p:ext uri="{BB962C8B-B14F-4D97-AF65-F5344CB8AC3E}">
        <p14:creationId xmlns:p14="http://schemas.microsoft.com/office/powerpoint/2010/main" val="27397484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96593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3892986"/>
            <a:ext cx="4176464" cy="400110"/>
          </a:xfrm>
        </p:spPr>
        <p:txBody>
          <a:bodyPr wrap="square">
            <a:spAutoFit/>
          </a:bodyPr>
          <a:lstStyle/>
          <a:p>
            <a:pPr algn="r"/>
            <a:r>
              <a:rPr lang="de-CH" altLang="de-DE" sz="2000" dirty="0" err="1">
                <a:effectLst/>
                <a:latin typeface="Source Sans Pro" panose="020B0503030403020204" pitchFamily="34" charset="0"/>
                <a:ea typeface="Source Sans Pro" panose="020B0503030403020204" pitchFamily="34" charset="0"/>
              </a:rPr>
              <a:t>Mash</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760296" y="105594"/>
            <a:ext cx="3312368"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a:t>
            </a:r>
            <a:r>
              <a:rPr lang="de-DE" altLang="de-DE" sz="2800" dirty="0" err="1">
                <a:solidFill>
                  <a:schemeClr val="tx1"/>
                </a:solidFill>
                <a:effectLst/>
                <a:latin typeface="Source Sans Pro" panose="020B0503030403020204" pitchFamily="34" charset="0"/>
                <a:ea typeface="Source Sans Pro" panose="020B0503030403020204" pitchFamily="34" charset="0"/>
              </a:rPr>
              <a:t>Ewigi</a:t>
            </a:r>
            <a:r>
              <a:rPr lang="de-DE" altLang="de-DE" sz="2800" dirty="0">
                <a:solidFill>
                  <a:schemeClr val="tx1"/>
                </a:solidFill>
                <a:effectLst/>
                <a:latin typeface="Source Sans Pro" panose="020B0503030403020204" pitchFamily="34" charset="0"/>
                <a:ea typeface="Source Sans Pro" panose="020B0503030403020204" pitchFamily="34" charset="0"/>
              </a:rPr>
              <a:t> Liebi, das wünsch ich dir.</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err="1">
                <a:solidFill>
                  <a:schemeClr val="tx1"/>
                </a:solidFill>
                <a:effectLst/>
                <a:latin typeface="Source Sans Pro" panose="020B0503030403020204" pitchFamily="34" charset="0"/>
                <a:ea typeface="Source Sans Pro" panose="020B0503030403020204" pitchFamily="34" charset="0"/>
              </a:rPr>
              <a:t>Ewigi</a:t>
            </a:r>
            <a:r>
              <a:rPr lang="de-DE" altLang="de-DE" sz="2800" dirty="0">
                <a:solidFill>
                  <a:schemeClr val="tx1"/>
                </a:solidFill>
                <a:effectLst/>
                <a:latin typeface="Source Sans Pro" panose="020B0503030403020204" pitchFamily="34" charset="0"/>
                <a:ea typeface="Source Sans Pro" panose="020B0503030403020204" pitchFamily="34" charset="0"/>
              </a:rPr>
              <a:t> Liebi, das wünsch ich mir.</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err="1">
                <a:solidFill>
                  <a:schemeClr val="tx1"/>
                </a:solidFill>
                <a:effectLst/>
                <a:latin typeface="Source Sans Pro" panose="020B0503030403020204" pitchFamily="34" charset="0"/>
                <a:ea typeface="Source Sans Pro" panose="020B0503030403020204" pitchFamily="34" charset="0"/>
              </a:rPr>
              <a:t>Ewigi</a:t>
            </a:r>
            <a:r>
              <a:rPr lang="de-DE" altLang="de-DE" sz="2800" dirty="0">
                <a:solidFill>
                  <a:schemeClr val="tx1"/>
                </a:solidFill>
                <a:effectLst/>
                <a:latin typeface="Source Sans Pro" panose="020B0503030403020204" pitchFamily="34" charset="0"/>
                <a:ea typeface="Source Sans Pro" panose="020B0503030403020204" pitchFamily="34" charset="0"/>
              </a:rPr>
              <a:t> Liebi, </a:t>
            </a:r>
            <a:r>
              <a:rPr lang="de-DE" altLang="de-DE" sz="2800" dirty="0" err="1">
                <a:solidFill>
                  <a:schemeClr val="tx1"/>
                </a:solidFill>
                <a:effectLst/>
                <a:latin typeface="Source Sans Pro" panose="020B0503030403020204" pitchFamily="34" charset="0"/>
                <a:ea typeface="Source Sans Pro" panose="020B0503030403020204" pitchFamily="34" charset="0"/>
              </a:rPr>
              <a:t>nume</a:t>
            </a:r>
            <a:r>
              <a:rPr lang="de-DE" altLang="de-DE" sz="2800" dirty="0">
                <a:solidFill>
                  <a:schemeClr val="tx1"/>
                </a:solidFill>
                <a:effectLst/>
                <a:latin typeface="Source Sans Pro" panose="020B0503030403020204" pitchFamily="34" charset="0"/>
                <a:ea typeface="Source Sans Pro" panose="020B0503030403020204" pitchFamily="34" charset="0"/>
              </a:rPr>
              <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für </a:t>
            </a:r>
            <a:r>
              <a:rPr lang="de-DE" altLang="de-DE" sz="2800" dirty="0" err="1">
                <a:solidFill>
                  <a:schemeClr val="tx1"/>
                </a:solidFill>
                <a:effectLst/>
                <a:latin typeface="Source Sans Pro" panose="020B0503030403020204" pitchFamily="34" charset="0"/>
                <a:ea typeface="Source Sans Pro" panose="020B0503030403020204" pitchFamily="34" charset="0"/>
              </a:rPr>
              <a:t>üs</a:t>
            </a:r>
            <a:r>
              <a:rPr lang="de-DE" altLang="de-DE" sz="2800" dirty="0">
                <a:solidFill>
                  <a:schemeClr val="tx1"/>
                </a:solidFill>
                <a:effectLst/>
                <a:latin typeface="Source Sans Pro" panose="020B0503030403020204" pitchFamily="34" charset="0"/>
                <a:ea typeface="Source Sans Pro" panose="020B0503030403020204" pitchFamily="34" charset="0"/>
              </a:rPr>
              <a:t> </a:t>
            </a:r>
            <a:r>
              <a:rPr lang="de-DE" altLang="de-DE" sz="2800" dirty="0" err="1">
                <a:solidFill>
                  <a:schemeClr val="tx1"/>
                </a:solidFill>
                <a:effectLst/>
                <a:latin typeface="Source Sans Pro" panose="020B0503030403020204" pitchFamily="34" charset="0"/>
                <a:ea typeface="Source Sans Pro" panose="020B0503030403020204" pitchFamily="34" charset="0"/>
              </a:rPr>
              <a:t>zwöi</a:t>
            </a:r>
            <a:r>
              <a:rPr lang="de-DE" altLang="de-DE" sz="2800" dirty="0">
                <a:solidFill>
                  <a:schemeClr val="tx1"/>
                </a:solidFill>
                <a:effectLst/>
                <a:latin typeface="Source Sans Pro" panose="020B0503030403020204" pitchFamily="34" charset="0"/>
                <a:ea typeface="Source Sans Pro" panose="020B0503030403020204" pitchFamily="34" charset="0"/>
              </a:rPr>
              <a:t>.</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err="1">
                <a:solidFill>
                  <a:schemeClr val="tx1"/>
                </a:solidFill>
                <a:effectLst/>
                <a:latin typeface="Source Sans Pro" panose="020B0503030403020204" pitchFamily="34" charset="0"/>
                <a:ea typeface="Source Sans Pro" panose="020B0503030403020204" pitchFamily="34" charset="0"/>
              </a:rPr>
              <a:t>Ewigi</a:t>
            </a:r>
            <a:r>
              <a:rPr lang="de-DE" altLang="de-DE" sz="2800" dirty="0">
                <a:solidFill>
                  <a:schemeClr val="tx1"/>
                </a:solidFill>
                <a:effectLst/>
                <a:latin typeface="Source Sans Pro" panose="020B0503030403020204" pitchFamily="34" charset="0"/>
                <a:ea typeface="Source Sans Pro" panose="020B0503030403020204" pitchFamily="34" charset="0"/>
              </a:rPr>
              <a:t> Liebi, </a:t>
            </a:r>
            <a:r>
              <a:rPr lang="de-DE" altLang="de-DE" sz="2800" dirty="0" err="1">
                <a:solidFill>
                  <a:schemeClr val="tx1"/>
                </a:solidFill>
                <a:effectLst/>
                <a:latin typeface="Source Sans Pro" panose="020B0503030403020204" pitchFamily="34" charset="0"/>
                <a:ea typeface="Source Sans Pro" panose="020B0503030403020204" pitchFamily="34" charset="0"/>
              </a:rPr>
              <a:t>füehl</a:t>
            </a:r>
            <a:r>
              <a:rPr lang="de-DE" altLang="de-DE" sz="2800" dirty="0">
                <a:solidFill>
                  <a:schemeClr val="tx1"/>
                </a:solidFill>
                <a:effectLst/>
                <a:latin typeface="Source Sans Pro" panose="020B0503030403020204" pitchFamily="34" charset="0"/>
                <a:ea typeface="Source Sans Pro" panose="020B0503030403020204" pitchFamily="34" charset="0"/>
              </a:rPr>
              <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a:solidFill>
                  <a:schemeClr val="tx1"/>
                </a:solidFill>
                <a:effectLst/>
                <a:latin typeface="Source Sans Pro" panose="020B0503030403020204" pitchFamily="34" charset="0"/>
                <a:ea typeface="Source Sans Pro" panose="020B0503030403020204" pitchFamily="34" charset="0"/>
              </a:rPr>
              <a:t>mich bi dir </a:t>
            </a:r>
            <a:r>
              <a:rPr lang="de-DE" altLang="de-DE" sz="2800" dirty="0" err="1">
                <a:solidFill>
                  <a:schemeClr val="tx1"/>
                </a:solidFill>
                <a:effectLst/>
                <a:latin typeface="Source Sans Pro" panose="020B0503030403020204" pitchFamily="34" charset="0"/>
                <a:ea typeface="Source Sans Pro" panose="020B0503030403020204" pitchFamily="34" charset="0"/>
              </a:rPr>
              <a:t>deheim</a:t>
            </a:r>
            <a:r>
              <a:rPr lang="de-DE" altLang="de-DE" sz="2800" dirty="0">
                <a:solidFill>
                  <a:schemeClr val="tx1"/>
                </a:solidFill>
                <a:effectLst/>
                <a:latin typeface="Source Sans Pro" panose="020B0503030403020204" pitchFamily="34" charset="0"/>
                <a:ea typeface="Source Sans Pro" panose="020B0503030403020204" pitchFamily="34" charset="0"/>
              </a:rPr>
              <a:t>.“</a:t>
            </a:r>
          </a:p>
        </p:txBody>
      </p:sp>
    </p:spTree>
    <p:extLst>
      <p:ext uri="{BB962C8B-B14F-4D97-AF65-F5344CB8AC3E}">
        <p14:creationId xmlns:p14="http://schemas.microsoft.com/office/powerpoint/2010/main" val="23652864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680176" y="5013176"/>
            <a:ext cx="4176464" cy="400110"/>
          </a:xfrm>
        </p:spPr>
        <p:txBody>
          <a:bodyPr wrap="square">
            <a:spAutoFit/>
          </a:bodyPr>
          <a:lstStyle/>
          <a:p>
            <a:pPr algn="r"/>
            <a:r>
              <a:rPr lang="de-CH" altLang="de-DE" sz="2000" dirty="0" err="1">
                <a:effectLst/>
                <a:latin typeface="Source Sans Pro" panose="020B0503030403020204" pitchFamily="34" charset="0"/>
                <a:ea typeface="Source Sans Pro" panose="020B0503030403020204" pitchFamily="34" charset="0"/>
              </a:rPr>
              <a:t>Mash</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09076"/>
            <a:ext cx="3672408" cy="4832092"/>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„Ich </a:t>
            </a:r>
            <a:r>
              <a:rPr lang="de-DE" altLang="de-DE" sz="2800" dirty="0" err="1">
                <a:solidFill>
                  <a:schemeClr val="tx1"/>
                </a:solidFill>
                <a:effectLst/>
                <a:latin typeface="Source Sans Pro" panose="020B0503030403020204" pitchFamily="34" charset="0"/>
                <a:ea typeface="Source Sans Pro" panose="020B0503030403020204" pitchFamily="34" charset="0"/>
              </a:rPr>
              <a:t>weiss</a:t>
            </a:r>
            <a:r>
              <a:rPr lang="de-DE" altLang="de-DE" sz="2800" dirty="0">
                <a:solidFill>
                  <a:schemeClr val="tx1"/>
                </a:solidFill>
                <a:effectLst/>
                <a:latin typeface="Source Sans Pro" panose="020B0503030403020204" pitchFamily="34" charset="0"/>
                <a:ea typeface="Source Sans Pro" panose="020B0503030403020204" pitchFamily="34" charset="0"/>
              </a:rPr>
              <a:t>, Liebi </a:t>
            </a:r>
            <a:r>
              <a:rPr lang="de-DE" altLang="de-DE" sz="2800" dirty="0" err="1">
                <a:solidFill>
                  <a:schemeClr val="tx1"/>
                </a:solidFill>
                <a:effectLst/>
                <a:latin typeface="Source Sans Pro" panose="020B0503030403020204" pitchFamily="34" charset="0"/>
                <a:ea typeface="Source Sans Pro" panose="020B0503030403020204" pitchFamily="34" charset="0"/>
              </a:rPr>
              <a:t>chunnt</a:t>
            </a:r>
            <a:r>
              <a:rPr lang="de-DE" altLang="de-DE" sz="2800" dirty="0">
                <a:solidFill>
                  <a:schemeClr val="tx1"/>
                </a:solidFill>
                <a:effectLst/>
                <a:latin typeface="Source Sans Pro" panose="020B0503030403020204" pitchFamily="34" charset="0"/>
                <a:ea typeface="Source Sans Pro" panose="020B0503030403020204" pitchFamily="34" charset="0"/>
              </a:rPr>
              <a:t> und </a:t>
            </a:r>
            <a:r>
              <a:rPr lang="de-DE" altLang="de-DE" sz="2800" dirty="0" err="1">
                <a:solidFill>
                  <a:schemeClr val="tx1"/>
                </a:solidFill>
                <a:effectLst/>
                <a:latin typeface="Source Sans Pro" panose="020B0503030403020204" pitchFamily="34" charset="0"/>
                <a:ea typeface="Source Sans Pro" panose="020B0503030403020204" pitchFamily="34" charset="0"/>
              </a:rPr>
              <a:t>gaht</a:t>
            </a:r>
            <a:r>
              <a:rPr lang="de-DE" altLang="de-DE" sz="2800" dirty="0">
                <a:solidFill>
                  <a:schemeClr val="tx1"/>
                </a:solidFill>
                <a:effectLst/>
                <a:latin typeface="Source Sans Pro" panose="020B0503030403020204" pitchFamily="34" charset="0"/>
                <a:ea typeface="Source Sans Pro" panose="020B0503030403020204" pitchFamily="34" charset="0"/>
              </a:rPr>
              <a:t>,</a:t>
            </a:r>
            <a:br>
              <a:rPr lang="de-DE" altLang="de-DE" sz="2800" dirty="0">
                <a:solidFill>
                  <a:schemeClr val="tx1"/>
                </a:solidFill>
                <a:effectLst/>
                <a:latin typeface="Source Sans Pro" panose="020B0503030403020204" pitchFamily="34" charset="0"/>
                <a:ea typeface="Source Sans Pro" panose="020B0503030403020204" pitchFamily="34" charset="0"/>
              </a:rPr>
            </a:br>
            <a:r>
              <a:rPr lang="de-DE" altLang="de-DE" sz="2800" dirty="0" err="1">
                <a:solidFill>
                  <a:schemeClr val="tx1"/>
                </a:solidFill>
                <a:effectLst/>
                <a:latin typeface="Source Sans Pro" panose="020B0503030403020204" pitchFamily="34" charset="0"/>
                <a:ea typeface="Source Sans Pro" panose="020B0503030403020204" pitchFamily="34" charset="0"/>
              </a:rPr>
              <a:t>wine</a:t>
            </a:r>
            <a:r>
              <a:rPr lang="de-DE" altLang="de-DE" sz="2800" dirty="0">
                <a:solidFill>
                  <a:schemeClr val="tx1"/>
                </a:solidFill>
                <a:effectLst/>
                <a:latin typeface="Source Sans Pro" panose="020B0503030403020204" pitchFamily="34" charset="0"/>
                <a:ea typeface="Source Sans Pro" panose="020B0503030403020204" pitchFamily="34" charset="0"/>
              </a:rPr>
              <a:t> </a:t>
            </a:r>
            <a:r>
              <a:rPr lang="de-DE" altLang="de-DE" sz="2800" dirty="0" err="1">
                <a:solidFill>
                  <a:schemeClr val="tx1"/>
                </a:solidFill>
                <a:effectLst/>
                <a:latin typeface="Source Sans Pro" panose="020B0503030403020204" pitchFamily="34" charset="0"/>
                <a:ea typeface="Source Sans Pro" panose="020B0503030403020204" pitchFamily="34" charset="0"/>
              </a:rPr>
              <a:t>Cherze</a:t>
            </a:r>
            <a:r>
              <a:rPr lang="de-DE" altLang="de-DE" sz="2800" dirty="0">
                <a:solidFill>
                  <a:schemeClr val="tx1"/>
                </a:solidFill>
                <a:effectLst/>
                <a:latin typeface="Source Sans Pro" panose="020B0503030403020204" pitchFamily="34" charset="0"/>
                <a:ea typeface="Source Sans Pro" panose="020B0503030403020204" pitchFamily="34" charset="0"/>
              </a:rPr>
              <a:t> schmelzt sie wäg, ja </a:t>
            </a:r>
            <a:r>
              <a:rPr lang="de-DE" altLang="de-DE" sz="2800" dirty="0" err="1">
                <a:solidFill>
                  <a:schemeClr val="tx1"/>
                </a:solidFill>
                <a:effectLst/>
                <a:latin typeface="Source Sans Pro" panose="020B0503030403020204" pitchFamily="34" charset="0"/>
                <a:ea typeface="Source Sans Pro" panose="020B0503030403020204" pitchFamily="34" charset="0"/>
              </a:rPr>
              <a:t>wines</a:t>
            </a:r>
            <a:r>
              <a:rPr lang="de-DE" altLang="de-DE" sz="2800" dirty="0">
                <a:solidFill>
                  <a:schemeClr val="tx1"/>
                </a:solidFill>
                <a:effectLst/>
                <a:latin typeface="Source Sans Pro" panose="020B0503030403020204" pitchFamily="34" charset="0"/>
                <a:ea typeface="Source Sans Pro" panose="020B0503030403020204" pitchFamily="34" charset="0"/>
              </a:rPr>
              <a:t> Lied, hört sie </a:t>
            </a:r>
            <a:r>
              <a:rPr lang="de-DE" altLang="de-DE" sz="2800" dirty="0" err="1">
                <a:solidFill>
                  <a:schemeClr val="tx1"/>
                </a:solidFill>
                <a:effectLst/>
                <a:latin typeface="Source Sans Pro" panose="020B0503030403020204" pitchFamily="34" charset="0"/>
                <a:ea typeface="Source Sans Pro" panose="020B0503030403020204" pitchFamily="34" charset="0"/>
              </a:rPr>
              <a:t>eifach</a:t>
            </a:r>
            <a:r>
              <a:rPr lang="de-DE" altLang="de-DE" sz="2800" dirty="0">
                <a:solidFill>
                  <a:schemeClr val="tx1"/>
                </a:solidFill>
                <a:effectLst/>
                <a:latin typeface="Source Sans Pro" panose="020B0503030403020204" pitchFamily="34" charset="0"/>
                <a:ea typeface="Source Sans Pro" panose="020B0503030403020204" pitchFamily="34" charset="0"/>
              </a:rPr>
              <a:t> </a:t>
            </a:r>
            <a:r>
              <a:rPr lang="de-DE" altLang="de-DE" sz="2800" dirty="0" err="1">
                <a:solidFill>
                  <a:schemeClr val="tx1"/>
                </a:solidFill>
                <a:effectLst/>
                <a:latin typeface="Source Sans Pro" panose="020B0503030403020204" pitchFamily="34" charset="0"/>
                <a:ea typeface="Source Sans Pro" panose="020B0503030403020204" pitchFamily="34" charset="0"/>
              </a:rPr>
              <a:t>uf</a:t>
            </a:r>
            <a:r>
              <a:rPr lang="de-DE" altLang="de-DE" sz="2800" dirty="0">
                <a:solidFill>
                  <a:schemeClr val="tx1"/>
                </a:solidFill>
                <a:effectLst/>
                <a:latin typeface="Source Sans Pro" panose="020B0503030403020204" pitchFamily="34" charset="0"/>
                <a:ea typeface="Source Sans Pro" panose="020B0503030403020204" pitchFamily="34" charset="0"/>
              </a:rPr>
              <a:t>, oder sie haut </a:t>
            </a:r>
            <a:r>
              <a:rPr lang="de-DE" altLang="de-DE" sz="2800" dirty="0" err="1">
                <a:solidFill>
                  <a:schemeClr val="tx1"/>
                </a:solidFill>
                <a:effectLst/>
                <a:latin typeface="Source Sans Pro" panose="020B0503030403020204" pitchFamily="34" charset="0"/>
                <a:ea typeface="Source Sans Pro" panose="020B0503030403020204" pitchFamily="34" charset="0"/>
              </a:rPr>
              <a:t>eifach</a:t>
            </a:r>
            <a:r>
              <a:rPr lang="de-DE" altLang="de-DE" sz="2800" dirty="0">
                <a:solidFill>
                  <a:schemeClr val="tx1"/>
                </a:solidFill>
                <a:effectLst/>
                <a:latin typeface="Source Sans Pro" panose="020B0503030403020204" pitchFamily="34" charset="0"/>
                <a:ea typeface="Source Sans Pro" panose="020B0503030403020204" pitchFamily="34" charset="0"/>
              </a:rPr>
              <a:t> ab. </a:t>
            </a:r>
            <a:r>
              <a:rPr lang="de-DE" altLang="de-DE" sz="2800" dirty="0" err="1">
                <a:solidFill>
                  <a:schemeClr val="tx1"/>
                </a:solidFill>
                <a:effectLst/>
                <a:latin typeface="Source Sans Pro" panose="020B0503030403020204" pitchFamily="34" charset="0"/>
                <a:ea typeface="Source Sans Pro" panose="020B0503030403020204" pitchFamily="34" charset="0"/>
              </a:rPr>
              <a:t>Niemer</a:t>
            </a:r>
            <a:r>
              <a:rPr lang="de-DE" altLang="de-DE" sz="2800" dirty="0">
                <a:solidFill>
                  <a:schemeClr val="tx1"/>
                </a:solidFill>
                <a:effectLst/>
                <a:latin typeface="Source Sans Pro" panose="020B0503030403020204" pitchFamily="34" charset="0"/>
                <a:ea typeface="Source Sans Pro" panose="020B0503030403020204" pitchFamily="34" charset="0"/>
              </a:rPr>
              <a:t> seit, es </a:t>
            </a:r>
            <a:r>
              <a:rPr lang="de-DE" altLang="de-DE" sz="2800" dirty="0" err="1">
                <a:solidFill>
                  <a:schemeClr val="tx1"/>
                </a:solidFill>
                <a:effectLst/>
                <a:latin typeface="Source Sans Pro" panose="020B0503030403020204" pitchFamily="34" charset="0"/>
                <a:ea typeface="Source Sans Pro" panose="020B0503030403020204" pitchFamily="34" charset="0"/>
              </a:rPr>
              <a:t>sigi</a:t>
            </a:r>
            <a:r>
              <a:rPr lang="de-DE" altLang="de-DE" sz="2800" dirty="0">
                <a:solidFill>
                  <a:schemeClr val="tx1"/>
                </a:solidFill>
                <a:effectLst/>
                <a:latin typeface="Source Sans Pro" panose="020B0503030403020204" pitchFamily="34" charset="0"/>
                <a:ea typeface="Source Sans Pro" panose="020B0503030403020204" pitchFamily="34" charset="0"/>
              </a:rPr>
              <a:t> </a:t>
            </a:r>
            <a:r>
              <a:rPr lang="de-DE" altLang="de-DE" sz="2800" dirty="0" err="1">
                <a:solidFill>
                  <a:schemeClr val="tx1"/>
                </a:solidFill>
                <a:effectLst/>
                <a:latin typeface="Source Sans Pro" panose="020B0503030403020204" pitchFamily="34" charset="0"/>
                <a:ea typeface="Source Sans Pro" panose="020B0503030403020204" pitchFamily="34" charset="0"/>
              </a:rPr>
              <a:t>liecht</a:t>
            </a:r>
            <a:r>
              <a:rPr lang="de-DE" altLang="de-DE" sz="2800" dirty="0">
                <a:solidFill>
                  <a:schemeClr val="tx1"/>
                </a:solidFill>
                <a:effectLst/>
                <a:latin typeface="Source Sans Pro" panose="020B0503030403020204" pitchFamily="34" charset="0"/>
                <a:ea typeface="Source Sans Pro" panose="020B0503030403020204" pitchFamily="34" charset="0"/>
              </a:rPr>
              <a:t>, es </a:t>
            </a:r>
            <a:r>
              <a:rPr lang="de-DE" altLang="de-DE" sz="2800" dirty="0" err="1">
                <a:solidFill>
                  <a:schemeClr val="tx1"/>
                </a:solidFill>
                <a:effectLst/>
                <a:latin typeface="Source Sans Pro" panose="020B0503030403020204" pitchFamily="34" charset="0"/>
                <a:ea typeface="Source Sans Pro" panose="020B0503030403020204" pitchFamily="34" charset="0"/>
              </a:rPr>
              <a:t>isch</a:t>
            </a:r>
            <a:r>
              <a:rPr lang="de-DE" altLang="de-DE" sz="2800" dirty="0">
                <a:solidFill>
                  <a:schemeClr val="tx1"/>
                </a:solidFill>
                <a:effectLst/>
                <a:latin typeface="Source Sans Pro" panose="020B0503030403020204" pitchFamily="34" charset="0"/>
                <a:ea typeface="Source Sans Pro" panose="020B0503030403020204" pitchFamily="34" charset="0"/>
              </a:rPr>
              <a:t> es </a:t>
            </a:r>
            <a:r>
              <a:rPr lang="de-DE" altLang="de-DE" sz="2800" dirty="0" err="1">
                <a:solidFill>
                  <a:schemeClr val="tx1"/>
                </a:solidFill>
                <a:effectLst/>
                <a:latin typeface="Source Sans Pro" panose="020B0503030403020204" pitchFamily="34" charset="0"/>
                <a:ea typeface="Source Sans Pro" panose="020B0503030403020204" pitchFamily="34" charset="0"/>
              </a:rPr>
              <a:t>einzigs</a:t>
            </a:r>
            <a:r>
              <a:rPr lang="de-DE" altLang="de-DE" sz="2800" dirty="0">
                <a:solidFill>
                  <a:schemeClr val="tx1"/>
                </a:solidFill>
                <a:effectLst/>
                <a:latin typeface="Source Sans Pro" panose="020B0503030403020204" pitchFamily="34" charset="0"/>
                <a:ea typeface="Source Sans Pro" panose="020B0503030403020204" pitchFamily="34" charset="0"/>
              </a:rPr>
              <a:t> </a:t>
            </a:r>
            <a:r>
              <a:rPr lang="de-DE" altLang="de-DE" sz="2800" dirty="0" err="1">
                <a:solidFill>
                  <a:schemeClr val="tx1"/>
                </a:solidFill>
                <a:effectLst/>
                <a:latin typeface="Source Sans Pro" panose="020B0503030403020204" pitchFamily="34" charset="0"/>
                <a:ea typeface="Source Sans Pro" panose="020B0503030403020204" pitchFamily="34" charset="0"/>
              </a:rPr>
              <a:t>Gäh</a:t>
            </a:r>
            <a:r>
              <a:rPr lang="de-DE" altLang="de-DE" sz="2800" dirty="0">
                <a:solidFill>
                  <a:schemeClr val="tx1"/>
                </a:solidFill>
                <a:effectLst/>
                <a:latin typeface="Source Sans Pro" panose="020B0503030403020204" pitchFamily="34" charset="0"/>
                <a:ea typeface="Source Sans Pro" panose="020B0503030403020204" pitchFamily="34" charset="0"/>
              </a:rPr>
              <a:t> und Näh, </a:t>
            </a:r>
            <a:r>
              <a:rPr lang="de-DE" altLang="de-DE" sz="2800" dirty="0" err="1">
                <a:solidFill>
                  <a:schemeClr val="tx1"/>
                </a:solidFill>
                <a:effectLst/>
                <a:latin typeface="Source Sans Pro" panose="020B0503030403020204" pitchFamily="34" charset="0"/>
                <a:ea typeface="Source Sans Pro" panose="020B0503030403020204" pitchFamily="34" charset="0"/>
              </a:rPr>
              <a:t>sgit</a:t>
            </a:r>
            <a:r>
              <a:rPr lang="de-DE" altLang="de-DE" sz="2800" dirty="0">
                <a:solidFill>
                  <a:schemeClr val="tx1"/>
                </a:solidFill>
                <a:effectLst/>
                <a:latin typeface="Source Sans Pro" panose="020B0503030403020204" pitchFamily="34" charset="0"/>
                <a:ea typeface="Source Sans Pro" panose="020B0503030403020204" pitchFamily="34" charset="0"/>
              </a:rPr>
              <a:t> </a:t>
            </a:r>
            <a:r>
              <a:rPr lang="de-DE" altLang="de-DE" sz="2800" dirty="0" err="1">
                <a:solidFill>
                  <a:schemeClr val="tx1"/>
                </a:solidFill>
                <a:effectLst/>
                <a:latin typeface="Source Sans Pro" panose="020B0503030403020204" pitchFamily="34" charset="0"/>
                <a:ea typeface="Source Sans Pro" panose="020B0503030403020204" pitchFamily="34" charset="0"/>
              </a:rPr>
              <a:t>kei</a:t>
            </a:r>
            <a:r>
              <a:rPr lang="de-DE" altLang="de-DE" sz="2800" dirty="0">
                <a:solidFill>
                  <a:schemeClr val="tx1"/>
                </a:solidFill>
                <a:effectLst/>
                <a:latin typeface="Source Sans Pro" panose="020B0503030403020204" pitchFamily="34" charset="0"/>
                <a:ea typeface="Source Sans Pro" panose="020B0503030403020204" pitchFamily="34" charset="0"/>
              </a:rPr>
              <a:t> </a:t>
            </a:r>
            <a:r>
              <a:rPr lang="de-DE" altLang="de-DE" sz="2800" dirty="0" err="1">
                <a:solidFill>
                  <a:schemeClr val="tx1"/>
                </a:solidFill>
                <a:effectLst/>
                <a:latin typeface="Source Sans Pro" panose="020B0503030403020204" pitchFamily="34" charset="0"/>
                <a:ea typeface="Source Sans Pro" panose="020B0503030403020204" pitchFamily="34" charset="0"/>
              </a:rPr>
              <a:t>Verlürer</a:t>
            </a:r>
            <a:r>
              <a:rPr lang="de-DE" altLang="de-DE" sz="2800" dirty="0">
                <a:solidFill>
                  <a:schemeClr val="tx1"/>
                </a:solidFill>
                <a:effectLst/>
                <a:latin typeface="Source Sans Pro" panose="020B0503030403020204" pitchFamily="34" charset="0"/>
                <a:ea typeface="Source Sans Pro" panose="020B0503030403020204" pitchFamily="34" charset="0"/>
              </a:rPr>
              <a:t> oder </a:t>
            </a:r>
            <a:r>
              <a:rPr lang="de-DE" altLang="de-DE" sz="2800" dirty="0" err="1">
                <a:solidFill>
                  <a:schemeClr val="tx1"/>
                </a:solidFill>
                <a:effectLst/>
                <a:latin typeface="Source Sans Pro" panose="020B0503030403020204" pitchFamily="34" charset="0"/>
                <a:ea typeface="Source Sans Pro" panose="020B0503030403020204" pitchFamily="34" charset="0"/>
              </a:rPr>
              <a:t>Gwünner</a:t>
            </a:r>
            <a:r>
              <a:rPr lang="de-DE" altLang="de-DE" sz="2800" dirty="0">
                <a:solidFill>
                  <a:schemeClr val="tx1"/>
                </a:solidFill>
                <a:effectLst/>
                <a:latin typeface="Source Sans Pro" panose="020B0503030403020204" pitchFamily="34" charset="0"/>
                <a:ea typeface="Source Sans Pro" panose="020B0503030403020204" pitchFamily="34" charset="0"/>
              </a:rPr>
              <a:t>, i </a:t>
            </a:r>
            <a:r>
              <a:rPr lang="de-DE" altLang="de-DE" sz="2800" dirty="0" err="1">
                <a:solidFill>
                  <a:schemeClr val="tx1"/>
                </a:solidFill>
                <a:effectLst/>
                <a:latin typeface="Source Sans Pro" panose="020B0503030403020204" pitchFamily="34" charset="0"/>
                <a:ea typeface="Source Sans Pro" panose="020B0503030403020204" pitchFamily="34" charset="0"/>
              </a:rPr>
              <a:t>däm</a:t>
            </a:r>
            <a:r>
              <a:rPr lang="de-DE" altLang="de-DE" sz="2800" dirty="0">
                <a:solidFill>
                  <a:schemeClr val="tx1"/>
                </a:solidFill>
                <a:effectLst/>
                <a:latin typeface="Source Sans Pro" panose="020B0503030403020204" pitchFamily="34" charset="0"/>
                <a:ea typeface="Source Sans Pro" panose="020B0503030403020204" pitchFamily="34" charset="0"/>
              </a:rPr>
              <a:t> </a:t>
            </a:r>
            <a:r>
              <a:rPr lang="de-DE" altLang="de-DE" sz="2800" dirty="0" err="1">
                <a:solidFill>
                  <a:schemeClr val="tx1"/>
                </a:solidFill>
                <a:effectLst/>
                <a:latin typeface="Source Sans Pro" panose="020B0503030403020204" pitchFamily="34" charset="0"/>
                <a:ea typeface="Source Sans Pro" panose="020B0503030403020204" pitchFamily="34" charset="0"/>
              </a:rPr>
              <a:t>Würfelspiil</a:t>
            </a:r>
            <a:r>
              <a:rPr lang="de-DE" altLang="de-DE" sz="2800" dirty="0">
                <a:solidFill>
                  <a:schemeClr val="tx1"/>
                </a:solidFill>
                <a:effectLst/>
                <a:latin typeface="Source Sans Pro" panose="020B0503030403020204" pitchFamily="34" charset="0"/>
                <a:ea typeface="Source Sans Pro" panose="020B0503030403020204" pitchFamily="34" charset="0"/>
              </a:rPr>
              <a:t>.“</a:t>
            </a:r>
          </a:p>
        </p:txBody>
      </p:sp>
    </p:spTree>
    <p:extLst>
      <p:ext uri="{BB962C8B-B14F-4D97-AF65-F5344CB8AC3E}">
        <p14:creationId xmlns:p14="http://schemas.microsoft.com/office/powerpoint/2010/main" val="12097584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xmlns="" id="{F9DF72B9-E20F-490A-8596-CEAED8A283F9}"/>
              </a:ext>
            </a:extLst>
          </p:cNvPr>
          <p:cNvSpPr>
            <a:spLocks noGrp="1"/>
          </p:cNvSpPr>
          <p:nvPr>
            <p:ph type="ctrTitle" sz="quarter"/>
          </p:nvPr>
        </p:nvSpPr>
        <p:spPr/>
        <p:txBody>
          <a:bodyPr/>
          <a:lstStyle/>
          <a:p>
            <a:endParaRPr lang="de-CH" dirty="0"/>
          </a:p>
        </p:txBody>
      </p:sp>
      <p:sp>
        <p:nvSpPr>
          <p:cNvPr id="3" name="Untertitel 2">
            <a:extLst>
              <a:ext uri="{FF2B5EF4-FFF2-40B4-BE49-F238E27FC236}">
                <a16:creationId xmlns:a16="http://schemas.microsoft.com/office/drawing/2014/main" xmlns="" id="{F3FC15D0-AC23-4AFA-9D49-43030F6CEB92}"/>
              </a:ext>
            </a:extLst>
          </p:cNvPr>
          <p:cNvSpPr>
            <a:spLocks noGrp="1"/>
          </p:cNvSpPr>
          <p:nvPr>
            <p:ph type="subTitle" sz="quarter" idx="1"/>
          </p:nvPr>
        </p:nvSpPr>
        <p:spPr/>
        <p:txBody>
          <a:bodyPr/>
          <a:lstStyle/>
          <a:p>
            <a:endParaRPr lang="de-CH"/>
          </a:p>
        </p:txBody>
      </p:sp>
      <p:pic>
        <p:nvPicPr>
          <p:cNvPr id="5" name="Grafik 4" descr="Ein Bild, das Text enthält.&#10;&#10;Automatisch generierte Beschreibung">
            <a:extLst>
              <a:ext uri="{FF2B5EF4-FFF2-40B4-BE49-F238E27FC236}">
                <a16:creationId xmlns:a16="http://schemas.microsoft.com/office/drawing/2014/main" xmlns="" id="{3AA1C85B-C618-4C8A-B2EC-A6EC15E61A3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582150" y="80158"/>
            <a:ext cx="2609850" cy="4000500"/>
          </a:xfrm>
          <a:prstGeom prst="rect">
            <a:avLst/>
          </a:prstGeom>
        </p:spPr>
      </p:pic>
    </p:spTree>
    <p:extLst>
      <p:ext uri="{BB962C8B-B14F-4D97-AF65-F5344CB8AC3E}">
        <p14:creationId xmlns:p14="http://schemas.microsoft.com/office/powerpoint/2010/main" val="27855627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8256240" y="434861"/>
            <a:ext cx="3791744" cy="1077218"/>
          </a:xfrm>
        </p:spPr>
        <p:txBody>
          <a:bodyPr wrap="square">
            <a:spAutoFit/>
          </a:bodyPr>
          <a:lstStyle/>
          <a:p>
            <a:pPr algn="l"/>
            <a:r>
              <a:rPr lang="de-CH" altLang="de-DE" sz="3200" dirty="0">
                <a:solidFill>
                  <a:schemeClr val="tx1"/>
                </a:solidFill>
                <a:effectLst/>
                <a:latin typeface="Source Sans Pro Black" panose="020B0803030403020204" pitchFamily="34" charset="0"/>
                <a:ea typeface="Source Sans Pro Black" panose="020B0803030403020204" pitchFamily="34" charset="0"/>
              </a:rPr>
              <a:t>I. </a:t>
            </a:r>
            <a:r>
              <a:rPr lang="de-DE" altLang="de-DE" sz="3200" dirty="0">
                <a:solidFill>
                  <a:schemeClr val="tx1"/>
                </a:solidFill>
                <a:effectLst/>
                <a:latin typeface="Source Sans Pro Black" panose="020B0803030403020204" pitchFamily="34" charset="0"/>
                <a:ea typeface="Source Sans Pro Black" panose="020B0803030403020204" pitchFamily="34" charset="0"/>
              </a:rPr>
              <a:t>Liebe verschenkt sich!</a:t>
            </a:r>
          </a:p>
        </p:txBody>
      </p:sp>
    </p:spTree>
    <p:extLst>
      <p:ext uri="{BB962C8B-B14F-4D97-AF65-F5344CB8AC3E}">
        <p14:creationId xmlns:p14="http://schemas.microsoft.com/office/powerpoint/2010/main" val="1172988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bg>
      <p:bgPr>
        <a:solidFill>
          <a:srgbClr val="000000"/>
        </a:solidFill>
        <a:effectLst/>
      </p:bgPr>
    </p:bg>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7752184" y="3933056"/>
            <a:ext cx="4176464" cy="400110"/>
          </a:xfrm>
        </p:spPr>
        <p:txBody>
          <a:bodyPr wrap="square">
            <a:spAutoFit/>
          </a:bodyPr>
          <a:lstStyle/>
          <a:p>
            <a:pPr algn="r"/>
            <a:r>
              <a:rPr lang="de-CH" altLang="de-DE" sz="2000" dirty="0">
                <a:effectLst/>
                <a:latin typeface="Source Sans Pro" panose="020B0503030403020204" pitchFamily="34" charset="0"/>
                <a:ea typeface="Source Sans Pro" panose="020B0503030403020204" pitchFamily="34" charset="0"/>
              </a:rPr>
              <a:t>Johannes-Evangelium 3,16</a:t>
            </a:r>
            <a:endParaRPr lang="de-DE" altLang="de-DE" sz="2000" dirty="0">
              <a:effectLst/>
              <a:latin typeface="Source Sans Pro" panose="020B0503030403020204" pitchFamily="34" charset="0"/>
              <a:ea typeface="Source Sans Pro" panose="020B0503030403020204" pitchFamily="34" charset="0"/>
            </a:endParaRPr>
          </a:p>
        </p:txBody>
      </p:sp>
      <p:sp>
        <p:nvSpPr>
          <p:cNvPr id="7" name="Rectangle 2"/>
          <p:cNvSpPr>
            <a:spLocks noGrp="1" noChangeArrowheads="1"/>
          </p:cNvSpPr>
          <p:nvPr>
            <p:ph type="ctrTitle"/>
          </p:nvPr>
        </p:nvSpPr>
        <p:spPr>
          <a:xfrm>
            <a:off x="8400256" y="188640"/>
            <a:ext cx="3672408" cy="3539430"/>
          </a:xfrm>
        </p:spPr>
        <p:txBody>
          <a:bodyPr wrap="square">
            <a:spAutoFit/>
          </a:bodyPr>
          <a:lstStyle/>
          <a:p>
            <a:pPr algn="l"/>
            <a:r>
              <a:rPr lang="de-DE" altLang="de-DE" sz="2800" dirty="0">
                <a:solidFill>
                  <a:schemeClr val="tx1"/>
                </a:solidFill>
                <a:effectLst/>
                <a:latin typeface="Source Sans Pro" panose="020B0503030403020204" pitchFamily="34" charset="0"/>
                <a:ea typeface="Source Sans Pro" panose="020B0503030403020204" pitchFamily="34" charset="0"/>
              </a:rPr>
              <a:t>„Gott hat der Welt seine Liebe dadurch gezeigt, dass er seinen einzigen Sohn für sie hergab, damit jeder, der an ihn glaubt, das ewige Leben hat und nicht verloren geht.“</a:t>
            </a:r>
          </a:p>
        </p:txBody>
      </p:sp>
    </p:spTree>
    <p:extLst>
      <p:ext uri="{BB962C8B-B14F-4D97-AF65-F5344CB8AC3E}">
        <p14:creationId xmlns:p14="http://schemas.microsoft.com/office/powerpoint/2010/main" val="1706110485"/>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469</Words>
  <Application>Microsoft Office PowerPoint</Application>
  <PresentationFormat>Benutzerdefiniert</PresentationFormat>
  <Paragraphs>80</Paragraphs>
  <Slides>31</Slides>
  <Notes>31</Notes>
  <HiddenSlides>0</HiddenSlides>
  <MMClips>0</MMClips>
  <ScaleCrop>false</ScaleCrop>
  <HeadingPairs>
    <vt:vector size="4" baseType="variant">
      <vt:variant>
        <vt:lpstr>Design</vt:lpstr>
      </vt:variant>
      <vt:variant>
        <vt:i4>1</vt:i4>
      </vt:variant>
      <vt:variant>
        <vt:lpstr>Folientitel</vt:lpstr>
      </vt:variant>
      <vt:variant>
        <vt:i4>31</vt:i4>
      </vt:variant>
    </vt:vector>
  </HeadingPairs>
  <TitlesOfParts>
    <vt:vector size="32" baseType="lpstr">
      <vt:lpstr>Designvorlage 'Berggipfel'</vt:lpstr>
      <vt:lpstr>Das Geheimnis der Liebe und Freundschaft         Gedanken anlässlich des Valentinstags</vt:lpstr>
      <vt:lpstr>„Wenn es zwischen Mann und Frau so steht, ist es besser, gar nicht zu heiraten!“</vt:lpstr>
      <vt:lpstr>PowerPoint-Präsentation</vt:lpstr>
      <vt:lpstr>PowerPoint-Präsentation</vt:lpstr>
      <vt:lpstr>„Ewigi Liebi, das wünsch ich dir. Ewigi Liebi, das wünsch ich mir. Ewigi Liebi, nume für üs zwöi. Ewigi Liebi, füehl mich bi dir deheim.“</vt:lpstr>
      <vt:lpstr>„Ich weiss, Liebi chunnt und gaht, wine Cherze schmelzt sie wäg, ja wines Lied, hört sie eifach uf, oder sie haut eifach ab. Niemer seit, es sigi liecht, es isch es einzigs Gäh und Näh, sgit kei Verlürer oder Gwünner, i däm Würfelspiil.“</vt:lpstr>
      <vt:lpstr>PowerPoint-Präsentation</vt:lpstr>
      <vt:lpstr>I. Liebe verschenkt sich!</vt:lpstr>
      <vt:lpstr>„Gott hat der Welt seine Liebe dadurch gezeigt, dass er seinen einzigen Sohn für sie hergab, damit jeder, der an ihn glaubt, das ewige Leben hat und nicht verloren geht.“</vt:lpstr>
      <vt:lpstr>„Euer ganzes Leben soll von der Liebe bestimmt sein. Denkt daran, wie Christus uns geliebt und sein Leben für uns gegeben hat, als eine Opfergabe, an der Gott Gefallen hatte.“</vt:lpstr>
      <vt:lpstr>„Ich nenne euch Freunde und nicht mehr Diener. Denn ein Diener weiss nicht, was sein Herr tut; ich aber habe euch alles mitgeteilt, was ich von meinem Vater gehört habe.“</vt:lpstr>
      <vt:lpstr>„Wenn nun ich, der Herr und der Meister, euch die Füsse gewaschen habe, sollt auch ihr einander die Füsse waschen.“</vt:lpstr>
      <vt:lpstr>„Wer unter euch gross werden will, soll den anderen dienen.“</vt:lpstr>
      <vt:lpstr>„Jeder soll auch auf das Wohl der anderen bedacht sein, nicht nur auf das eigene Wohl.“</vt:lpstr>
      <vt:lpstr>„Meine Kinder, unsere Liebe darf sich nicht in Worten und schönen Reden erschöpfen; sie muss sich durch unser Tun als echt und wahr erweisen.“</vt:lpstr>
      <vt:lpstr>„Ihr Männer, liebt eure Frauen so, wie Christus die Gemeinde geliebt hat! Er hat sein Leben für sie gegeben.“</vt:lpstr>
      <vt:lpstr>II. Liebe ist behutsam!</vt:lpstr>
      <vt:lpstr>„Ich hatte bis dahin immer gedacht: Hey, der gefällt mir! Bei David dachte ich: Hey, das ist ein Mann, dem ich folgen könnte!“</vt:lpstr>
      <vt:lpstr>"Die glücklichste Frau ist nicht diejenige, die den besten Mann geheiratet hat, sondern diejenige, die das Beste aus dem Mann gemacht hat, den sie geheiratet hat."</vt:lpstr>
      <vt:lpstr>„Ehrt Gott, indem ihr einander annehmt, wie Christus euch angenommen hat.“</vt:lpstr>
      <vt:lpstr>„Seid rücksichtsvoll zu euren Frauen! Bedenkt, dass sie der schwächere Teil sind. Achtet und ehrt sie; denn sie haben mit euch am ewigen Leben teil, das Gott schenkt.“</vt:lpstr>
      <vt:lpstr>„Haltet in derselben Gesinnung zusammen und habt Mitgefühl füreinander! Liebt euch gegenseitig als Brüder und Schwestern! Seid gütig und zuvorkommend zueinander!“</vt:lpstr>
      <vt:lpstr>„Alles, was ihr tut, tut von Herzen, als etwas, das ihr für den Herrn tut und nicht für Menschen.“</vt:lpstr>
      <vt:lpstr>III. Liebe ist sensibel!</vt:lpstr>
      <vt:lpstr>„Keiner von euch darf sich seinem Ehepartner entziehen, es sei denn, ihr beschliesst gemeinsam, eine zeitlang auf den ehelichen Verkehr zu verzichten, um euch ganz auf das Gebet zu konzentrieren.“</vt:lpstr>
      <vt:lpstr>„Aber danach sollt ihr wieder zusammenkommen; sonst könnte euch der Satan in Versuchung bringen, weil es euch schwer fallen würde, euer sexuelles Verlangen zu kontrollieren.“</vt:lpstr>
      <vt:lpstr>„Nicht die Frau verfügt über ihren Körper, sondern der Mann, und ebenso verfügt nicht der Mann über seinen Körper, sondern die Frau.“</vt:lpstr>
      <vt:lpstr>Schlussgedanke</vt:lpstr>
      <vt:lpstr>PowerPoint-Präsentation</vt:lpstr>
      <vt:lpstr>„Auf dem Geben liegt ein grösserer Segen als auf dem Nehmen.“</vt:lpstr>
      <vt:lpstr>„Bleibt niemand etwas schuldig! Was ihr einander jedoch immer schuldet, ist Liebe.“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Das Geheimnis der Liebe und Freundschaft - Gedanken anlässlich des Valentinstags - Folien</dc:title>
  <dc:creator>Jürg Birnstiel</dc:creator>
  <cp:lastModifiedBy>Me</cp:lastModifiedBy>
  <cp:revision>1026</cp:revision>
  <dcterms:created xsi:type="dcterms:W3CDTF">2013-11-12T15:20:47Z</dcterms:created>
  <dcterms:modified xsi:type="dcterms:W3CDTF">2021-04-15T14:52:02Z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