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4"/>
  </p:notesMasterIdLst>
  <p:handoutMasterIdLst>
    <p:handoutMasterId r:id="rId45"/>
  </p:handoutMasterIdLst>
  <p:sldIdLst>
    <p:sldId id="735" r:id="rId2"/>
    <p:sldId id="889" r:id="rId3"/>
    <p:sldId id="890" r:id="rId4"/>
    <p:sldId id="891" r:id="rId5"/>
    <p:sldId id="892" r:id="rId6"/>
    <p:sldId id="893" r:id="rId7"/>
    <p:sldId id="894" r:id="rId8"/>
    <p:sldId id="895" r:id="rId9"/>
    <p:sldId id="897" r:id="rId10"/>
    <p:sldId id="896" r:id="rId11"/>
    <p:sldId id="898" r:id="rId12"/>
    <p:sldId id="899" r:id="rId13"/>
    <p:sldId id="900" r:id="rId14"/>
    <p:sldId id="901" r:id="rId15"/>
    <p:sldId id="902" r:id="rId16"/>
    <p:sldId id="903" r:id="rId17"/>
    <p:sldId id="904" r:id="rId18"/>
    <p:sldId id="905" r:id="rId19"/>
    <p:sldId id="258" r:id="rId20"/>
    <p:sldId id="314" r:id="rId21"/>
    <p:sldId id="906" r:id="rId22"/>
    <p:sldId id="907" r:id="rId23"/>
    <p:sldId id="908" r:id="rId24"/>
    <p:sldId id="909" r:id="rId25"/>
    <p:sldId id="910" r:id="rId26"/>
    <p:sldId id="911" r:id="rId27"/>
    <p:sldId id="912" r:id="rId28"/>
    <p:sldId id="913" r:id="rId29"/>
    <p:sldId id="914" r:id="rId30"/>
    <p:sldId id="915" r:id="rId31"/>
    <p:sldId id="916" r:id="rId32"/>
    <p:sldId id="917" r:id="rId33"/>
    <p:sldId id="918" r:id="rId34"/>
    <p:sldId id="919" r:id="rId35"/>
    <p:sldId id="920" r:id="rId36"/>
    <p:sldId id="921" r:id="rId37"/>
    <p:sldId id="922" r:id="rId38"/>
    <p:sldId id="923" r:id="rId39"/>
    <p:sldId id="924" r:id="rId40"/>
    <p:sldId id="925" r:id="rId41"/>
    <p:sldId id="259" r:id="rId42"/>
    <p:sldId id="926" r:id="rId4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80" d="100"/>
          <a:sy n="80" d="100"/>
        </p:scale>
        <p:origin x="-2520"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87424" y="188640"/>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Ermutigt und gestärkt durch den Heiligen Geist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5661248"/>
            <a:ext cx="4392488" cy="461665"/>
          </a:xfrm>
        </p:spPr>
        <p:txBody>
          <a:bodyPr wrap="square">
            <a:spAutoFit/>
          </a:bodyPr>
          <a:lstStyle/>
          <a:p>
            <a:pPr algn="r"/>
            <a:r>
              <a:rPr lang="de-DE" altLang="de-DE" sz="2400" dirty="0" smtClean="0">
                <a:effectLst/>
                <a:latin typeface="Univers LT Std 47 Cn Lt" pitchFamily="34" charset="0"/>
              </a:rPr>
              <a:t>Gedanken zu Pfingsten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179512" y="486916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effectLst/>
                <a:latin typeface="Univers LT Std 47 Cn Lt" pitchFamily="34" charset="0"/>
              </a:rPr>
              <a:t>Apostelgeschichte 4,23-31</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56813"/>
            <a:ext cx="4752528" cy="4524315"/>
          </a:xfrm>
        </p:spPr>
        <p:txBody>
          <a:bodyPr wrap="square">
            <a:spAutoFit/>
          </a:bodyPr>
          <a:lstStyle/>
          <a:p>
            <a:pPr algn="l"/>
            <a:r>
              <a:rPr lang="de-CH" altLang="de-DE" sz="3600" dirty="0">
                <a:solidFill>
                  <a:schemeClr val="tx1"/>
                </a:solidFill>
                <a:effectLst/>
                <a:latin typeface="Univers LT Std 47 Cn Lt" pitchFamily="34" charset="0"/>
              </a:rPr>
              <a:t>„Sobald Petrus und Johannes wieder auf freiem Fuss waren, gingen sie zu den Mitchristen und berichteten ihnen, was die führenden Priester und die Ratsältesten zu ihnen gesagt hatten.“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6041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140434"/>
            <a:ext cx="4896544" cy="5016758"/>
          </a:xfrm>
        </p:spPr>
        <p:txBody>
          <a:bodyPr wrap="square">
            <a:spAutoFit/>
          </a:bodyPr>
          <a:lstStyle/>
          <a:p>
            <a:pPr algn="l"/>
            <a:r>
              <a:rPr lang="de-CH" altLang="de-DE" sz="3200" dirty="0">
                <a:solidFill>
                  <a:schemeClr val="tx1"/>
                </a:solidFill>
                <a:effectLst/>
                <a:latin typeface="Univers LT Std 47 Cn Lt" pitchFamily="34" charset="0"/>
              </a:rPr>
              <a:t>Die Reaktion der Versammelten auf das, was sie hörten, war, dass sich alle gemeinsam und einmütig an Gott wandten. Mit lauter Stimme beteten sie: „Du grosser Herrscher! Du bist es, der den Himmel, die Erde und das Meer geschaffen hat, das ganze Universum mit allem, was darin ist.“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100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16424" y="188640"/>
            <a:ext cx="5436096" cy="4524315"/>
          </a:xfrm>
        </p:spPr>
        <p:txBody>
          <a:bodyPr wrap="square">
            <a:spAutoFit/>
          </a:bodyPr>
          <a:lstStyle/>
          <a:p>
            <a:pPr algn="l"/>
            <a:r>
              <a:rPr lang="de-CH" altLang="de-DE" sz="3600" dirty="0">
                <a:solidFill>
                  <a:schemeClr val="tx1"/>
                </a:solidFill>
                <a:effectLst/>
                <a:latin typeface="Univers LT Std 47 Cn Lt" pitchFamily="34" charset="0"/>
              </a:rPr>
              <a:t>„Du bist es auch, der durch unseren Vater David, deinen Diener, geredet hat, als dieser, vom Heiligen Geist geleitet, sagte: ‚Was soll das Aufbegehren der Nationen? Was bringt es den Völkern, nutzlose Pläne zu schmieden?‘“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181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60648"/>
            <a:ext cx="4860032" cy="3970318"/>
          </a:xfrm>
        </p:spPr>
        <p:txBody>
          <a:bodyPr wrap="square">
            <a:spAutoFit/>
          </a:bodyPr>
          <a:lstStyle/>
          <a:p>
            <a:pPr algn="l"/>
            <a:r>
              <a:rPr lang="de-CH" altLang="de-DE" sz="3600" dirty="0">
                <a:solidFill>
                  <a:schemeClr val="tx1"/>
                </a:solidFill>
                <a:effectLst/>
                <a:latin typeface="Univers LT Std 47 Cn Lt" pitchFamily="34" charset="0"/>
              </a:rPr>
              <a:t>„‘Die Könige dieser Welt haben sich zum Angriff bereitgemacht, und die Machthaber haben sich miteinander verbündet zum Kampf gegen den Herrn und gegen seinen Gesalbten.‘“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0808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150887"/>
            <a:ext cx="5256584" cy="5078313"/>
          </a:xfrm>
        </p:spPr>
        <p:txBody>
          <a:bodyPr wrap="square">
            <a:spAutoFit/>
          </a:bodyPr>
          <a:lstStyle/>
          <a:p>
            <a:pPr algn="l"/>
            <a:r>
              <a:rPr lang="de-CH" altLang="de-DE" sz="3600" dirty="0">
                <a:solidFill>
                  <a:schemeClr val="tx1"/>
                </a:solidFill>
                <a:effectLst/>
                <a:latin typeface="Univers LT Std 47 Cn Lt" pitchFamily="34" charset="0"/>
              </a:rPr>
              <a:t>„Und so ist es tatsächlich gekommen: Hier in dieser Stadt haben sich Herodes und Pontius Pilatus zusammen mit den heidnischen Nationen und den Stämmen Israels gegen deinen heiligen Diener Jesus verbündet, den du gesalbt hast.“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097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116632"/>
            <a:ext cx="5256584" cy="3416320"/>
          </a:xfrm>
        </p:spPr>
        <p:txBody>
          <a:bodyPr wrap="square">
            <a:spAutoFit/>
          </a:bodyPr>
          <a:lstStyle/>
          <a:p>
            <a:pPr algn="l"/>
            <a:r>
              <a:rPr lang="de-CH" altLang="de-DE" sz="3600" dirty="0">
                <a:solidFill>
                  <a:schemeClr val="tx1"/>
                </a:solidFill>
                <a:effectLst/>
                <a:latin typeface="Univers LT Std 47 Cn Lt" pitchFamily="34" charset="0"/>
              </a:rPr>
              <a:t>„Doch indem sie so vorgingen, ist genau das eingetreten, was du in deiner Macht vorherbestimmt </a:t>
            </a:r>
            <a:r>
              <a:rPr lang="de-CH" altLang="de-DE" sz="3600" dirty="0" smtClean="0">
                <a:solidFill>
                  <a:schemeClr val="tx1"/>
                </a:solidFill>
                <a:effectLst/>
                <a:latin typeface="Univers LT Std 47 Cn Lt" pitchFamily="34" charset="0"/>
              </a:rPr>
              <a:t>hattest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und </a:t>
            </a:r>
            <a:r>
              <a:rPr lang="de-CH" altLang="de-DE" sz="3600" dirty="0">
                <a:solidFill>
                  <a:schemeClr val="tx1"/>
                </a:solidFill>
                <a:effectLst/>
                <a:latin typeface="Univers LT Std 47 Cn Lt" pitchFamily="34" charset="0"/>
              </a:rPr>
              <a:t>was nach deinem Plan geschehen sollte.“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80079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332656"/>
            <a:ext cx="4752528" cy="2862322"/>
          </a:xfrm>
        </p:spPr>
        <p:txBody>
          <a:bodyPr wrap="square">
            <a:spAutoFit/>
          </a:bodyPr>
          <a:lstStyle/>
          <a:p>
            <a:pPr algn="l"/>
            <a:r>
              <a:rPr lang="de-CH" altLang="de-DE" sz="3600" dirty="0">
                <a:solidFill>
                  <a:schemeClr val="tx1"/>
                </a:solidFill>
                <a:effectLst/>
                <a:latin typeface="Univers LT Std 47 Cn Lt" pitchFamily="34" charset="0"/>
              </a:rPr>
              <a:t>„Höre nun, Herr, wie sie uns drohen, und hilf uns als deinen Dienern, furchtlos und unerschrocken deine Botschaft zu verkünden.“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21417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106754"/>
            <a:ext cx="4896544" cy="3970318"/>
          </a:xfrm>
        </p:spPr>
        <p:txBody>
          <a:bodyPr wrap="square">
            <a:spAutoFit/>
          </a:bodyPr>
          <a:lstStyle/>
          <a:p>
            <a:pPr algn="l"/>
            <a:r>
              <a:rPr lang="de-CH" altLang="de-DE" sz="3600" dirty="0">
                <a:solidFill>
                  <a:schemeClr val="tx1"/>
                </a:solidFill>
                <a:effectLst/>
                <a:latin typeface="Univers LT Std 47 Cn Lt" pitchFamily="34" charset="0"/>
              </a:rPr>
              <a:t>„Erweise deine Macht, und lass durch den Namen deines heiligen Dieners Jesus Kranke geheilt werden und Wunder und aussergewöhnliche Dinge geschehen!“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5923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116632"/>
            <a:ext cx="5283672" cy="4524315"/>
          </a:xfrm>
        </p:spPr>
        <p:txBody>
          <a:bodyPr wrap="square">
            <a:spAutoFit/>
          </a:bodyPr>
          <a:lstStyle/>
          <a:p>
            <a:pPr algn="l"/>
            <a:r>
              <a:rPr lang="de-CH" altLang="de-DE" sz="3600" dirty="0">
                <a:solidFill>
                  <a:schemeClr val="tx1"/>
                </a:solidFill>
                <a:effectLst/>
                <a:latin typeface="Univers LT Std 47 Cn Lt" pitchFamily="34" charset="0"/>
              </a:rPr>
              <a:t>„Nachdem sie in dieser Weise gebetet hatten, bebte die Erde an dem Ort, an dem sie versammelt waren. Sie wurden alle mit dem Heiligen Geist erfüllt und verkündeten die Botschaft Gottes weiterhin frei und unerschrocken.“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77219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DE" altLang="de-DE" sz="5000" dirty="0">
                <a:solidFill>
                  <a:schemeClr val="tx1"/>
                </a:solidFill>
                <a:effectLst/>
                <a:latin typeface="Univers LT Std 47 Cn Lt" pitchFamily="34" charset="0"/>
              </a:rPr>
              <a:t>In die Enge getrieben</a:t>
            </a: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19" y="116632"/>
            <a:ext cx="5199789" cy="3416320"/>
          </a:xfrm>
        </p:spPr>
        <p:txBody>
          <a:bodyPr wrap="square">
            <a:spAutoFit/>
          </a:bodyPr>
          <a:lstStyle/>
          <a:p>
            <a:pPr algn="l"/>
            <a:r>
              <a:rPr lang="de-CH" altLang="de-DE" sz="3600" dirty="0">
                <a:solidFill>
                  <a:schemeClr val="tx1"/>
                </a:solidFill>
                <a:effectLst/>
                <a:latin typeface="Univers LT Std 47 Cn Lt" pitchFamily="34" charset="0"/>
              </a:rPr>
              <a:t>„Plötzlich setzte vom Himmel her ein Rauschen ein wie von einem gewaltigen Sturm; das ganze Haus, in dem sich die Jünger befanden, war von diesem Brausen erfüllt.“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492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516741"/>
            <a:ext cx="8964488" cy="769441"/>
          </a:xfrm>
        </p:spPr>
        <p:txBody>
          <a:bodyPr wrap="square">
            <a:spAutoFit/>
          </a:bodyPr>
          <a:lstStyle/>
          <a:p>
            <a:pPr algn="l"/>
            <a:r>
              <a:rPr lang="de-DE" altLang="de-DE" sz="4400" dirty="0" smtClean="0">
                <a:solidFill>
                  <a:schemeClr val="tx1"/>
                </a:solidFill>
                <a:effectLst/>
                <a:latin typeface="Univers LT Std 47 Cn Lt" pitchFamily="34" charset="0"/>
              </a:rPr>
              <a:t>II. </a:t>
            </a:r>
            <a:r>
              <a:rPr lang="de-CH" altLang="de-DE" sz="4400" dirty="0" smtClean="0">
                <a:solidFill>
                  <a:schemeClr val="tx1"/>
                </a:solidFill>
                <a:effectLst/>
                <a:latin typeface="Univers LT Std 47 Cn Lt" pitchFamily="34" charset="0"/>
              </a:rPr>
              <a:t>Wie </a:t>
            </a:r>
            <a:r>
              <a:rPr lang="de-CH" altLang="de-DE" sz="4400" dirty="0">
                <a:solidFill>
                  <a:schemeClr val="tx1"/>
                </a:solidFill>
                <a:effectLst/>
                <a:latin typeface="Univers LT Std 47 Cn Lt" pitchFamily="34" charset="0"/>
              </a:rPr>
              <a:t>die Jünger die Angst überwinden</a:t>
            </a:r>
            <a:r>
              <a:rPr lang="de-DE" altLang="de-DE" sz="4400" dirty="0" smtClean="0">
                <a:solidFill>
                  <a:schemeClr val="tx1"/>
                </a:solidFill>
                <a:effectLst/>
                <a:latin typeface="Univers LT Std 47 Cn Lt" pitchFamily="34" charset="0"/>
              </a:rPr>
              <a:t>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5622" y="5989929"/>
            <a:ext cx="8964488" cy="400110"/>
          </a:xfrm>
        </p:spPr>
        <p:txBody>
          <a:bodyPr wrap="square">
            <a:spAutoFit/>
          </a:bodyPr>
          <a:lstStyle/>
          <a:p>
            <a:pPr algn="l"/>
            <a:r>
              <a:rPr lang="de-DE" altLang="de-DE" sz="2000" dirty="0" smtClean="0">
                <a:solidFill>
                  <a:schemeClr val="tx1"/>
                </a:solidFill>
                <a:effectLst/>
                <a:latin typeface="Univers LT Std 47 Cn Lt" pitchFamily="34" charset="0"/>
              </a:rPr>
              <a:t>II. </a:t>
            </a:r>
            <a:r>
              <a:rPr lang="de-CH" altLang="de-DE" sz="2000" dirty="0" smtClean="0">
                <a:solidFill>
                  <a:schemeClr val="tx1"/>
                </a:solidFill>
                <a:effectLst/>
                <a:latin typeface="Univers LT Std 47 Cn Lt" pitchFamily="34" charset="0"/>
              </a:rPr>
              <a:t>Wie </a:t>
            </a:r>
            <a:r>
              <a:rPr lang="de-CH" altLang="de-DE" sz="2000" dirty="0">
                <a:solidFill>
                  <a:schemeClr val="tx1"/>
                </a:solidFill>
                <a:effectLst/>
                <a:latin typeface="Univers LT Std 47 Cn Lt" pitchFamily="34" charset="0"/>
              </a:rPr>
              <a:t>die Jünger die Angst überwinden</a:t>
            </a:r>
            <a:r>
              <a:rPr lang="de-DE" altLang="de-DE" sz="2000" dirty="0" smtClean="0">
                <a:solidFill>
                  <a:schemeClr val="tx1"/>
                </a:solidFill>
                <a:effectLst/>
                <a:latin typeface="Univers LT Std 47 Cn Lt" pitchFamily="34" charset="0"/>
              </a:rPr>
              <a:t> </a:t>
            </a:r>
            <a:endParaRPr lang="de-DE" altLang="de-DE" sz="20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216024" y="260648"/>
            <a:ext cx="831641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6000" kern="0" dirty="0" smtClean="0">
                <a:solidFill>
                  <a:schemeClr val="tx1"/>
                </a:solidFill>
                <a:effectLst/>
                <a:latin typeface="Univers LT Std 47 Cn Lt" pitchFamily="34" charset="0"/>
              </a:rPr>
              <a:t>Sie sprechen zuerst mit Gott</a:t>
            </a:r>
            <a:endParaRPr lang="de-DE" altLang="de-DE" sz="6000" kern="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58877" y="4675783"/>
            <a:ext cx="41970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tx1"/>
                </a:solidFill>
                <a:effectLst/>
                <a:latin typeface="Univers LT Std 47 Cn Lt" pitchFamily="34" charset="0"/>
              </a:rPr>
              <a:t>1. Schritt</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65063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5622" y="5989929"/>
            <a:ext cx="8964488" cy="400110"/>
          </a:xfrm>
        </p:spPr>
        <p:txBody>
          <a:bodyPr wrap="square">
            <a:spAutoFit/>
          </a:bodyPr>
          <a:lstStyle/>
          <a:p>
            <a:pPr algn="l"/>
            <a:r>
              <a:rPr lang="de-DE" altLang="de-DE" sz="2000" dirty="0" smtClean="0">
                <a:solidFill>
                  <a:schemeClr val="tx1"/>
                </a:solidFill>
                <a:effectLst/>
                <a:latin typeface="Univers LT Std 47 Cn Lt" pitchFamily="34" charset="0"/>
              </a:rPr>
              <a:t>II. </a:t>
            </a:r>
            <a:r>
              <a:rPr lang="de-CH" altLang="de-DE" sz="2000" dirty="0" smtClean="0">
                <a:solidFill>
                  <a:schemeClr val="tx1"/>
                </a:solidFill>
                <a:effectLst/>
                <a:latin typeface="Univers LT Std 47 Cn Lt" pitchFamily="34" charset="0"/>
              </a:rPr>
              <a:t>Wie </a:t>
            </a:r>
            <a:r>
              <a:rPr lang="de-CH" altLang="de-DE" sz="2000" dirty="0">
                <a:solidFill>
                  <a:schemeClr val="tx1"/>
                </a:solidFill>
                <a:effectLst/>
                <a:latin typeface="Univers LT Std 47 Cn Lt" pitchFamily="34" charset="0"/>
              </a:rPr>
              <a:t>die Jünger die Angst überwinden</a:t>
            </a:r>
            <a:r>
              <a:rPr lang="de-DE" altLang="de-DE" sz="2000" dirty="0" smtClean="0">
                <a:solidFill>
                  <a:schemeClr val="tx1"/>
                </a:solidFill>
                <a:effectLst/>
                <a:latin typeface="Univers LT Std 47 Cn Lt" pitchFamily="34" charset="0"/>
              </a:rPr>
              <a:t> </a:t>
            </a:r>
            <a:endParaRPr lang="de-DE" altLang="de-DE" sz="20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467544" y="90760"/>
            <a:ext cx="831641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6000" kern="0" dirty="0">
                <a:solidFill>
                  <a:schemeClr val="tx1"/>
                </a:solidFill>
                <a:effectLst/>
                <a:latin typeface="Univers LT Std 47 Cn Lt" pitchFamily="34" charset="0"/>
              </a:rPr>
              <a:t>Sie bekennen Gottes Grösse und Allmacht</a:t>
            </a:r>
            <a:endParaRPr lang="de-DE" altLang="de-DE" sz="6000" kern="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58877" y="4675783"/>
            <a:ext cx="41970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tx1"/>
                </a:solidFill>
                <a:effectLst/>
                <a:latin typeface="Univers LT Std 47 Cn Lt" pitchFamily="34" charset="0"/>
              </a:rPr>
              <a:t>2. Schritt</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8558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52824" y="404664"/>
            <a:ext cx="5283672" cy="2862322"/>
          </a:xfrm>
        </p:spPr>
        <p:txBody>
          <a:bodyPr wrap="square">
            <a:spAutoFit/>
          </a:bodyPr>
          <a:lstStyle/>
          <a:p>
            <a:pPr algn="l"/>
            <a:r>
              <a:rPr lang="de-CH" altLang="de-DE" sz="3600" dirty="0">
                <a:solidFill>
                  <a:schemeClr val="tx1"/>
                </a:solidFill>
                <a:effectLst/>
                <a:latin typeface="Univers LT Std 47 Cn Lt" pitchFamily="34" charset="0"/>
              </a:rPr>
              <a:t>„Du grosser Herrscher! Du bist es, der den Himmel, die Erde und das Meer geschaffen hat, das ganze Universum mit allem, was darin ist.“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76912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5622" y="5989929"/>
            <a:ext cx="8964488" cy="400110"/>
          </a:xfrm>
        </p:spPr>
        <p:txBody>
          <a:bodyPr wrap="square">
            <a:spAutoFit/>
          </a:bodyPr>
          <a:lstStyle/>
          <a:p>
            <a:pPr algn="l"/>
            <a:r>
              <a:rPr lang="de-DE" altLang="de-DE" sz="2000" dirty="0" smtClean="0">
                <a:solidFill>
                  <a:schemeClr val="tx1"/>
                </a:solidFill>
                <a:effectLst/>
                <a:latin typeface="Univers LT Std 47 Cn Lt" pitchFamily="34" charset="0"/>
              </a:rPr>
              <a:t>II. </a:t>
            </a:r>
            <a:r>
              <a:rPr lang="de-CH" altLang="de-DE" sz="2000" dirty="0" smtClean="0">
                <a:solidFill>
                  <a:schemeClr val="tx1"/>
                </a:solidFill>
                <a:effectLst/>
                <a:latin typeface="Univers LT Std 47 Cn Lt" pitchFamily="34" charset="0"/>
              </a:rPr>
              <a:t>Wie </a:t>
            </a:r>
            <a:r>
              <a:rPr lang="de-CH" altLang="de-DE" sz="2000" dirty="0">
                <a:solidFill>
                  <a:schemeClr val="tx1"/>
                </a:solidFill>
                <a:effectLst/>
                <a:latin typeface="Univers LT Std 47 Cn Lt" pitchFamily="34" charset="0"/>
              </a:rPr>
              <a:t>die Jünger die Angst überwinden</a:t>
            </a:r>
            <a:r>
              <a:rPr lang="de-DE" altLang="de-DE" sz="2000" dirty="0" smtClean="0">
                <a:solidFill>
                  <a:schemeClr val="tx1"/>
                </a:solidFill>
                <a:effectLst/>
                <a:latin typeface="Univers LT Std 47 Cn Lt" pitchFamily="34" charset="0"/>
              </a:rPr>
              <a:t> </a:t>
            </a:r>
            <a:endParaRPr lang="de-DE" altLang="de-DE" sz="20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467544" y="90760"/>
            <a:ext cx="831641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6000" kern="0" dirty="0">
                <a:solidFill>
                  <a:schemeClr val="tx1"/>
                </a:solidFill>
                <a:effectLst/>
                <a:latin typeface="Univers LT Std 47 Cn Lt" pitchFamily="34" charset="0"/>
              </a:rPr>
              <a:t>Sie akzeptieren die geistliche Wirklichkeit</a:t>
            </a:r>
            <a:endParaRPr lang="de-DE" altLang="de-DE" sz="6000" kern="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58877" y="4675783"/>
            <a:ext cx="41970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tx1"/>
                </a:solidFill>
                <a:effectLst/>
                <a:latin typeface="Univers LT Std 47 Cn Lt" pitchFamily="34" charset="0"/>
              </a:rPr>
              <a:t>3. Schritt</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735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52824" y="260648"/>
            <a:ext cx="5283672" cy="2308324"/>
          </a:xfrm>
        </p:spPr>
        <p:txBody>
          <a:bodyPr wrap="square">
            <a:spAutoFit/>
          </a:bodyPr>
          <a:lstStyle/>
          <a:p>
            <a:pPr algn="l"/>
            <a:r>
              <a:rPr lang="de-CH" altLang="de-DE" sz="3600" dirty="0">
                <a:solidFill>
                  <a:schemeClr val="tx1"/>
                </a:solidFill>
                <a:effectLst/>
                <a:latin typeface="Univers LT Std 47 Cn Lt" pitchFamily="34" charset="0"/>
              </a:rPr>
              <a:t>„Was soll das Aufbegehren der Nationen?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Was bringt es den Völkern, nutzlose Pläne zu schmieden?“</a:t>
            </a:r>
          </a:p>
        </p:txBody>
      </p:sp>
    </p:spTree>
    <p:extLst>
      <p:ext uri="{BB962C8B-B14F-4D97-AF65-F5344CB8AC3E}">
        <p14:creationId xmlns:p14="http://schemas.microsoft.com/office/powerpoint/2010/main" val="2251954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39952" y="188640"/>
            <a:ext cx="4851624" cy="3970318"/>
          </a:xfrm>
        </p:spPr>
        <p:txBody>
          <a:bodyPr wrap="square">
            <a:spAutoFit/>
          </a:bodyPr>
          <a:lstStyle/>
          <a:p>
            <a:pPr algn="l"/>
            <a:r>
              <a:rPr lang="de-CH" altLang="de-DE" sz="3600" dirty="0">
                <a:solidFill>
                  <a:schemeClr val="tx1"/>
                </a:solidFill>
                <a:effectLst/>
                <a:latin typeface="Univers LT Std 47 Cn Lt" pitchFamily="34" charset="0"/>
              </a:rPr>
              <a:t>„Die Könige dieser Welt haben sich zum Angriff bereitgemacht, und die Machthaber haben sich miteinander verbündet zum Kampf gegen den Herrn und gegen seinen Gesalbten.“</a:t>
            </a:r>
          </a:p>
        </p:txBody>
      </p:sp>
    </p:spTree>
    <p:extLst>
      <p:ext uri="{BB962C8B-B14F-4D97-AF65-F5344CB8AC3E}">
        <p14:creationId xmlns:p14="http://schemas.microsoft.com/office/powerpoint/2010/main" val="1600751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16337"/>
            <a:ext cx="5292080" cy="5078313"/>
          </a:xfrm>
        </p:spPr>
        <p:txBody>
          <a:bodyPr wrap="square">
            <a:spAutoFit/>
          </a:bodyPr>
          <a:lstStyle/>
          <a:p>
            <a:pPr algn="l"/>
            <a:r>
              <a:rPr lang="de-CH" altLang="de-DE" sz="3600" dirty="0">
                <a:solidFill>
                  <a:schemeClr val="tx1"/>
                </a:solidFill>
                <a:effectLst/>
                <a:latin typeface="Univers LT Std 47 Cn Lt" pitchFamily="34" charset="0"/>
              </a:rPr>
              <a:t>„So ist es tatsächlich gekommen: Hier in dieser Stadt haben sich Herodes und Pontius Pilatus zusammen mit den heidnischen Nationen und den Stämmen Israels gegen deinen heiligen Diener Jesus verbündet, den du gesalbt hast.“</a:t>
            </a:r>
          </a:p>
        </p:txBody>
      </p:sp>
    </p:spTree>
    <p:extLst>
      <p:ext uri="{BB962C8B-B14F-4D97-AF65-F5344CB8AC3E}">
        <p14:creationId xmlns:p14="http://schemas.microsoft.com/office/powerpoint/2010/main" val="225383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07904" y="404664"/>
            <a:ext cx="5292080" cy="1754326"/>
          </a:xfrm>
        </p:spPr>
        <p:txBody>
          <a:bodyPr wrap="square">
            <a:spAutoFit/>
          </a:bodyPr>
          <a:lstStyle/>
          <a:p>
            <a:pPr algn="l"/>
            <a:r>
              <a:rPr lang="de-CH" altLang="de-DE" dirty="0">
                <a:solidFill>
                  <a:schemeClr val="tx1"/>
                </a:solidFill>
                <a:effectLst/>
                <a:latin typeface="Univers LT Std 47 Cn Lt" pitchFamily="34" charset="0"/>
              </a:rPr>
              <a:t>„Saul, Saul, warum verfolgst du mich?“</a:t>
            </a:r>
          </a:p>
        </p:txBody>
      </p:sp>
    </p:spTree>
    <p:extLst>
      <p:ext uri="{BB962C8B-B14F-4D97-AF65-F5344CB8AC3E}">
        <p14:creationId xmlns:p14="http://schemas.microsoft.com/office/powerpoint/2010/main" val="5209950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51920" y="116632"/>
            <a:ext cx="5292080" cy="3416320"/>
          </a:xfrm>
        </p:spPr>
        <p:txBody>
          <a:bodyPr wrap="square">
            <a:spAutoFit/>
          </a:bodyPr>
          <a:lstStyle/>
          <a:p>
            <a:pPr algn="l"/>
            <a:r>
              <a:rPr lang="de-CH" altLang="de-DE" sz="3600" dirty="0">
                <a:solidFill>
                  <a:schemeClr val="tx1"/>
                </a:solidFill>
                <a:effectLst/>
                <a:latin typeface="Univers LT Std 47 Cn Lt" pitchFamily="34" charset="0"/>
              </a:rPr>
              <a:t>„Indem sie so (gegen uns) vorgingen, ist genau das eingetreten, was du in deiner Macht vorherbestimmt hattest und was nach deinem Plan geschehen sollte.“ </a:t>
            </a:r>
          </a:p>
        </p:txBody>
      </p:sp>
    </p:spTree>
    <p:extLst>
      <p:ext uri="{BB962C8B-B14F-4D97-AF65-F5344CB8AC3E}">
        <p14:creationId xmlns:p14="http://schemas.microsoft.com/office/powerpoint/2010/main" val="626401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95936" y="332656"/>
            <a:ext cx="4968553" cy="2308324"/>
          </a:xfrm>
        </p:spPr>
        <p:txBody>
          <a:bodyPr wrap="square">
            <a:spAutoFit/>
          </a:bodyPr>
          <a:lstStyle/>
          <a:p>
            <a:pPr algn="l"/>
            <a:r>
              <a:rPr lang="de-CH" altLang="de-DE" sz="3600" dirty="0">
                <a:solidFill>
                  <a:schemeClr val="tx1"/>
                </a:solidFill>
                <a:effectLst/>
                <a:latin typeface="Univers LT Std 47 Cn Lt" pitchFamily="34" charset="0"/>
              </a:rPr>
              <a:t>„Und sie begannen, in fremden Sprachen zu reden; jeder sprach so, wie der Geist es ihm eingab.“</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172550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Matthäus-Evangelium 24,9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44416" y="188640"/>
            <a:ext cx="5292080" cy="2862322"/>
          </a:xfrm>
        </p:spPr>
        <p:txBody>
          <a:bodyPr wrap="square">
            <a:spAutoFit/>
          </a:bodyPr>
          <a:lstStyle/>
          <a:p>
            <a:pPr algn="l"/>
            <a:r>
              <a:rPr lang="de-CH" altLang="de-DE" sz="3600" dirty="0">
                <a:solidFill>
                  <a:schemeClr val="tx1"/>
                </a:solidFill>
                <a:effectLst/>
                <a:latin typeface="Univers LT Std 47 Cn Lt" pitchFamily="34" charset="0"/>
              </a:rPr>
              <a:t>Du Jesus hast ja gesagt: „Man wird euch verraten, verfolgen und töten. Um meines Namens willen werdet ihr von allen Völkern gehasst werden.“</a:t>
            </a:r>
          </a:p>
        </p:txBody>
      </p:sp>
    </p:spTree>
    <p:extLst>
      <p:ext uri="{BB962C8B-B14F-4D97-AF65-F5344CB8AC3E}">
        <p14:creationId xmlns:p14="http://schemas.microsoft.com/office/powerpoint/2010/main" val="2039660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1.Petrus-Brief 4,12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16424" y="-15195"/>
            <a:ext cx="5292080" cy="4524315"/>
          </a:xfrm>
        </p:spPr>
        <p:txBody>
          <a:bodyPr wrap="square">
            <a:spAutoFit/>
          </a:bodyPr>
          <a:lstStyle/>
          <a:p>
            <a:pPr algn="l"/>
            <a:r>
              <a:rPr lang="de-CH" altLang="de-DE" sz="3600" dirty="0">
                <a:solidFill>
                  <a:schemeClr val="tx1"/>
                </a:solidFill>
                <a:effectLst/>
                <a:latin typeface="Univers LT Std 47 Cn Lt" pitchFamily="34" charset="0"/>
              </a:rPr>
              <a:t>„Liebe Freunde, wundert euch nicht über die Nöte, die wie ein Feuersturm über euch hereingebrochen sind und durch die euer Glaube auf die Probe gestellt wird; denkt nicht, dass euch damit etwas Ungewöhnliches zustösst.“</a:t>
            </a:r>
          </a:p>
        </p:txBody>
      </p:sp>
    </p:spTree>
    <p:extLst>
      <p:ext uri="{BB962C8B-B14F-4D97-AF65-F5344CB8AC3E}">
        <p14:creationId xmlns:p14="http://schemas.microsoft.com/office/powerpoint/2010/main" val="2753507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5622" y="5989929"/>
            <a:ext cx="8964488" cy="400110"/>
          </a:xfrm>
        </p:spPr>
        <p:txBody>
          <a:bodyPr wrap="square">
            <a:spAutoFit/>
          </a:bodyPr>
          <a:lstStyle/>
          <a:p>
            <a:pPr algn="l"/>
            <a:r>
              <a:rPr lang="de-DE" altLang="de-DE" sz="2000" dirty="0" smtClean="0">
                <a:solidFill>
                  <a:schemeClr val="tx1"/>
                </a:solidFill>
                <a:effectLst/>
                <a:latin typeface="Univers LT Std 47 Cn Lt" pitchFamily="34" charset="0"/>
              </a:rPr>
              <a:t>II. </a:t>
            </a:r>
            <a:r>
              <a:rPr lang="de-CH" altLang="de-DE" sz="2000" dirty="0" smtClean="0">
                <a:solidFill>
                  <a:schemeClr val="tx1"/>
                </a:solidFill>
                <a:effectLst/>
                <a:latin typeface="Univers LT Std 47 Cn Lt" pitchFamily="34" charset="0"/>
              </a:rPr>
              <a:t>Wie </a:t>
            </a:r>
            <a:r>
              <a:rPr lang="de-CH" altLang="de-DE" sz="2000" dirty="0">
                <a:solidFill>
                  <a:schemeClr val="tx1"/>
                </a:solidFill>
                <a:effectLst/>
                <a:latin typeface="Univers LT Std 47 Cn Lt" pitchFamily="34" charset="0"/>
              </a:rPr>
              <a:t>die Jünger die Angst überwinden</a:t>
            </a:r>
            <a:r>
              <a:rPr lang="de-DE" altLang="de-DE" sz="2000" dirty="0" smtClean="0">
                <a:solidFill>
                  <a:schemeClr val="tx1"/>
                </a:solidFill>
                <a:effectLst/>
                <a:latin typeface="Univers LT Std 47 Cn Lt" pitchFamily="34" charset="0"/>
              </a:rPr>
              <a:t> </a:t>
            </a:r>
            <a:endParaRPr lang="de-DE" altLang="de-DE" sz="20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467544" y="332656"/>
            <a:ext cx="831641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6000" kern="0" dirty="0">
                <a:solidFill>
                  <a:schemeClr val="tx1"/>
                </a:solidFill>
                <a:effectLst/>
                <a:latin typeface="Univers LT Std 47 Cn Lt" pitchFamily="34" charset="0"/>
              </a:rPr>
              <a:t>Sie flehen um Gottes Hilfe</a:t>
            </a:r>
            <a:endParaRPr lang="de-DE" altLang="de-DE" sz="6000" kern="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58877" y="4675783"/>
            <a:ext cx="41970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tx1"/>
                </a:solidFill>
                <a:effectLst/>
                <a:latin typeface="Univers LT Std 47 Cn Lt" pitchFamily="34" charset="0"/>
              </a:rPr>
              <a:t>4. Schritt</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399372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188640"/>
            <a:ext cx="4968552" cy="2862322"/>
          </a:xfrm>
        </p:spPr>
        <p:txBody>
          <a:bodyPr wrap="square">
            <a:spAutoFit/>
          </a:bodyPr>
          <a:lstStyle/>
          <a:p>
            <a:pPr algn="l"/>
            <a:r>
              <a:rPr lang="de-CH" altLang="de-DE" sz="3600" dirty="0">
                <a:solidFill>
                  <a:schemeClr val="tx1"/>
                </a:solidFill>
                <a:effectLst/>
                <a:latin typeface="Univers LT Std 47 Cn Lt" pitchFamily="34" charset="0"/>
              </a:rPr>
              <a:t>„Höre nun, Herr, wie sie uns drohen, und hilf uns als deinen Dienern, furchtlos und unerschrocken deine Botschaft zu verkünden.“</a:t>
            </a:r>
          </a:p>
        </p:txBody>
      </p:sp>
    </p:spTree>
    <p:extLst>
      <p:ext uri="{BB962C8B-B14F-4D97-AF65-F5344CB8AC3E}">
        <p14:creationId xmlns:p14="http://schemas.microsoft.com/office/powerpoint/2010/main" val="41945761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1.Korinther-Brief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465639"/>
            <a:ext cx="4968552" cy="2308324"/>
          </a:xfrm>
        </p:spPr>
        <p:txBody>
          <a:bodyPr wrap="square">
            <a:spAutoFit/>
          </a:bodyPr>
          <a:lstStyle/>
          <a:p>
            <a:pPr algn="l"/>
            <a:r>
              <a:rPr lang="de-CH" altLang="de-DE" sz="3600" dirty="0">
                <a:solidFill>
                  <a:schemeClr val="tx1"/>
                </a:solidFill>
                <a:effectLst/>
                <a:latin typeface="Univers LT Std 47 Cn Lt" pitchFamily="34" charset="0"/>
              </a:rPr>
              <a:t>„Ich fühlte mich schwach; ich war ängstlich und sehr unsicher, als ich zu euch sprach.“</a:t>
            </a:r>
          </a:p>
        </p:txBody>
      </p:sp>
    </p:spTree>
    <p:extLst>
      <p:ext uri="{BB962C8B-B14F-4D97-AF65-F5344CB8AC3E}">
        <p14:creationId xmlns:p14="http://schemas.microsoft.com/office/powerpoint/2010/main" val="28619564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05622" y="5989929"/>
            <a:ext cx="8964488" cy="400110"/>
          </a:xfrm>
        </p:spPr>
        <p:txBody>
          <a:bodyPr wrap="square">
            <a:spAutoFit/>
          </a:bodyPr>
          <a:lstStyle/>
          <a:p>
            <a:pPr algn="l"/>
            <a:r>
              <a:rPr lang="de-DE" altLang="de-DE" sz="2000" dirty="0" smtClean="0">
                <a:solidFill>
                  <a:schemeClr val="tx1"/>
                </a:solidFill>
                <a:effectLst/>
                <a:latin typeface="Univers LT Std 47 Cn Lt" pitchFamily="34" charset="0"/>
              </a:rPr>
              <a:t>II. </a:t>
            </a:r>
            <a:r>
              <a:rPr lang="de-CH" altLang="de-DE" sz="2000" dirty="0" smtClean="0">
                <a:solidFill>
                  <a:schemeClr val="tx1"/>
                </a:solidFill>
                <a:effectLst/>
                <a:latin typeface="Univers LT Std 47 Cn Lt" pitchFamily="34" charset="0"/>
              </a:rPr>
              <a:t>Wie </a:t>
            </a:r>
            <a:r>
              <a:rPr lang="de-CH" altLang="de-DE" sz="2000" dirty="0">
                <a:solidFill>
                  <a:schemeClr val="tx1"/>
                </a:solidFill>
                <a:effectLst/>
                <a:latin typeface="Univers LT Std 47 Cn Lt" pitchFamily="34" charset="0"/>
              </a:rPr>
              <a:t>die Jünger die Angst überwinden</a:t>
            </a:r>
            <a:r>
              <a:rPr lang="de-DE" altLang="de-DE" sz="2000" dirty="0" smtClean="0">
                <a:solidFill>
                  <a:schemeClr val="tx1"/>
                </a:solidFill>
                <a:effectLst/>
                <a:latin typeface="Univers LT Std 47 Cn Lt" pitchFamily="34" charset="0"/>
              </a:rPr>
              <a:t> </a:t>
            </a:r>
            <a:endParaRPr lang="de-DE" altLang="de-DE" sz="2000" dirty="0">
              <a:solidFill>
                <a:schemeClr val="tx1"/>
              </a:solidFill>
              <a:effectLst/>
              <a:latin typeface="Univers LT Std 47 Cn Lt" pitchFamily="34" charset="0"/>
            </a:endParaRPr>
          </a:p>
        </p:txBody>
      </p:sp>
      <p:sp>
        <p:nvSpPr>
          <p:cNvPr id="3" name="Rectangle 2"/>
          <p:cNvSpPr txBox="1">
            <a:spLocks noChangeArrowheads="1"/>
          </p:cNvSpPr>
          <p:nvPr/>
        </p:nvSpPr>
        <p:spPr bwMode="auto">
          <a:xfrm>
            <a:off x="467544" y="332656"/>
            <a:ext cx="831641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6000" kern="0" dirty="0">
                <a:solidFill>
                  <a:schemeClr val="tx1"/>
                </a:solidFill>
                <a:effectLst/>
                <a:latin typeface="Univers LT Std 47 Cn Lt" pitchFamily="34" charset="0"/>
              </a:rPr>
              <a:t>Sie trauen Gott alles zu</a:t>
            </a:r>
            <a:endParaRPr lang="de-DE" altLang="de-DE" sz="6000" kern="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58877" y="4675783"/>
            <a:ext cx="41970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4400" kern="0" dirty="0" smtClean="0">
                <a:solidFill>
                  <a:schemeClr val="tx1"/>
                </a:solidFill>
                <a:effectLst/>
                <a:latin typeface="Univers LT Std 47 Cn Lt" pitchFamily="34" charset="0"/>
              </a:rPr>
              <a:t>5. Schritt</a:t>
            </a:r>
            <a:endParaRPr lang="de-DE" altLang="de-DE" sz="44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757274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116632"/>
            <a:ext cx="5265970" cy="3416320"/>
          </a:xfrm>
        </p:spPr>
        <p:txBody>
          <a:bodyPr wrap="square">
            <a:spAutoFit/>
          </a:bodyPr>
          <a:lstStyle/>
          <a:p>
            <a:pPr algn="l"/>
            <a:r>
              <a:rPr lang="de-CH" altLang="de-DE" sz="3600" dirty="0">
                <a:solidFill>
                  <a:schemeClr val="tx1"/>
                </a:solidFill>
                <a:effectLst/>
                <a:latin typeface="Univers LT Std 47 Cn Lt" pitchFamily="34" charset="0"/>
              </a:rPr>
              <a:t>„Erweise deine Macht, und lass durch den Namen deines heiligen Dieners Jesus Kranke geheilt werden und Wunder und aussergewöhnliche Dinge geschehen!“</a:t>
            </a:r>
          </a:p>
        </p:txBody>
      </p:sp>
    </p:spTree>
    <p:extLst>
      <p:ext uri="{BB962C8B-B14F-4D97-AF65-F5344CB8AC3E}">
        <p14:creationId xmlns:p14="http://schemas.microsoft.com/office/powerpoint/2010/main" val="1676428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60648"/>
            <a:ext cx="8964488" cy="1015663"/>
          </a:xfrm>
        </p:spPr>
        <p:txBody>
          <a:bodyPr wrap="square">
            <a:spAutoFit/>
          </a:bodyPr>
          <a:lstStyle/>
          <a:p>
            <a:pPr algn="l"/>
            <a:r>
              <a:rPr lang="de-CH" altLang="de-DE" sz="6000" dirty="0" smtClean="0">
                <a:solidFill>
                  <a:schemeClr val="tx1"/>
                </a:solidFill>
                <a:effectLst/>
                <a:latin typeface="Univers LT Std 47 Cn Lt" pitchFamily="34" charset="0"/>
              </a:rPr>
              <a:t>III</a:t>
            </a:r>
            <a:r>
              <a:rPr lang="de-CH" altLang="de-DE" sz="6000" dirty="0">
                <a:solidFill>
                  <a:schemeClr val="tx1"/>
                </a:solidFill>
                <a:effectLst/>
                <a:latin typeface="Univers LT Std 47 Cn Lt" pitchFamily="34" charset="0"/>
              </a:rPr>
              <a:t>.	Mutig vorwärts!</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334289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42534" y="56813"/>
            <a:ext cx="5265970" cy="4524315"/>
          </a:xfrm>
        </p:spPr>
        <p:txBody>
          <a:bodyPr wrap="square">
            <a:spAutoFit/>
          </a:bodyPr>
          <a:lstStyle/>
          <a:p>
            <a:pPr algn="l"/>
            <a:r>
              <a:rPr lang="de-CH" altLang="de-DE" sz="3600" dirty="0">
                <a:solidFill>
                  <a:schemeClr val="tx1"/>
                </a:solidFill>
                <a:effectLst/>
                <a:latin typeface="Univers LT Std 47 Cn Lt" pitchFamily="34" charset="0"/>
              </a:rPr>
              <a:t>„Nachdem sie in dieser Weise gebetet hatten, </a:t>
            </a:r>
            <a:r>
              <a:rPr lang="de-CH" altLang="de-DE" sz="3600" dirty="0">
                <a:solidFill>
                  <a:srgbClr val="FFFF00"/>
                </a:solidFill>
                <a:effectLst/>
                <a:latin typeface="Univers LT Std 47 Cn Lt" pitchFamily="34" charset="0"/>
              </a:rPr>
              <a:t>bebte die Erde </a:t>
            </a:r>
            <a:r>
              <a:rPr lang="de-CH" altLang="de-DE" sz="3600" dirty="0">
                <a:solidFill>
                  <a:schemeClr val="tx1"/>
                </a:solidFill>
                <a:effectLst/>
                <a:latin typeface="Univers LT Std 47 Cn Lt" pitchFamily="34" charset="0"/>
              </a:rPr>
              <a:t>an dem Ort, an dem sie versammelt waren. Sie wurden </a:t>
            </a:r>
            <a:r>
              <a:rPr lang="de-CH" altLang="de-DE" sz="3600" dirty="0">
                <a:solidFill>
                  <a:srgbClr val="FFFF00"/>
                </a:solidFill>
                <a:effectLst/>
                <a:latin typeface="Univers LT Std 47 Cn Lt" pitchFamily="34" charset="0"/>
              </a:rPr>
              <a:t>alle mit dem Heiligen Geist erfüllt </a:t>
            </a:r>
            <a:r>
              <a:rPr lang="de-CH" altLang="de-DE" sz="3600" dirty="0">
                <a:solidFill>
                  <a:schemeClr val="tx1"/>
                </a:solidFill>
                <a:effectLst/>
                <a:latin typeface="Univers LT Std 47 Cn Lt" pitchFamily="34" charset="0"/>
              </a:rPr>
              <a:t>und </a:t>
            </a:r>
            <a:r>
              <a:rPr lang="de-CH" altLang="de-DE" sz="3600" dirty="0">
                <a:solidFill>
                  <a:srgbClr val="FFFF00"/>
                </a:solidFill>
                <a:effectLst/>
                <a:latin typeface="Univers LT Std 47 Cn Lt" pitchFamily="34" charset="0"/>
              </a:rPr>
              <a:t>verkündeten die Botschaft Gottes weiterhin frei und unerschrocken</a:t>
            </a:r>
            <a:r>
              <a:rPr lang="de-CH" altLang="de-DE" sz="3600" dirty="0">
                <a:solidFill>
                  <a:schemeClr val="tx1"/>
                </a:solidFill>
                <a:effectLst/>
                <a:latin typeface="Univers LT Std 47 Cn Lt" pitchFamily="34" charset="0"/>
              </a:rPr>
              <a:t>.“</a:t>
            </a:r>
          </a:p>
        </p:txBody>
      </p:sp>
    </p:spTree>
    <p:extLst>
      <p:ext uri="{BB962C8B-B14F-4D97-AF65-F5344CB8AC3E}">
        <p14:creationId xmlns:p14="http://schemas.microsoft.com/office/powerpoint/2010/main" val="25314800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427984" y="260648"/>
            <a:ext cx="4320480" cy="2800767"/>
          </a:xfrm>
        </p:spPr>
        <p:txBody>
          <a:bodyPr wrap="square">
            <a:spAutoFit/>
          </a:bodyPr>
          <a:lstStyle/>
          <a:p>
            <a:pPr algn="l"/>
            <a:r>
              <a:rPr lang="de-CH" altLang="de-DE" sz="4400" dirty="0">
                <a:solidFill>
                  <a:schemeClr val="tx1"/>
                </a:solidFill>
                <a:effectLst/>
                <a:latin typeface="Univers LT Std 47 Cn Lt" pitchFamily="34" charset="0"/>
              </a:rPr>
              <a:t>„Alle verkündeten die Botschaft Gottes weiterhin frei und unerschrocken.“</a:t>
            </a:r>
          </a:p>
        </p:txBody>
      </p:sp>
    </p:spTree>
    <p:extLst>
      <p:ext uri="{BB962C8B-B14F-4D97-AF65-F5344CB8AC3E}">
        <p14:creationId xmlns:p14="http://schemas.microsoft.com/office/powerpoint/2010/main" val="399702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188640"/>
            <a:ext cx="4752528" cy="2862322"/>
          </a:xfrm>
        </p:spPr>
        <p:txBody>
          <a:bodyPr wrap="square">
            <a:spAutoFit/>
          </a:bodyPr>
          <a:lstStyle/>
          <a:p>
            <a:pPr algn="l"/>
            <a:r>
              <a:rPr lang="de-CH" altLang="de-DE" sz="3600" dirty="0">
                <a:solidFill>
                  <a:schemeClr val="tx1"/>
                </a:solidFill>
                <a:effectLst/>
                <a:latin typeface="Univers LT Std 47 Cn Lt" pitchFamily="34" charset="0"/>
              </a:rPr>
              <a:t>„Wir alle hören sie in unseren eigenen Sprachen von den wunderbaren Dingen reden, die Gott getan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47548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923928" y="116632"/>
            <a:ext cx="5112568" cy="3416320"/>
          </a:xfrm>
        </p:spPr>
        <p:txBody>
          <a:bodyPr wrap="square">
            <a:spAutoFit/>
          </a:bodyPr>
          <a:lstStyle/>
          <a:p>
            <a:pPr algn="l"/>
            <a:r>
              <a:rPr lang="de-CH" altLang="de-DE" sz="3600" dirty="0">
                <a:solidFill>
                  <a:schemeClr val="tx1"/>
                </a:solidFill>
                <a:effectLst/>
                <a:latin typeface="Univers LT Std 47 Cn Lt" pitchFamily="34" charset="0"/>
              </a:rPr>
              <a:t>„Wenn der Heilige Geist auf euch herabkommt, werdet ihr mit seiner Kraft ausgerüstet werden, und das wird euch dazu befähigen, meine Zeugen zu sein.“</a:t>
            </a:r>
          </a:p>
        </p:txBody>
      </p:sp>
    </p:spTree>
    <p:extLst>
      <p:ext uri="{BB962C8B-B14F-4D97-AF65-F5344CB8AC3E}">
        <p14:creationId xmlns:p14="http://schemas.microsoft.com/office/powerpoint/2010/main" val="2404055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4462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67944" y="260648"/>
            <a:ext cx="4824536" cy="2862322"/>
          </a:xfrm>
        </p:spPr>
        <p:txBody>
          <a:bodyPr wrap="square">
            <a:spAutoFit/>
          </a:bodyPr>
          <a:lstStyle/>
          <a:p>
            <a:pPr algn="l"/>
            <a:r>
              <a:rPr lang="de-CH" altLang="de-DE" sz="3600" dirty="0">
                <a:solidFill>
                  <a:schemeClr val="tx1"/>
                </a:solidFill>
                <a:effectLst/>
                <a:latin typeface="Univers LT Std 47 Cn Lt" pitchFamily="34" charset="0"/>
              </a:rPr>
              <a:t>„Höre nun, Herr, wie sie uns drohen, und hilf uns als deinen Dienern, furchtlos und unerschrocken deine Botschaft zu verkünden.“</a:t>
            </a:r>
          </a:p>
        </p:txBody>
      </p:sp>
    </p:spTree>
    <p:extLst>
      <p:ext uri="{BB962C8B-B14F-4D97-AF65-F5344CB8AC3E}">
        <p14:creationId xmlns:p14="http://schemas.microsoft.com/office/powerpoint/2010/main" val="2774194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2,47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465639"/>
            <a:ext cx="4752528" cy="2308324"/>
          </a:xfrm>
        </p:spPr>
        <p:txBody>
          <a:bodyPr wrap="square">
            <a:spAutoFit/>
          </a:bodyPr>
          <a:lstStyle/>
          <a:p>
            <a:pPr algn="l"/>
            <a:r>
              <a:rPr lang="de-CH" altLang="de-DE" sz="3600" dirty="0">
                <a:solidFill>
                  <a:schemeClr val="tx1"/>
                </a:solidFill>
                <a:effectLst/>
                <a:latin typeface="Univers LT Std 47 Cn Lt" pitchFamily="34" charset="0"/>
              </a:rPr>
              <a:t>„Jeden Tag rettete der Herr weitere Menschen, sodass die Gemeinde immer grösser wurde.“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8523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779912" y="56813"/>
            <a:ext cx="5328592" cy="4524315"/>
          </a:xfrm>
        </p:spPr>
        <p:txBody>
          <a:bodyPr wrap="square">
            <a:spAutoFit/>
          </a:bodyPr>
          <a:lstStyle/>
          <a:p>
            <a:pPr algn="l"/>
            <a:r>
              <a:rPr lang="de-CH" altLang="de-DE" sz="3200" dirty="0">
                <a:solidFill>
                  <a:schemeClr val="tx1"/>
                </a:solidFill>
                <a:effectLst/>
                <a:latin typeface="Univers LT Std 47 Cn Lt" pitchFamily="34" charset="0"/>
              </a:rPr>
              <a:t>„Wenn der Heilige Geist auf euch herabkommt, werdet ihr mit seiner Kraft ausgerüstet werden, und das wird euch dazu befähigen, meine Zeugen zu sein – in Jerusalem, in ganz Judäa und </a:t>
            </a:r>
            <a:r>
              <a:rPr lang="de-CH" altLang="de-DE" sz="3200" dirty="0" err="1">
                <a:solidFill>
                  <a:schemeClr val="tx1"/>
                </a:solidFill>
                <a:effectLst/>
                <a:latin typeface="Univers LT Std 47 Cn Lt" pitchFamily="34" charset="0"/>
              </a:rPr>
              <a:t>Samarien</a:t>
            </a:r>
            <a:r>
              <a:rPr lang="de-CH" altLang="de-DE" sz="3200" dirty="0">
                <a:solidFill>
                  <a:schemeClr val="tx1"/>
                </a:solidFill>
                <a:effectLst/>
                <a:latin typeface="Univers LT Std 47 Cn Lt" pitchFamily="34" charset="0"/>
              </a:rPr>
              <a:t> und überall sonst auf der Welt, selbst in den entferntesten Gegenden der Erde.“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8200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11960" y="56813"/>
            <a:ext cx="4752528" cy="4524315"/>
          </a:xfrm>
        </p:spPr>
        <p:txBody>
          <a:bodyPr wrap="square">
            <a:spAutoFit/>
          </a:bodyPr>
          <a:lstStyle/>
          <a:p>
            <a:pPr algn="l"/>
            <a:r>
              <a:rPr lang="de-CH" altLang="de-DE" sz="3600" dirty="0">
                <a:solidFill>
                  <a:schemeClr val="tx1"/>
                </a:solidFill>
                <a:effectLst/>
                <a:latin typeface="Univers LT Std 47 Cn Lt" pitchFamily="34" charset="0"/>
              </a:rPr>
              <a:t>„Sie waren sehr zornig darüber, dass die Apostel es wagten, vor dem Volk als Lehrer aufzutreten, und dass sie die Auferstehung Jesu bezeugten und damit verkündeten, die Toten würden auferstehen.“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8906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476672"/>
            <a:ext cx="4320480" cy="2862322"/>
          </a:xfrm>
        </p:spPr>
        <p:txBody>
          <a:bodyPr wrap="square">
            <a:spAutoFit/>
          </a:bodyPr>
          <a:lstStyle/>
          <a:p>
            <a:pPr algn="l"/>
            <a:r>
              <a:rPr lang="de-CH" altLang="de-DE" sz="3600" dirty="0">
                <a:solidFill>
                  <a:schemeClr val="tx1"/>
                </a:solidFill>
                <a:effectLst/>
                <a:latin typeface="Univers LT Std 47 Cn Lt" pitchFamily="34" charset="0"/>
              </a:rPr>
              <a:t>„Sie nahmen Petrus und Johannes fest, und weil es bereits Abend war, sperrten sie sie über Nacht ins Gefängnis.“</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60043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79512" y="4797152"/>
            <a:ext cx="6400800" cy="400110"/>
          </a:xfrm>
        </p:spPr>
        <p:txBody>
          <a:bodyPr>
            <a:spAutoFit/>
          </a:bodyPr>
          <a:lstStyle/>
          <a:p>
            <a:pPr algn="l"/>
            <a:r>
              <a:rPr lang="de-CH" altLang="de-DE" sz="2000" dirty="0" smtClean="0">
                <a:effectLst/>
                <a:latin typeface="Univers LT Std 47 Cn Lt" pitchFamily="34" charset="0"/>
              </a:rPr>
              <a:t>Apostelgeschichte 4,20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72000" y="476672"/>
            <a:ext cx="4320480" cy="2862322"/>
          </a:xfrm>
        </p:spPr>
        <p:txBody>
          <a:bodyPr wrap="square">
            <a:spAutoFit/>
          </a:bodyPr>
          <a:lstStyle/>
          <a:p>
            <a:pPr algn="l"/>
            <a:r>
              <a:rPr lang="de-CH" altLang="de-DE" sz="3600" dirty="0">
                <a:solidFill>
                  <a:schemeClr val="tx1"/>
                </a:solidFill>
                <a:effectLst/>
                <a:latin typeface="Univers LT Std 47 Cn Lt" pitchFamily="34" charset="0"/>
              </a:rPr>
              <a:t>„Uns ist es auf jeden Fall unmöglich, nicht von dem zu reden, was wir gesehen und gehört haben.“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29267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1142</Words>
  <Application>Microsoft Office PowerPoint</Application>
  <PresentationFormat>Bildschirmpräsentation (4:3)</PresentationFormat>
  <Paragraphs>128</Paragraphs>
  <Slides>42</Slides>
  <Notes>42</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Designvorlage 'Berggipfel'</vt:lpstr>
      <vt:lpstr>Ermutigt und gestärkt durch den Heiligen Geist</vt:lpstr>
      <vt:lpstr>„Plötzlich setzte vom Himmel her ein Rauschen ein wie von einem gewaltigen Sturm; das ganze Haus, in dem sich die Jünger befanden, war von diesem Brausen erfüllt.“</vt:lpstr>
      <vt:lpstr>„Und sie begannen, in fremden Sprachen zu reden; jeder sprach so, wie der Geist es ihm eingab.“</vt:lpstr>
      <vt:lpstr>„Wir alle hören sie in unseren eigenen Sprachen von den wunderbaren Dingen reden, die Gott getan hat!“</vt:lpstr>
      <vt:lpstr>„Jeden Tag rettete der Herr weitere Menschen, sodass die Gemeinde immer grösser wurde.“</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„Sie waren sehr zornig darüber, dass die Apostel es wagten, vor dem Volk als Lehrer aufzutreten, und dass sie die Auferstehung Jesu bezeugten und damit verkündeten, die Toten würden auferstehen.“</vt:lpstr>
      <vt:lpstr>„Sie nahmen Petrus und Johannes fest, und weil es bereits Abend war, sperrten sie sie über Nacht ins Gefängnis.“</vt:lpstr>
      <vt:lpstr>„Uns ist es auf jeden Fall unmöglich, nicht von dem zu reden, was wir gesehen und gehört haben.“</vt:lpstr>
      <vt:lpstr>„Sobald Petrus und Johannes wieder auf freiem Fuss waren, gingen sie zu den Mitchristen und berichteten ihnen, was die führenden Priester und die Ratsältesten zu ihnen gesagt hatten.“</vt:lpstr>
      <vt:lpstr>Die Reaktion der Versammelten auf das, was sie hörten, war, dass sich alle gemeinsam und einmütig an Gott wandten. Mit lauter Stimme beteten sie: „Du grosser Herrscher! Du bist es, der den Himmel, die Erde und das Meer geschaffen hat, das ganze Universum mit allem, was darin ist.“</vt:lpstr>
      <vt:lpstr>„Du bist es auch, der durch unseren Vater David, deinen Diener, geredet hat, als dieser, vom Heiligen Geist geleitet, sagte: ‚Was soll das Aufbegehren der Nationen? Was bringt es den Völkern, nutzlose Pläne zu schmieden?‘“</vt:lpstr>
      <vt:lpstr>„‘Die Könige dieser Welt haben sich zum Angriff bereitgemacht, und die Machthaber haben sich miteinander verbündet zum Kampf gegen den Herrn und gegen seinen Gesalbten.‘“</vt:lpstr>
      <vt:lpstr>„Und so ist es tatsächlich gekommen: Hier in dieser Stadt haben sich Herodes und Pontius Pilatus zusammen mit den heidnischen Nationen und den Stämmen Israels gegen deinen heiligen Diener Jesus verbündet, den du gesalbt hast.“</vt:lpstr>
      <vt:lpstr>„Doch indem sie so vorgingen, ist genau das eingetreten, was du in deiner Macht vorherbestimmt hattest und was nach deinem Plan geschehen sollte.“</vt:lpstr>
      <vt:lpstr>„Höre nun, Herr, wie sie uns drohen, und hilf uns als deinen Dienern, furchtlos und unerschrocken deine Botschaft zu verkünden.“</vt:lpstr>
      <vt:lpstr>„Erweise deine Macht, und lass durch den Namen deines heiligen Dieners Jesus Kranke geheilt werden und Wunder und aussergewöhnliche Dinge geschehen!“</vt:lpstr>
      <vt:lpstr>„Nachdem sie in dieser Weise gebetet hatten, bebte die Erde an dem Ort, an dem sie versammelt waren. Sie wurden alle mit dem Heiligen Geist erfüllt und verkündeten die Botschaft Gottes weiterhin frei und unerschrocken.“</vt:lpstr>
      <vt:lpstr>I. In die Enge getrieben</vt:lpstr>
      <vt:lpstr>II. Wie die Jünger die Angst überwinden </vt:lpstr>
      <vt:lpstr>II. Wie die Jünger die Angst überwinden </vt:lpstr>
      <vt:lpstr>II. Wie die Jünger die Angst überwinden </vt:lpstr>
      <vt:lpstr>„Du grosser Herrscher! Du bist es, der den Himmel, die Erde und das Meer geschaffen hat, das ganze Universum mit allem, was darin ist.“</vt:lpstr>
      <vt:lpstr>II. Wie die Jünger die Angst überwinden </vt:lpstr>
      <vt:lpstr>„Was soll das Aufbegehren der Nationen? Was bringt es den Völkern, nutzlose Pläne zu schmieden?“</vt:lpstr>
      <vt:lpstr>„Die Könige dieser Welt haben sich zum Angriff bereitgemacht, und die Machthaber haben sich miteinander verbündet zum Kampf gegen den Herrn und gegen seinen Gesalbten.“</vt:lpstr>
      <vt:lpstr>„So ist es tatsächlich gekommen: Hier in dieser Stadt haben sich Herodes und Pontius Pilatus zusammen mit den heidnischen Nationen und den Stämmen Israels gegen deinen heiligen Diener Jesus verbündet, den du gesalbt hast.“</vt:lpstr>
      <vt:lpstr>„Saul, Saul, warum verfolgst du mich?“</vt:lpstr>
      <vt:lpstr>„Indem sie so (gegen uns) vorgingen, ist genau das eingetreten, was du in deiner Macht vorherbestimmt hattest und was nach deinem Plan geschehen sollte.“ </vt:lpstr>
      <vt:lpstr>Du Jesus hast ja gesagt: „Man wird euch verraten, verfolgen und töten. Um meines Namens willen werdet ihr von allen Völkern gehasst werden.“</vt:lpstr>
      <vt:lpstr>„Liebe Freunde, wundert euch nicht über die Nöte, die wie ein Feuersturm über euch hereingebrochen sind und durch die euer Glaube auf die Probe gestellt wird; denkt nicht, dass euch damit etwas Ungewöhnliches zustösst.“</vt:lpstr>
      <vt:lpstr>II. Wie die Jünger die Angst überwinden </vt:lpstr>
      <vt:lpstr>„Höre nun, Herr, wie sie uns drohen, und hilf uns als deinen Dienern, furchtlos und unerschrocken deine Botschaft zu verkünden.“</vt:lpstr>
      <vt:lpstr>„Ich fühlte mich schwach; ich war ängstlich und sehr unsicher, als ich zu euch sprach.“</vt:lpstr>
      <vt:lpstr>II. Wie die Jünger die Angst überwinden </vt:lpstr>
      <vt:lpstr>„Erweise deine Macht, und lass durch den Namen deines heiligen Dieners Jesus Kranke geheilt werden und Wunder und aussergewöhnliche Dinge geschehen!“</vt:lpstr>
      <vt:lpstr>III. Mutig vorwärts!</vt:lpstr>
      <vt:lpstr>„Nachdem sie in dieser Weise gebetet hatten, bebte die Erde an dem Ort, an dem sie versammelt waren. Sie wurden alle mit dem Heiligen Geist erfüllt und verkündeten die Botschaft Gottes weiterhin frei und unerschrocken.“</vt:lpstr>
      <vt:lpstr>„Alle verkündeten die Botschaft Gottes weiterhin frei und unerschrocken.“</vt:lpstr>
      <vt:lpstr>„Wenn der Heilige Geist auf euch herabkommt, werdet ihr mit seiner Kraft ausgerüstet werden, und das wird euch dazu befähigen, meine Zeugen zu sein.“</vt:lpstr>
      <vt:lpstr>Schlussgedanke</vt:lpstr>
      <vt:lpstr>„Höre nun, Herr, wie sie uns drohen, und hilf uns als deinen Dienern, furchtlos und unerschrocken deine Botschaft zu verkünden.“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Ermutigt und gestärkt durch den Heiligen Geist</dc:title>
  <dc:creator>Jürg Birnstiel</dc:creator>
  <cp:lastModifiedBy>Me</cp:lastModifiedBy>
  <cp:revision>394</cp:revision>
  <dcterms:created xsi:type="dcterms:W3CDTF">2013-11-12T15:20:47Z</dcterms:created>
  <dcterms:modified xsi:type="dcterms:W3CDTF">2015-06-22T19:53:10Z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