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4"/>
  </p:notesMasterIdLst>
  <p:handoutMasterIdLst>
    <p:handoutMasterId r:id="rId25"/>
  </p:handoutMasterIdLst>
  <p:sldIdLst>
    <p:sldId id="735" r:id="rId2"/>
    <p:sldId id="737" r:id="rId3"/>
    <p:sldId id="765" r:id="rId4"/>
    <p:sldId id="766" r:id="rId5"/>
    <p:sldId id="767" r:id="rId6"/>
    <p:sldId id="764" r:id="rId7"/>
    <p:sldId id="768" r:id="rId8"/>
    <p:sldId id="770" r:id="rId9"/>
    <p:sldId id="769" r:id="rId10"/>
    <p:sldId id="771" r:id="rId11"/>
    <p:sldId id="772" r:id="rId12"/>
    <p:sldId id="773" r:id="rId13"/>
    <p:sldId id="774" r:id="rId14"/>
    <p:sldId id="775" r:id="rId15"/>
    <p:sldId id="776" r:id="rId16"/>
    <p:sldId id="314" r:id="rId17"/>
    <p:sldId id="777" r:id="rId18"/>
    <p:sldId id="778" r:id="rId19"/>
    <p:sldId id="259" r:id="rId20"/>
    <p:sldId id="779" r:id="rId21"/>
    <p:sldId id="780" r:id="rId22"/>
    <p:sldId id="781" r:id="rId23"/>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95536" y="188640"/>
            <a:ext cx="8777064" cy="2554545"/>
          </a:xfrm>
        </p:spPr>
        <p:txBody>
          <a:bodyPr wrap="square">
            <a:spAutoFit/>
          </a:bodyPr>
          <a:lstStyle/>
          <a:p>
            <a:pPr algn="l"/>
            <a:r>
              <a:rPr lang="de-DE" altLang="de-DE" sz="8000" dirty="0" smtClean="0">
                <a:ln>
                  <a:solidFill>
                    <a:srgbClr val="000000"/>
                  </a:solidFill>
                </a:ln>
                <a:solidFill>
                  <a:schemeClr val="tx1"/>
                </a:solidFill>
                <a:effectLst/>
                <a:latin typeface="Univers LT Std 47 Cn Lt" pitchFamily="34" charset="0"/>
              </a:rPr>
              <a:t>Die Grundlage des christlichen Glaubens</a:t>
            </a:r>
            <a:endParaRPr lang="de-DE" altLang="de-DE" sz="8000" dirty="0">
              <a:ln>
                <a:solidFill>
                  <a:srgbClr val="000000"/>
                </a:solidFill>
              </a:ln>
              <a:solidFill>
                <a:schemeClr val="tx1"/>
              </a:solidFill>
              <a:effectLst/>
              <a:latin typeface="Univers LT Std 47 Cn Lt" pitchFamily="34" charset="0"/>
            </a:endParaRPr>
          </a:p>
        </p:txBody>
      </p:sp>
      <p:sp>
        <p:nvSpPr>
          <p:cNvPr id="5" name="Rectangle 3"/>
          <p:cNvSpPr txBox="1">
            <a:spLocks noChangeArrowheads="1"/>
          </p:cNvSpPr>
          <p:nvPr/>
        </p:nvSpPr>
        <p:spPr bwMode="auto">
          <a:xfrm>
            <a:off x="4716016" y="5445224"/>
            <a:ext cx="41044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dirty="0" smtClean="0">
                <a:ln>
                  <a:solidFill>
                    <a:srgbClr val="000000"/>
                  </a:solidFill>
                </a:ln>
                <a:effectLst/>
                <a:latin typeface="Univers LT Std 47 Cn Lt" pitchFamily="34" charset="0"/>
              </a:rPr>
              <a:t>1.Johannes-Brief 1,1-4</a:t>
            </a:r>
            <a:endParaRPr lang="de-DE" altLang="de-DE" sz="2400" kern="0" dirty="0">
              <a:ln>
                <a:solidFill>
                  <a:srgbClr val="000000"/>
                </a:solidFill>
              </a:ln>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195736" y="3068960"/>
            <a:ext cx="6400800" cy="46166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r">
              <a:spcBef>
                <a:spcPct val="0"/>
              </a:spcBef>
            </a:pPr>
            <a:r>
              <a:rPr lang="de-DE" altLang="de-DE" sz="2400" dirty="0" smtClean="0">
                <a:ln>
                  <a:solidFill>
                    <a:srgbClr val="000000"/>
                  </a:solidFill>
                </a:ln>
                <a:effectLst/>
                <a:latin typeface="Univers LT Std 47 Cn Lt" pitchFamily="34" charset="0"/>
                <a:ea typeface="+mj-ea"/>
                <a:cs typeface="+mj-cs"/>
              </a:rPr>
              <a:t>Apostelgeschichte 1,8</a:t>
            </a:r>
            <a:endParaRPr lang="de-DE" altLang="de-DE" sz="2400" dirty="0">
              <a:ln>
                <a:solidFill>
                  <a:srgbClr val="000000"/>
                </a:solidFill>
              </a:ln>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07504" y="116632"/>
            <a:ext cx="8136904" cy="2554545"/>
          </a:xfrm>
        </p:spPr>
        <p:txBody>
          <a:bodyPr wrap="square">
            <a:spAutoFit/>
          </a:bodyPr>
          <a:lstStyle/>
          <a:p>
            <a:pPr algn="l"/>
            <a:r>
              <a:rPr lang="de-CH" altLang="de-DE" sz="4000" dirty="0">
                <a:ln>
                  <a:solidFill>
                    <a:srgbClr val="000000"/>
                  </a:solidFill>
                </a:ln>
                <a:solidFill>
                  <a:schemeClr val="tx1"/>
                </a:solidFill>
                <a:effectLst/>
                <a:latin typeface="Univers LT Std 47 Cn Lt" pitchFamily="34" charset="0"/>
              </a:rPr>
              <a:t>„Wenn der Heilige Geist auf euch herabkommt, werdet ihr mit seiner Kraft ausgerüstet werden, und das wird euch dazu befähigen, meine Zeugen zu sein.“</a:t>
            </a:r>
            <a:endParaRPr lang="de-DE" altLang="de-DE" sz="4000" dirty="0">
              <a:ln>
                <a:solidFill>
                  <a:srgbClr val="000000"/>
                </a:solidFill>
              </a:ln>
              <a:solidFill>
                <a:schemeClr val="tx1"/>
              </a:solidFill>
              <a:effectLst/>
              <a:latin typeface="Univers LT Std 47 Cn Lt" pitchFamily="34" charset="0"/>
            </a:endParaRPr>
          </a:p>
        </p:txBody>
      </p:sp>
    </p:spTree>
    <p:extLst>
      <p:ext uri="{BB962C8B-B14F-4D97-AF65-F5344CB8AC3E}">
        <p14:creationId xmlns:p14="http://schemas.microsoft.com/office/powerpoint/2010/main" val="13359022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195736" y="3284984"/>
            <a:ext cx="6400800" cy="46166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r">
              <a:spcBef>
                <a:spcPct val="0"/>
              </a:spcBef>
            </a:pPr>
            <a:r>
              <a:rPr lang="de-DE" altLang="de-DE" sz="2400" dirty="0" smtClean="0">
                <a:ln>
                  <a:solidFill>
                    <a:srgbClr val="000000"/>
                  </a:solidFill>
                </a:ln>
                <a:effectLst/>
                <a:latin typeface="Univers LT Std 47 Cn Lt" pitchFamily="34" charset="0"/>
                <a:ea typeface="+mj-ea"/>
                <a:cs typeface="+mj-cs"/>
              </a:rPr>
              <a:t>1.Johannes-Brief 1,2</a:t>
            </a:r>
            <a:endParaRPr lang="de-DE" altLang="de-DE" sz="2400" dirty="0">
              <a:ln>
                <a:solidFill>
                  <a:srgbClr val="000000"/>
                </a:solidFill>
              </a:ln>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07504" y="44624"/>
            <a:ext cx="8136904" cy="3170099"/>
          </a:xfrm>
        </p:spPr>
        <p:txBody>
          <a:bodyPr wrap="square">
            <a:spAutoFit/>
          </a:bodyPr>
          <a:lstStyle/>
          <a:p>
            <a:pPr algn="l"/>
            <a:r>
              <a:rPr lang="de-CH" altLang="de-DE" sz="4000" dirty="0">
                <a:ln>
                  <a:solidFill>
                    <a:srgbClr val="000000"/>
                  </a:solidFill>
                </a:ln>
                <a:solidFill>
                  <a:schemeClr val="tx1"/>
                </a:solidFill>
                <a:effectLst/>
                <a:latin typeface="Univers LT Std 47 Cn Lt" pitchFamily="34" charset="0"/>
              </a:rPr>
              <a:t>„Ja, das Leben ist erschienen; das können wir bezeugen. Wir haben es gesehen, und wir verkünden es euch – das ewige Leben, das beim Vater war und unter uns erschienen ist.“</a:t>
            </a:r>
            <a:endParaRPr lang="de-DE" altLang="de-DE" sz="4000" dirty="0">
              <a:ln>
                <a:solidFill>
                  <a:srgbClr val="000000"/>
                </a:solidFill>
              </a:ln>
              <a:solidFill>
                <a:schemeClr val="tx1"/>
              </a:solidFill>
              <a:effectLst/>
              <a:latin typeface="Univers LT Std 47 Cn Lt" pitchFamily="34" charset="0"/>
            </a:endParaRPr>
          </a:p>
        </p:txBody>
      </p:sp>
    </p:spTree>
    <p:extLst>
      <p:ext uri="{BB962C8B-B14F-4D97-AF65-F5344CB8AC3E}">
        <p14:creationId xmlns:p14="http://schemas.microsoft.com/office/powerpoint/2010/main" val="3031104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195736" y="2708920"/>
            <a:ext cx="6400800" cy="46166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r">
              <a:spcBef>
                <a:spcPct val="0"/>
              </a:spcBef>
            </a:pPr>
            <a:r>
              <a:rPr lang="de-DE" altLang="de-DE" sz="2400" dirty="0" smtClean="0">
                <a:ln>
                  <a:solidFill>
                    <a:srgbClr val="000000"/>
                  </a:solidFill>
                </a:ln>
                <a:effectLst/>
                <a:latin typeface="Univers LT Std 47 Cn Lt" pitchFamily="34" charset="0"/>
                <a:ea typeface="+mj-ea"/>
                <a:cs typeface="+mj-cs"/>
              </a:rPr>
              <a:t>Apostelgeschichte 4,20</a:t>
            </a:r>
            <a:endParaRPr lang="de-DE" altLang="de-DE" sz="2400" dirty="0">
              <a:ln>
                <a:solidFill>
                  <a:srgbClr val="000000"/>
                </a:solidFill>
              </a:ln>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07504" y="188640"/>
            <a:ext cx="8136904" cy="1938992"/>
          </a:xfrm>
        </p:spPr>
        <p:txBody>
          <a:bodyPr wrap="square">
            <a:spAutoFit/>
          </a:bodyPr>
          <a:lstStyle/>
          <a:p>
            <a:pPr algn="l"/>
            <a:r>
              <a:rPr lang="de-CH" altLang="de-DE" sz="4000" dirty="0">
                <a:ln>
                  <a:solidFill>
                    <a:srgbClr val="000000"/>
                  </a:solidFill>
                </a:ln>
                <a:solidFill>
                  <a:schemeClr val="tx1"/>
                </a:solidFill>
                <a:effectLst/>
                <a:latin typeface="Univers LT Std 47 Cn Lt" pitchFamily="34" charset="0"/>
              </a:rPr>
              <a:t>„Uns ist es auf jeden Fall unmöglich, nicht von dem zu reden, was wir gesehen und gehört haben.“</a:t>
            </a:r>
            <a:endParaRPr lang="de-DE" altLang="de-DE" sz="4000" dirty="0">
              <a:ln>
                <a:solidFill>
                  <a:srgbClr val="000000"/>
                </a:solidFill>
              </a:ln>
              <a:solidFill>
                <a:schemeClr val="tx1"/>
              </a:solidFill>
              <a:effectLst/>
              <a:latin typeface="Univers LT Std 47 Cn Lt" pitchFamily="34" charset="0"/>
            </a:endParaRPr>
          </a:p>
        </p:txBody>
      </p:sp>
    </p:spTree>
    <p:extLst>
      <p:ext uri="{BB962C8B-B14F-4D97-AF65-F5344CB8AC3E}">
        <p14:creationId xmlns:p14="http://schemas.microsoft.com/office/powerpoint/2010/main" val="35641768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195736" y="2708920"/>
            <a:ext cx="6400800" cy="46166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r">
              <a:spcBef>
                <a:spcPct val="0"/>
              </a:spcBef>
            </a:pPr>
            <a:r>
              <a:rPr lang="de-DE" altLang="de-DE" sz="2400" dirty="0" smtClean="0">
                <a:ln>
                  <a:solidFill>
                    <a:srgbClr val="000000"/>
                  </a:solidFill>
                </a:ln>
                <a:effectLst/>
                <a:latin typeface="Univers LT Std 47 Cn Lt" pitchFamily="34" charset="0"/>
                <a:ea typeface="+mj-ea"/>
                <a:cs typeface="+mj-cs"/>
              </a:rPr>
              <a:t>1.Korinther-Brief 3,11</a:t>
            </a:r>
            <a:endParaRPr lang="de-DE" altLang="de-DE" sz="2400" dirty="0">
              <a:ln>
                <a:solidFill>
                  <a:srgbClr val="000000"/>
                </a:solidFill>
              </a:ln>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07504" y="188640"/>
            <a:ext cx="8712968" cy="1938992"/>
          </a:xfrm>
        </p:spPr>
        <p:txBody>
          <a:bodyPr wrap="square">
            <a:spAutoFit/>
          </a:bodyPr>
          <a:lstStyle/>
          <a:p>
            <a:pPr algn="l"/>
            <a:r>
              <a:rPr lang="de-CH" altLang="de-DE" sz="4000" dirty="0">
                <a:ln>
                  <a:solidFill>
                    <a:srgbClr val="000000"/>
                  </a:solidFill>
                </a:ln>
                <a:solidFill>
                  <a:schemeClr val="tx1"/>
                </a:solidFill>
                <a:effectLst/>
                <a:latin typeface="Univers LT Std 47 Cn Lt" pitchFamily="34" charset="0"/>
              </a:rPr>
              <a:t>„Das Fundament ist gelegt, und niemand kann je ein anderes legen. Dieses Fundament ist Jesus Christus.“</a:t>
            </a:r>
            <a:endParaRPr lang="de-DE" altLang="de-DE" sz="4000" dirty="0">
              <a:ln>
                <a:solidFill>
                  <a:srgbClr val="000000"/>
                </a:solidFill>
              </a:ln>
              <a:solidFill>
                <a:schemeClr val="tx1"/>
              </a:solidFill>
              <a:effectLst/>
              <a:latin typeface="Univers LT Std 47 Cn Lt" pitchFamily="34" charset="0"/>
            </a:endParaRPr>
          </a:p>
        </p:txBody>
      </p:sp>
    </p:spTree>
    <p:extLst>
      <p:ext uri="{BB962C8B-B14F-4D97-AF65-F5344CB8AC3E}">
        <p14:creationId xmlns:p14="http://schemas.microsoft.com/office/powerpoint/2010/main" val="14993705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2780928"/>
            <a:ext cx="6400800" cy="46166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r">
              <a:spcBef>
                <a:spcPct val="0"/>
              </a:spcBef>
            </a:pPr>
            <a:r>
              <a:rPr lang="de-DE" altLang="de-DE" sz="2400" dirty="0" smtClean="0">
                <a:ln>
                  <a:solidFill>
                    <a:srgbClr val="000000"/>
                  </a:solidFill>
                </a:ln>
                <a:effectLst/>
                <a:latin typeface="Univers LT Std 47 Cn Lt" pitchFamily="34" charset="0"/>
                <a:ea typeface="+mj-ea"/>
                <a:cs typeface="+mj-cs"/>
              </a:rPr>
              <a:t>2.Thessalonicher-Brief 1,9</a:t>
            </a:r>
            <a:endParaRPr lang="de-DE" altLang="de-DE" sz="2400" dirty="0">
              <a:ln>
                <a:solidFill>
                  <a:srgbClr val="000000"/>
                </a:solidFill>
              </a:ln>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07504" y="154375"/>
            <a:ext cx="8712968" cy="2554545"/>
          </a:xfrm>
        </p:spPr>
        <p:txBody>
          <a:bodyPr wrap="square">
            <a:spAutoFit/>
          </a:bodyPr>
          <a:lstStyle/>
          <a:p>
            <a:pPr algn="l"/>
            <a:r>
              <a:rPr lang="de-CH" altLang="de-DE" sz="4000" dirty="0">
                <a:ln>
                  <a:solidFill>
                    <a:srgbClr val="000000"/>
                  </a:solidFill>
                </a:ln>
                <a:solidFill>
                  <a:schemeClr val="tx1"/>
                </a:solidFill>
                <a:effectLst/>
                <a:latin typeface="Univers LT Std 47 Cn Lt" pitchFamily="34" charset="0"/>
              </a:rPr>
              <a:t>„Die Strafe, die diese Menschen erhalten, wird ewiges Verderben sein, sodass sie für immer vom Herrn und von seiner Macht und Herrlichkeit getrennt sind.“</a:t>
            </a:r>
            <a:endParaRPr lang="de-DE" altLang="de-DE" sz="4000" dirty="0">
              <a:ln>
                <a:solidFill>
                  <a:srgbClr val="000000"/>
                </a:solidFill>
              </a:ln>
              <a:solidFill>
                <a:schemeClr val="tx1"/>
              </a:solidFill>
              <a:effectLst/>
              <a:latin typeface="Univers LT Std 47 Cn Lt" pitchFamily="34" charset="0"/>
            </a:endParaRPr>
          </a:p>
        </p:txBody>
      </p:sp>
    </p:spTree>
    <p:extLst>
      <p:ext uri="{BB962C8B-B14F-4D97-AF65-F5344CB8AC3E}">
        <p14:creationId xmlns:p14="http://schemas.microsoft.com/office/powerpoint/2010/main" val="30987883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2420888"/>
            <a:ext cx="6400800" cy="46166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r">
              <a:spcBef>
                <a:spcPct val="0"/>
              </a:spcBef>
            </a:pPr>
            <a:r>
              <a:rPr lang="de-DE" altLang="de-DE" sz="2400" dirty="0" smtClean="0">
                <a:ln>
                  <a:solidFill>
                    <a:srgbClr val="000000"/>
                  </a:solidFill>
                </a:ln>
                <a:effectLst/>
                <a:latin typeface="Univers LT Std 47 Cn Lt" pitchFamily="34" charset="0"/>
                <a:ea typeface="+mj-ea"/>
                <a:cs typeface="+mj-cs"/>
              </a:rPr>
              <a:t>1.Johannes-Brief 5,12</a:t>
            </a:r>
            <a:endParaRPr lang="de-DE" altLang="de-DE" sz="2400" dirty="0">
              <a:ln>
                <a:solidFill>
                  <a:srgbClr val="000000"/>
                </a:solidFill>
              </a:ln>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07504" y="116632"/>
            <a:ext cx="8712968" cy="1938992"/>
          </a:xfrm>
        </p:spPr>
        <p:txBody>
          <a:bodyPr wrap="square">
            <a:spAutoFit/>
          </a:bodyPr>
          <a:lstStyle/>
          <a:p>
            <a:pPr algn="l"/>
            <a:r>
              <a:rPr lang="de-CH" altLang="de-DE" sz="4000" dirty="0">
                <a:ln>
                  <a:solidFill>
                    <a:srgbClr val="000000"/>
                  </a:solidFill>
                </a:ln>
                <a:solidFill>
                  <a:schemeClr val="tx1"/>
                </a:solidFill>
                <a:effectLst/>
                <a:latin typeface="Univers LT Std 47 Cn Lt" pitchFamily="34" charset="0"/>
              </a:rPr>
              <a:t>„Wer mit dem Sohn verbunden ist, hat das Leben. Wer nicht mit ihm, dem Sohn Gottes, verbunden ist, hat das Leben nicht.“</a:t>
            </a:r>
            <a:endParaRPr lang="de-DE" altLang="de-DE" sz="4000" dirty="0">
              <a:ln>
                <a:solidFill>
                  <a:srgbClr val="000000"/>
                </a:solidFill>
              </a:ln>
              <a:solidFill>
                <a:schemeClr val="tx1"/>
              </a:solidFill>
              <a:effectLst/>
              <a:latin typeface="Univers LT Std 47 Cn Lt" pitchFamily="34" charset="0"/>
            </a:endParaRPr>
          </a:p>
        </p:txBody>
      </p:sp>
    </p:spTree>
    <p:extLst>
      <p:ext uri="{BB962C8B-B14F-4D97-AF65-F5344CB8AC3E}">
        <p14:creationId xmlns:p14="http://schemas.microsoft.com/office/powerpoint/2010/main" val="10007550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332656"/>
            <a:ext cx="8964488" cy="1015663"/>
          </a:xfrm>
        </p:spPr>
        <p:txBody>
          <a:bodyPr wrap="square">
            <a:spAutoFit/>
          </a:bodyPr>
          <a:lstStyle/>
          <a:p>
            <a:pPr algn="l"/>
            <a:r>
              <a:rPr lang="de-DE" altLang="de-DE" sz="6000" dirty="0" smtClean="0">
                <a:ln>
                  <a:solidFill>
                    <a:srgbClr val="000000"/>
                  </a:solidFill>
                </a:ln>
                <a:solidFill>
                  <a:schemeClr val="tx1"/>
                </a:solidFill>
                <a:effectLst/>
                <a:latin typeface="Univers LT Std 47 Cn Lt" pitchFamily="34" charset="0"/>
              </a:rPr>
              <a:t>II. </a:t>
            </a:r>
            <a:r>
              <a:rPr lang="de-CH" altLang="de-DE" sz="6000" dirty="0">
                <a:ln>
                  <a:solidFill>
                    <a:srgbClr val="000000"/>
                  </a:solidFill>
                </a:ln>
                <a:solidFill>
                  <a:schemeClr val="tx1"/>
                </a:solidFill>
                <a:effectLst/>
                <a:latin typeface="Univers LT Std 47 Cn Lt" pitchFamily="34" charset="0"/>
              </a:rPr>
              <a:t>Eine ewige Verbindung</a:t>
            </a:r>
            <a:endParaRPr lang="de-DE" altLang="de-DE" sz="6000" dirty="0">
              <a:ln>
                <a:solidFill>
                  <a:srgbClr val="000000"/>
                </a:solidFill>
              </a:ln>
              <a:solidFill>
                <a:schemeClr val="tx1"/>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221088"/>
            <a:ext cx="6400800" cy="46166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r">
              <a:spcBef>
                <a:spcPct val="0"/>
              </a:spcBef>
            </a:pPr>
            <a:r>
              <a:rPr lang="de-DE" altLang="de-DE" sz="2400" dirty="0" smtClean="0">
                <a:ln>
                  <a:solidFill>
                    <a:srgbClr val="000000"/>
                  </a:solidFill>
                </a:ln>
                <a:effectLst/>
                <a:latin typeface="Univers LT Std 47 Cn Lt" pitchFamily="34" charset="0"/>
                <a:ea typeface="+mj-ea"/>
                <a:cs typeface="+mj-cs"/>
              </a:rPr>
              <a:t>1.Johannes-Brief 1,3</a:t>
            </a:r>
            <a:endParaRPr lang="de-DE" altLang="de-DE" sz="2400" dirty="0">
              <a:ln>
                <a:solidFill>
                  <a:srgbClr val="000000"/>
                </a:solidFill>
              </a:ln>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07504" y="75396"/>
            <a:ext cx="8712968" cy="3785652"/>
          </a:xfrm>
        </p:spPr>
        <p:txBody>
          <a:bodyPr wrap="square">
            <a:spAutoFit/>
          </a:bodyPr>
          <a:lstStyle/>
          <a:p>
            <a:pPr algn="l"/>
            <a:r>
              <a:rPr lang="de-CH" altLang="de-DE" sz="4000" dirty="0">
                <a:ln>
                  <a:solidFill>
                    <a:srgbClr val="000000"/>
                  </a:solidFill>
                </a:ln>
                <a:solidFill>
                  <a:schemeClr val="tx1"/>
                </a:solidFill>
                <a:effectLst/>
                <a:latin typeface="Univers LT Std 47 Cn Lt" pitchFamily="34" charset="0"/>
              </a:rPr>
              <a:t>„Warum verkünden wir euch das, was wir gesehen und gehört haben? Wir möchten, dass ihr mit uns verbunden seid – mehr noch: dass ihr zusammen mit uns erlebt, was es heisst, mit dem Vater und mit seinem Sohn, Jesus Christus, verbunden zu sein.“</a:t>
            </a:r>
            <a:endParaRPr lang="de-DE" altLang="de-DE" sz="4000" dirty="0">
              <a:ln>
                <a:solidFill>
                  <a:srgbClr val="000000"/>
                </a:solidFill>
              </a:ln>
              <a:solidFill>
                <a:schemeClr val="tx1"/>
              </a:solidFill>
              <a:effectLst/>
              <a:latin typeface="Univers LT Std 47 Cn Lt" pitchFamily="34" charset="0"/>
            </a:endParaRPr>
          </a:p>
        </p:txBody>
      </p:sp>
    </p:spTree>
    <p:extLst>
      <p:ext uri="{BB962C8B-B14F-4D97-AF65-F5344CB8AC3E}">
        <p14:creationId xmlns:p14="http://schemas.microsoft.com/office/powerpoint/2010/main" val="20944709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2348880"/>
            <a:ext cx="6400800" cy="46166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r">
              <a:spcBef>
                <a:spcPct val="0"/>
              </a:spcBef>
            </a:pPr>
            <a:r>
              <a:rPr lang="de-DE" altLang="de-DE" sz="2400" dirty="0" smtClean="0">
                <a:ln>
                  <a:solidFill>
                    <a:srgbClr val="000000"/>
                  </a:solidFill>
                </a:ln>
                <a:effectLst/>
                <a:latin typeface="Univers LT Std 47 Cn Lt" pitchFamily="34" charset="0"/>
                <a:ea typeface="+mj-ea"/>
                <a:cs typeface="+mj-cs"/>
              </a:rPr>
              <a:t>1.Johannes-Brief 1,4</a:t>
            </a:r>
            <a:endParaRPr lang="de-DE" altLang="de-DE" sz="2400" dirty="0">
              <a:ln>
                <a:solidFill>
                  <a:srgbClr val="000000"/>
                </a:solidFill>
              </a:ln>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07504" y="116632"/>
            <a:ext cx="8712968" cy="1938992"/>
          </a:xfrm>
        </p:spPr>
        <p:txBody>
          <a:bodyPr wrap="square">
            <a:spAutoFit/>
          </a:bodyPr>
          <a:lstStyle/>
          <a:p>
            <a:pPr algn="l"/>
            <a:r>
              <a:rPr lang="de-CH" altLang="de-DE" sz="4000" dirty="0">
                <a:ln>
                  <a:solidFill>
                    <a:srgbClr val="000000"/>
                  </a:solidFill>
                </a:ln>
                <a:solidFill>
                  <a:schemeClr val="tx1"/>
                </a:solidFill>
                <a:effectLst/>
                <a:latin typeface="Univers LT Std 47 Cn Lt" pitchFamily="34" charset="0"/>
              </a:rPr>
              <a:t>„Wir schreiben euch diesen Brief, damit wir alle, ihr und wir, die Freude, die Gott uns schenkt, in ihrer ganzen Fülle erleben.“</a:t>
            </a:r>
            <a:endParaRPr lang="de-DE" altLang="de-DE" sz="4000" dirty="0">
              <a:ln>
                <a:solidFill>
                  <a:srgbClr val="000000"/>
                </a:solidFill>
              </a:ln>
              <a:solidFill>
                <a:schemeClr val="tx1"/>
              </a:solidFill>
              <a:effectLst/>
              <a:latin typeface="Univers LT Std 47 Cn Lt" pitchFamily="34" charset="0"/>
            </a:endParaRPr>
          </a:p>
        </p:txBody>
      </p:sp>
    </p:spTree>
    <p:extLst>
      <p:ext uri="{BB962C8B-B14F-4D97-AF65-F5344CB8AC3E}">
        <p14:creationId xmlns:p14="http://schemas.microsoft.com/office/powerpoint/2010/main" val="14189687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548680"/>
            <a:ext cx="8568952" cy="1107996"/>
          </a:xfrm>
        </p:spPr>
        <p:txBody>
          <a:bodyPr wrap="square">
            <a:spAutoFit/>
          </a:bodyPr>
          <a:lstStyle/>
          <a:p>
            <a:pPr algn="l"/>
            <a:r>
              <a:rPr lang="de-DE" altLang="de-DE" sz="6600" dirty="0" smtClean="0">
                <a:ln>
                  <a:solidFill>
                    <a:srgbClr val="000000"/>
                  </a:solidFill>
                </a:ln>
                <a:solidFill>
                  <a:schemeClr val="tx1"/>
                </a:solidFill>
                <a:effectLst/>
                <a:latin typeface="Univers LT Std 47 Cn Lt" pitchFamily="34" charset="0"/>
              </a:rPr>
              <a:t>Schlussgedanke</a:t>
            </a:r>
            <a:endParaRPr lang="de-DE" altLang="de-DE" sz="6600" dirty="0">
              <a:ln>
                <a:solidFill>
                  <a:srgbClr val="000000"/>
                </a:solidFill>
              </a:ln>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195736" y="3429000"/>
            <a:ext cx="6400800" cy="46166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r">
              <a:spcBef>
                <a:spcPct val="0"/>
              </a:spcBef>
            </a:pPr>
            <a:r>
              <a:rPr lang="de-DE" altLang="de-DE" sz="2400" dirty="0">
                <a:ln>
                  <a:solidFill>
                    <a:srgbClr val="000000"/>
                  </a:solidFill>
                </a:ln>
                <a:effectLst/>
                <a:latin typeface="Univers LT Std 47 Cn Lt" pitchFamily="34" charset="0"/>
                <a:ea typeface="+mj-ea"/>
                <a:cs typeface="+mj-cs"/>
              </a:rPr>
              <a:t>1.Johannes-Brief </a:t>
            </a:r>
            <a:r>
              <a:rPr lang="de-DE" altLang="de-DE" sz="2400" dirty="0" smtClean="0">
                <a:ln>
                  <a:solidFill>
                    <a:srgbClr val="000000"/>
                  </a:solidFill>
                </a:ln>
                <a:effectLst/>
                <a:latin typeface="Univers LT Std 47 Cn Lt" pitchFamily="34" charset="0"/>
                <a:ea typeface="+mj-ea"/>
                <a:cs typeface="+mj-cs"/>
              </a:rPr>
              <a:t>1,1</a:t>
            </a:r>
            <a:endParaRPr lang="de-DE" altLang="de-DE" sz="2400" dirty="0">
              <a:ln>
                <a:solidFill>
                  <a:srgbClr val="000000"/>
                </a:solidFill>
              </a:ln>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07504" y="95141"/>
            <a:ext cx="8784976" cy="3477875"/>
          </a:xfrm>
        </p:spPr>
        <p:txBody>
          <a:bodyPr wrap="square">
            <a:spAutoFit/>
          </a:bodyPr>
          <a:lstStyle/>
          <a:p>
            <a:pPr algn="l"/>
            <a:r>
              <a:rPr lang="de-CH" altLang="de-DE" sz="4400" dirty="0">
                <a:ln>
                  <a:solidFill>
                    <a:srgbClr val="000000"/>
                  </a:solidFill>
                </a:ln>
                <a:solidFill>
                  <a:schemeClr val="tx1"/>
                </a:solidFill>
                <a:effectLst/>
                <a:latin typeface="Univers LT Std 47 Cn Lt" pitchFamily="34" charset="0"/>
              </a:rPr>
              <a:t>„Von allem Anfang an war es da; wir haben es gehört und mit eigenen Augen gesehen, wir haben es angeschaut und mit unseren Händen berührt – das Wort des Lebens.“</a:t>
            </a:r>
            <a:endParaRPr lang="de-DE" altLang="de-DE" sz="4400" dirty="0">
              <a:ln>
                <a:solidFill>
                  <a:srgbClr val="000000"/>
                </a:solidFill>
              </a:ln>
              <a:solidFill>
                <a:schemeClr val="tx1"/>
              </a:solidFill>
              <a:effectLst/>
              <a:latin typeface="Univers LT Std 47 Cn Lt" pitchFamily="34" charset="0"/>
            </a:endParaRPr>
          </a:p>
        </p:txBody>
      </p:sp>
    </p:spTree>
    <p:extLst>
      <p:ext uri="{BB962C8B-B14F-4D97-AF65-F5344CB8AC3E}">
        <p14:creationId xmlns:p14="http://schemas.microsoft.com/office/powerpoint/2010/main" val="7916371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695527"/>
            <a:ext cx="6400800" cy="46166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r">
              <a:spcBef>
                <a:spcPct val="0"/>
              </a:spcBef>
            </a:pPr>
            <a:r>
              <a:rPr lang="de-DE" altLang="de-DE" sz="2400" dirty="0" smtClean="0">
                <a:ln>
                  <a:solidFill>
                    <a:srgbClr val="000000"/>
                  </a:solidFill>
                </a:ln>
                <a:effectLst/>
                <a:latin typeface="Univers LT Std 47 Cn Lt" pitchFamily="34" charset="0"/>
                <a:ea typeface="+mj-ea"/>
                <a:cs typeface="+mj-cs"/>
              </a:rPr>
              <a:t>1.Petrus-Brief 1,8</a:t>
            </a:r>
            <a:endParaRPr lang="de-DE" altLang="de-DE" sz="2400" dirty="0">
              <a:ln>
                <a:solidFill>
                  <a:srgbClr val="000000"/>
                </a:solidFill>
              </a:ln>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35496" y="44624"/>
            <a:ext cx="8496944" cy="4401205"/>
          </a:xfrm>
        </p:spPr>
        <p:txBody>
          <a:bodyPr wrap="square">
            <a:spAutoFit/>
          </a:bodyPr>
          <a:lstStyle/>
          <a:p>
            <a:pPr algn="l"/>
            <a:r>
              <a:rPr lang="de-CH" altLang="de-DE" sz="4000" dirty="0">
                <a:ln>
                  <a:solidFill>
                    <a:srgbClr val="000000"/>
                  </a:solidFill>
                </a:ln>
                <a:solidFill>
                  <a:schemeClr val="tx1"/>
                </a:solidFill>
                <a:effectLst/>
                <a:latin typeface="Univers LT Std 47 Cn Lt" pitchFamily="34" charset="0"/>
              </a:rPr>
              <a:t>„Bisher habt ihr Jesus nicht mit eigenen Augen gesehen, und trotzdem liebt ihr ihn; ihr vertraut ihm, auch wenn ihr ihn vorläufig noch nicht sehen könnt. Daher erfüllt euch schon jetzt eine überwältigende, jubelnde Freude, eine Freude, die die künftige Herrlichkeit widerspiegelt.“</a:t>
            </a:r>
            <a:endParaRPr lang="de-DE" altLang="de-DE" sz="4000" dirty="0">
              <a:ln>
                <a:solidFill>
                  <a:srgbClr val="000000"/>
                </a:solidFill>
              </a:ln>
              <a:solidFill>
                <a:schemeClr val="tx1"/>
              </a:solidFill>
              <a:effectLst/>
              <a:latin typeface="Univers LT Std 47 Cn Lt" pitchFamily="34" charset="0"/>
            </a:endParaRPr>
          </a:p>
        </p:txBody>
      </p:sp>
    </p:spTree>
    <p:extLst>
      <p:ext uri="{BB962C8B-B14F-4D97-AF65-F5344CB8AC3E}">
        <p14:creationId xmlns:p14="http://schemas.microsoft.com/office/powerpoint/2010/main" val="30521093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2564904"/>
            <a:ext cx="6400800" cy="46166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r">
              <a:spcBef>
                <a:spcPct val="0"/>
              </a:spcBef>
            </a:pPr>
            <a:r>
              <a:rPr lang="de-DE" altLang="de-DE" sz="2400" dirty="0" smtClean="0">
                <a:ln>
                  <a:solidFill>
                    <a:srgbClr val="000000"/>
                  </a:solidFill>
                </a:ln>
                <a:effectLst/>
                <a:latin typeface="Univers LT Std 47 Cn Lt" pitchFamily="34" charset="0"/>
                <a:ea typeface="+mj-ea"/>
                <a:cs typeface="+mj-cs"/>
              </a:rPr>
              <a:t>Johannes-Evangelium 17,20</a:t>
            </a:r>
            <a:endParaRPr lang="de-DE" altLang="de-DE" sz="2400" dirty="0">
              <a:ln>
                <a:solidFill>
                  <a:srgbClr val="000000"/>
                </a:solidFill>
              </a:ln>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07504" y="116632"/>
            <a:ext cx="8496944" cy="1938992"/>
          </a:xfrm>
        </p:spPr>
        <p:txBody>
          <a:bodyPr wrap="square">
            <a:spAutoFit/>
          </a:bodyPr>
          <a:lstStyle/>
          <a:p>
            <a:pPr algn="l"/>
            <a:r>
              <a:rPr lang="de-CH" altLang="de-DE" sz="4000" dirty="0">
                <a:ln>
                  <a:solidFill>
                    <a:srgbClr val="000000"/>
                  </a:solidFill>
                </a:ln>
                <a:solidFill>
                  <a:schemeClr val="tx1"/>
                </a:solidFill>
                <a:effectLst/>
                <a:latin typeface="Univers LT Std 47 Cn Lt" pitchFamily="34" charset="0"/>
              </a:rPr>
              <a:t>„Ich bete aber nicht nur für meine Jünger, sondern auch für die Menschen, die </a:t>
            </a:r>
            <a:r>
              <a:rPr lang="de-CH" altLang="de-DE" sz="4000" dirty="0" smtClean="0">
                <a:ln>
                  <a:solidFill>
                    <a:srgbClr val="000000"/>
                  </a:solidFill>
                </a:ln>
                <a:solidFill>
                  <a:schemeClr val="tx1"/>
                </a:solidFill>
                <a:effectLst/>
                <a:latin typeface="Univers LT Std 47 Cn Lt" pitchFamily="34" charset="0"/>
              </a:rPr>
              <a:t>auf</a:t>
            </a:r>
            <a:br>
              <a:rPr lang="de-CH" altLang="de-DE" sz="4000" dirty="0" smtClean="0">
                <a:ln>
                  <a:solidFill>
                    <a:srgbClr val="000000"/>
                  </a:solidFill>
                </a:ln>
                <a:solidFill>
                  <a:schemeClr val="tx1"/>
                </a:solidFill>
                <a:effectLst/>
                <a:latin typeface="Univers LT Std 47 Cn Lt" pitchFamily="34" charset="0"/>
              </a:rPr>
            </a:br>
            <a:r>
              <a:rPr lang="de-CH" altLang="de-DE" sz="4000" dirty="0" smtClean="0">
                <a:ln>
                  <a:solidFill>
                    <a:srgbClr val="000000"/>
                  </a:solidFill>
                </a:ln>
                <a:solidFill>
                  <a:schemeClr val="tx1"/>
                </a:solidFill>
                <a:effectLst/>
                <a:latin typeface="Univers LT Std 47 Cn Lt" pitchFamily="34" charset="0"/>
              </a:rPr>
              <a:t>ihr </a:t>
            </a:r>
            <a:r>
              <a:rPr lang="de-CH" altLang="de-DE" sz="4000" dirty="0">
                <a:ln>
                  <a:solidFill>
                    <a:srgbClr val="000000"/>
                  </a:solidFill>
                </a:ln>
                <a:solidFill>
                  <a:schemeClr val="tx1"/>
                </a:solidFill>
                <a:effectLst/>
                <a:latin typeface="Univers LT Std 47 Cn Lt" pitchFamily="34" charset="0"/>
              </a:rPr>
              <a:t>Wort hin an mich glauben werden.“</a:t>
            </a:r>
            <a:endParaRPr lang="de-DE" altLang="de-DE" sz="4000" dirty="0">
              <a:ln>
                <a:solidFill>
                  <a:srgbClr val="000000"/>
                </a:solidFill>
              </a:ln>
              <a:solidFill>
                <a:schemeClr val="tx1"/>
              </a:solidFill>
              <a:effectLst/>
              <a:latin typeface="Univers LT Std 47 Cn Lt" pitchFamily="34" charset="0"/>
            </a:endParaRPr>
          </a:p>
        </p:txBody>
      </p:sp>
    </p:spTree>
    <p:extLst>
      <p:ext uri="{BB962C8B-B14F-4D97-AF65-F5344CB8AC3E}">
        <p14:creationId xmlns:p14="http://schemas.microsoft.com/office/powerpoint/2010/main" val="617899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3933056"/>
            <a:ext cx="6400800" cy="46166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r">
              <a:spcBef>
                <a:spcPct val="0"/>
              </a:spcBef>
            </a:pPr>
            <a:r>
              <a:rPr lang="de-DE" altLang="de-DE" sz="2400" dirty="0" smtClean="0">
                <a:ln>
                  <a:solidFill>
                    <a:srgbClr val="000000"/>
                  </a:solidFill>
                </a:ln>
                <a:effectLst/>
                <a:latin typeface="Univers LT Std 47 Cn Lt" pitchFamily="34" charset="0"/>
                <a:ea typeface="+mj-ea"/>
                <a:cs typeface="+mj-cs"/>
              </a:rPr>
              <a:t>2.Johannes-Brief 9</a:t>
            </a:r>
            <a:endParaRPr lang="de-DE" altLang="de-DE" sz="2400" dirty="0">
              <a:ln>
                <a:solidFill>
                  <a:srgbClr val="000000"/>
                </a:solidFill>
              </a:ln>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07504" y="44624"/>
            <a:ext cx="8496944" cy="3785652"/>
          </a:xfrm>
        </p:spPr>
        <p:txBody>
          <a:bodyPr wrap="square">
            <a:spAutoFit/>
          </a:bodyPr>
          <a:lstStyle/>
          <a:p>
            <a:pPr algn="l"/>
            <a:r>
              <a:rPr lang="de-CH" altLang="de-DE" sz="4000" dirty="0">
                <a:ln>
                  <a:solidFill>
                    <a:srgbClr val="000000"/>
                  </a:solidFill>
                </a:ln>
                <a:solidFill>
                  <a:schemeClr val="tx1"/>
                </a:solidFill>
                <a:effectLst/>
                <a:latin typeface="Univers LT Std 47 Cn Lt" pitchFamily="34" charset="0"/>
              </a:rPr>
              <a:t>„Wer nicht bei der Lehre von dem Mensch gewordenen Christus bleibt, sondern darüber hinausgeht, der lebt nicht in der Verbindung mit Gott. Wer hingegen bei dieser Lehre bleibt, ist sowohl mit dem Vater als </a:t>
            </a:r>
            <a:r>
              <a:rPr lang="de-CH" altLang="de-DE" sz="4000" dirty="0" smtClean="0">
                <a:ln>
                  <a:solidFill>
                    <a:srgbClr val="000000"/>
                  </a:solidFill>
                </a:ln>
                <a:solidFill>
                  <a:schemeClr val="tx1"/>
                </a:solidFill>
                <a:effectLst/>
                <a:latin typeface="Univers LT Std 47 Cn Lt" pitchFamily="34" charset="0"/>
              </a:rPr>
              <a:t>auch</a:t>
            </a:r>
            <a:br>
              <a:rPr lang="de-CH" altLang="de-DE" sz="4000" dirty="0" smtClean="0">
                <a:ln>
                  <a:solidFill>
                    <a:srgbClr val="000000"/>
                  </a:solidFill>
                </a:ln>
                <a:solidFill>
                  <a:schemeClr val="tx1"/>
                </a:solidFill>
                <a:effectLst/>
                <a:latin typeface="Univers LT Std 47 Cn Lt" pitchFamily="34" charset="0"/>
              </a:rPr>
            </a:br>
            <a:r>
              <a:rPr lang="de-CH" altLang="de-DE" sz="4000" dirty="0" smtClean="0">
                <a:ln>
                  <a:solidFill>
                    <a:srgbClr val="000000"/>
                  </a:solidFill>
                </a:ln>
                <a:solidFill>
                  <a:schemeClr val="tx1"/>
                </a:solidFill>
                <a:effectLst/>
                <a:latin typeface="Univers LT Std 47 Cn Lt" pitchFamily="34" charset="0"/>
              </a:rPr>
              <a:t>mit </a:t>
            </a:r>
            <a:r>
              <a:rPr lang="de-CH" altLang="de-DE" sz="4000" dirty="0">
                <a:ln>
                  <a:solidFill>
                    <a:srgbClr val="000000"/>
                  </a:solidFill>
                </a:ln>
                <a:solidFill>
                  <a:schemeClr val="tx1"/>
                </a:solidFill>
                <a:effectLst/>
                <a:latin typeface="Univers LT Std 47 Cn Lt" pitchFamily="34" charset="0"/>
              </a:rPr>
              <a:t>dem Sohn verbunden.“</a:t>
            </a:r>
            <a:endParaRPr lang="de-DE" altLang="de-DE" sz="4000" dirty="0">
              <a:ln>
                <a:solidFill>
                  <a:srgbClr val="000000"/>
                </a:solidFill>
              </a:ln>
              <a:solidFill>
                <a:schemeClr val="tx1"/>
              </a:solidFill>
              <a:effectLst/>
              <a:latin typeface="Univers LT Std 47 Cn Lt" pitchFamily="34" charset="0"/>
            </a:endParaRPr>
          </a:p>
        </p:txBody>
      </p:sp>
    </p:spTree>
    <p:extLst>
      <p:ext uri="{BB962C8B-B14F-4D97-AF65-F5344CB8AC3E}">
        <p14:creationId xmlns:p14="http://schemas.microsoft.com/office/powerpoint/2010/main" val="3222629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195736" y="3429000"/>
            <a:ext cx="6400800" cy="46166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r">
              <a:spcBef>
                <a:spcPct val="0"/>
              </a:spcBef>
            </a:pPr>
            <a:r>
              <a:rPr lang="de-DE" altLang="de-DE" sz="2400" dirty="0">
                <a:ln>
                  <a:solidFill>
                    <a:srgbClr val="000000"/>
                  </a:solidFill>
                </a:ln>
                <a:effectLst/>
                <a:latin typeface="Univers LT Std 47 Cn Lt" pitchFamily="34" charset="0"/>
                <a:ea typeface="+mj-ea"/>
                <a:cs typeface="+mj-cs"/>
              </a:rPr>
              <a:t>1.Johannes-Brief </a:t>
            </a:r>
            <a:r>
              <a:rPr lang="de-DE" altLang="de-DE" sz="2400" dirty="0" smtClean="0">
                <a:ln>
                  <a:solidFill>
                    <a:srgbClr val="000000"/>
                  </a:solidFill>
                </a:ln>
                <a:effectLst/>
                <a:latin typeface="Univers LT Std 47 Cn Lt" pitchFamily="34" charset="0"/>
                <a:ea typeface="+mj-ea"/>
                <a:cs typeface="+mj-cs"/>
              </a:rPr>
              <a:t>1,2</a:t>
            </a:r>
            <a:endParaRPr lang="de-DE" altLang="de-DE" sz="2400" dirty="0">
              <a:ln>
                <a:solidFill>
                  <a:srgbClr val="000000"/>
                </a:solidFill>
              </a:ln>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07504" y="95141"/>
            <a:ext cx="8784976" cy="3477875"/>
          </a:xfrm>
        </p:spPr>
        <p:txBody>
          <a:bodyPr wrap="square">
            <a:spAutoFit/>
          </a:bodyPr>
          <a:lstStyle/>
          <a:p>
            <a:pPr algn="l"/>
            <a:r>
              <a:rPr lang="de-CH" altLang="de-DE" sz="4400" dirty="0">
                <a:ln>
                  <a:solidFill>
                    <a:srgbClr val="000000"/>
                  </a:solidFill>
                </a:ln>
                <a:solidFill>
                  <a:schemeClr val="tx1"/>
                </a:solidFill>
                <a:effectLst/>
                <a:latin typeface="Univers LT Std 47 Cn Lt" pitchFamily="34" charset="0"/>
              </a:rPr>
              <a:t>„Ja, das Leben ist erschienen; das können wir bezeugen. Wir haben es gesehen, und wir verkünden es euch – das ewige Leben, das beim Vater war und unter uns erschienen ist.“</a:t>
            </a:r>
            <a:endParaRPr lang="de-DE" altLang="de-DE" sz="4400" dirty="0">
              <a:ln>
                <a:solidFill>
                  <a:srgbClr val="000000"/>
                </a:solidFill>
              </a:ln>
              <a:solidFill>
                <a:schemeClr val="tx1"/>
              </a:solidFill>
              <a:effectLst/>
              <a:latin typeface="Univers LT Std 47 Cn Lt" pitchFamily="34" charset="0"/>
            </a:endParaRPr>
          </a:p>
        </p:txBody>
      </p:sp>
    </p:spTree>
    <p:extLst>
      <p:ext uri="{BB962C8B-B14F-4D97-AF65-F5344CB8AC3E}">
        <p14:creationId xmlns:p14="http://schemas.microsoft.com/office/powerpoint/2010/main" val="11751516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195736" y="4839543"/>
            <a:ext cx="6400800" cy="46166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r">
              <a:spcBef>
                <a:spcPct val="0"/>
              </a:spcBef>
            </a:pPr>
            <a:r>
              <a:rPr lang="de-DE" altLang="de-DE" sz="2400" dirty="0">
                <a:ln>
                  <a:solidFill>
                    <a:srgbClr val="000000"/>
                  </a:solidFill>
                </a:ln>
                <a:effectLst/>
                <a:latin typeface="Univers LT Std 47 Cn Lt" pitchFamily="34" charset="0"/>
                <a:ea typeface="+mj-ea"/>
                <a:cs typeface="+mj-cs"/>
              </a:rPr>
              <a:t>1.Johannes-Brief </a:t>
            </a:r>
            <a:r>
              <a:rPr lang="de-DE" altLang="de-DE" sz="2400" dirty="0" smtClean="0">
                <a:ln>
                  <a:solidFill>
                    <a:srgbClr val="000000"/>
                  </a:solidFill>
                </a:ln>
                <a:effectLst/>
                <a:latin typeface="Univers LT Std 47 Cn Lt" pitchFamily="34" charset="0"/>
                <a:ea typeface="+mj-ea"/>
                <a:cs typeface="+mj-cs"/>
              </a:rPr>
              <a:t>1,3</a:t>
            </a:r>
            <a:endParaRPr lang="de-DE" altLang="de-DE" sz="2400" dirty="0">
              <a:ln>
                <a:solidFill>
                  <a:srgbClr val="000000"/>
                </a:solidFill>
              </a:ln>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07504" y="109076"/>
            <a:ext cx="8640960" cy="4832092"/>
          </a:xfrm>
        </p:spPr>
        <p:txBody>
          <a:bodyPr wrap="square">
            <a:spAutoFit/>
          </a:bodyPr>
          <a:lstStyle/>
          <a:p>
            <a:pPr algn="l"/>
            <a:r>
              <a:rPr lang="de-CH" altLang="de-DE" sz="4400" dirty="0">
                <a:ln>
                  <a:solidFill>
                    <a:srgbClr val="000000"/>
                  </a:solidFill>
                </a:ln>
                <a:solidFill>
                  <a:schemeClr val="tx1"/>
                </a:solidFill>
                <a:effectLst/>
                <a:latin typeface="Univers LT Std 47 Cn Lt" pitchFamily="34" charset="0"/>
              </a:rPr>
              <a:t>„Und warum verkünden wir euch das, was wir gesehen und gehört </a:t>
            </a:r>
            <a:r>
              <a:rPr lang="de-CH" altLang="de-DE" sz="4400" dirty="0" smtClean="0">
                <a:ln>
                  <a:solidFill>
                    <a:srgbClr val="000000"/>
                  </a:solidFill>
                </a:ln>
                <a:solidFill>
                  <a:schemeClr val="tx1"/>
                </a:solidFill>
                <a:effectLst/>
                <a:latin typeface="Univers LT Std 47 Cn Lt" pitchFamily="34" charset="0"/>
              </a:rPr>
              <a:t>haben?</a:t>
            </a:r>
            <a:br>
              <a:rPr lang="de-CH" altLang="de-DE" sz="4400" dirty="0" smtClean="0">
                <a:ln>
                  <a:solidFill>
                    <a:srgbClr val="000000"/>
                  </a:solidFill>
                </a:ln>
                <a:solidFill>
                  <a:schemeClr val="tx1"/>
                </a:solidFill>
                <a:effectLst/>
                <a:latin typeface="Univers LT Std 47 Cn Lt" pitchFamily="34" charset="0"/>
              </a:rPr>
            </a:br>
            <a:r>
              <a:rPr lang="de-CH" altLang="de-DE" sz="4400" dirty="0" smtClean="0">
                <a:ln>
                  <a:solidFill>
                    <a:srgbClr val="000000"/>
                  </a:solidFill>
                </a:ln>
                <a:solidFill>
                  <a:schemeClr val="tx1"/>
                </a:solidFill>
                <a:effectLst/>
                <a:latin typeface="Univers LT Std 47 Cn Lt" pitchFamily="34" charset="0"/>
              </a:rPr>
              <a:t>Wir </a:t>
            </a:r>
            <a:r>
              <a:rPr lang="de-CH" altLang="de-DE" sz="4400" dirty="0">
                <a:ln>
                  <a:solidFill>
                    <a:srgbClr val="000000"/>
                  </a:solidFill>
                </a:ln>
                <a:solidFill>
                  <a:schemeClr val="tx1"/>
                </a:solidFill>
                <a:effectLst/>
                <a:latin typeface="Univers LT Std 47 Cn Lt" pitchFamily="34" charset="0"/>
              </a:rPr>
              <a:t>möchten, dass ihr mit uns verbunden seid – mehr noch: dass ihr zusammen mit uns erlebt, was es </a:t>
            </a:r>
            <a:r>
              <a:rPr lang="de-CH" altLang="de-DE" sz="4400" dirty="0" smtClean="0">
                <a:ln>
                  <a:solidFill>
                    <a:srgbClr val="000000"/>
                  </a:solidFill>
                </a:ln>
                <a:solidFill>
                  <a:schemeClr val="tx1"/>
                </a:solidFill>
                <a:effectLst/>
                <a:latin typeface="Univers LT Std 47 Cn Lt" pitchFamily="34" charset="0"/>
              </a:rPr>
              <a:t>heisst</a:t>
            </a:r>
            <a:r>
              <a:rPr lang="de-CH" altLang="de-DE" sz="4400" dirty="0">
                <a:ln>
                  <a:solidFill>
                    <a:srgbClr val="000000"/>
                  </a:solidFill>
                </a:ln>
                <a:solidFill>
                  <a:schemeClr val="tx1"/>
                </a:solidFill>
                <a:effectLst/>
                <a:latin typeface="Univers LT Std 47 Cn Lt" pitchFamily="34" charset="0"/>
              </a:rPr>
              <a:t>, mit dem Vater und mit seinem Sohn, Jesus Christus, verbunden zu sein.“</a:t>
            </a:r>
            <a:endParaRPr lang="de-DE" altLang="de-DE" sz="4400" dirty="0">
              <a:ln>
                <a:solidFill>
                  <a:srgbClr val="000000"/>
                </a:solidFill>
              </a:ln>
              <a:solidFill>
                <a:schemeClr val="tx1"/>
              </a:solidFill>
              <a:effectLst/>
              <a:latin typeface="Univers LT Std 47 Cn Lt" pitchFamily="34" charset="0"/>
            </a:endParaRPr>
          </a:p>
        </p:txBody>
      </p:sp>
    </p:spTree>
    <p:extLst>
      <p:ext uri="{BB962C8B-B14F-4D97-AF65-F5344CB8AC3E}">
        <p14:creationId xmlns:p14="http://schemas.microsoft.com/office/powerpoint/2010/main" val="980095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195736" y="2852936"/>
            <a:ext cx="6400800" cy="46166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r">
              <a:spcBef>
                <a:spcPct val="0"/>
              </a:spcBef>
            </a:pPr>
            <a:r>
              <a:rPr lang="de-DE" altLang="de-DE" sz="2400" dirty="0">
                <a:ln>
                  <a:solidFill>
                    <a:srgbClr val="000000"/>
                  </a:solidFill>
                </a:ln>
                <a:effectLst/>
                <a:latin typeface="Univers LT Std 47 Cn Lt" pitchFamily="34" charset="0"/>
                <a:ea typeface="+mj-ea"/>
                <a:cs typeface="+mj-cs"/>
              </a:rPr>
              <a:t>1.Johannes-Brief </a:t>
            </a:r>
            <a:r>
              <a:rPr lang="de-DE" altLang="de-DE" sz="2400" dirty="0" smtClean="0">
                <a:ln>
                  <a:solidFill>
                    <a:srgbClr val="000000"/>
                  </a:solidFill>
                </a:ln>
                <a:effectLst/>
                <a:latin typeface="Univers LT Std 47 Cn Lt" pitchFamily="34" charset="0"/>
                <a:ea typeface="+mj-ea"/>
                <a:cs typeface="+mj-cs"/>
              </a:rPr>
              <a:t>1,4</a:t>
            </a:r>
            <a:endParaRPr lang="de-DE" altLang="de-DE" sz="2400" dirty="0">
              <a:ln>
                <a:solidFill>
                  <a:srgbClr val="000000"/>
                </a:solidFill>
              </a:ln>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07504" y="124177"/>
            <a:ext cx="8784976" cy="2800767"/>
          </a:xfrm>
        </p:spPr>
        <p:txBody>
          <a:bodyPr wrap="square">
            <a:spAutoFit/>
          </a:bodyPr>
          <a:lstStyle/>
          <a:p>
            <a:pPr algn="l"/>
            <a:r>
              <a:rPr lang="de-CH" altLang="de-DE" sz="4400" dirty="0">
                <a:ln>
                  <a:solidFill>
                    <a:srgbClr val="000000"/>
                  </a:solidFill>
                </a:ln>
                <a:solidFill>
                  <a:schemeClr val="tx1"/>
                </a:solidFill>
                <a:effectLst/>
                <a:latin typeface="Univers LT Std 47 Cn Lt" pitchFamily="34" charset="0"/>
              </a:rPr>
              <a:t>„Wir schreiben euch diesen Brief, damit wir alle, ihr und wir, die Freude, die Gott uns schenkt, in ihrer ganzen Fülle erleben.“</a:t>
            </a:r>
            <a:endParaRPr lang="de-DE" altLang="de-DE" sz="4400" dirty="0">
              <a:ln>
                <a:solidFill>
                  <a:srgbClr val="000000"/>
                </a:solidFill>
              </a:ln>
              <a:solidFill>
                <a:schemeClr val="tx1"/>
              </a:solidFill>
              <a:effectLst/>
              <a:latin typeface="Univers LT Std 47 Cn Lt" pitchFamily="34" charset="0"/>
            </a:endParaRPr>
          </a:p>
        </p:txBody>
      </p:sp>
    </p:spTree>
    <p:extLst>
      <p:ext uri="{BB962C8B-B14F-4D97-AF65-F5344CB8AC3E}">
        <p14:creationId xmlns:p14="http://schemas.microsoft.com/office/powerpoint/2010/main" val="1222550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886361"/>
            <a:ext cx="8424936" cy="923330"/>
          </a:xfrm>
        </p:spPr>
        <p:txBody>
          <a:bodyPr wrap="square">
            <a:spAutoFit/>
          </a:bodyPr>
          <a:lstStyle/>
          <a:p>
            <a:pPr algn="l"/>
            <a:r>
              <a:rPr lang="de-DE" altLang="de-DE" dirty="0" smtClean="0">
                <a:ln>
                  <a:solidFill>
                    <a:srgbClr val="000000"/>
                  </a:solidFill>
                </a:ln>
                <a:solidFill>
                  <a:schemeClr val="tx1"/>
                </a:solidFill>
                <a:effectLst/>
                <a:latin typeface="Univers LT Std 47 Cn Lt" pitchFamily="34" charset="0"/>
              </a:rPr>
              <a:t>I. </a:t>
            </a:r>
            <a:r>
              <a:rPr lang="de-CH" altLang="de-DE" dirty="0">
                <a:ln>
                  <a:solidFill>
                    <a:srgbClr val="000000"/>
                  </a:solidFill>
                </a:ln>
                <a:solidFill>
                  <a:schemeClr val="tx1"/>
                </a:solidFill>
                <a:effectLst/>
                <a:latin typeface="Univers LT Std 47 Cn Lt" pitchFamily="34" charset="0"/>
              </a:rPr>
              <a:t>Eine </a:t>
            </a:r>
            <a:r>
              <a:rPr lang="de-CH" altLang="de-DE" dirty="0" smtClean="0">
                <a:ln>
                  <a:solidFill>
                    <a:srgbClr val="000000"/>
                  </a:solidFill>
                </a:ln>
                <a:solidFill>
                  <a:schemeClr val="tx1"/>
                </a:solidFill>
                <a:effectLst/>
                <a:latin typeface="Univers LT Std 47 Cn Lt" pitchFamily="34" charset="0"/>
              </a:rPr>
              <a:t>geschichtliche </a:t>
            </a:r>
            <a:r>
              <a:rPr lang="de-CH" altLang="de-DE" dirty="0">
                <a:ln>
                  <a:solidFill>
                    <a:srgbClr val="000000"/>
                  </a:solidFill>
                </a:ln>
                <a:solidFill>
                  <a:schemeClr val="tx1"/>
                </a:solidFill>
                <a:effectLst/>
                <a:latin typeface="Univers LT Std 47 Cn Lt" pitchFamily="34" charset="0"/>
              </a:rPr>
              <a:t>Tatsache</a:t>
            </a:r>
            <a:endParaRPr lang="de-DE" altLang="de-DE" dirty="0">
              <a:ln>
                <a:solidFill>
                  <a:srgbClr val="000000"/>
                </a:solidFill>
              </a:ln>
              <a:solidFill>
                <a:schemeClr val="tx1"/>
              </a:solidFill>
              <a:effectLst/>
              <a:latin typeface="Univers LT Std 47 Cn Lt" pitchFamily="34" charset="0"/>
            </a:endParaRPr>
          </a:p>
        </p:txBody>
      </p:sp>
    </p:spTree>
    <p:extLst>
      <p:ext uri="{BB962C8B-B14F-4D97-AF65-F5344CB8AC3E}">
        <p14:creationId xmlns:p14="http://schemas.microsoft.com/office/powerpoint/2010/main" val="2795972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195736" y="3975447"/>
            <a:ext cx="6400800" cy="46166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r">
              <a:spcBef>
                <a:spcPct val="0"/>
              </a:spcBef>
            </a:pPr>
            <a:r>
              <a:rPr lang="de-DE" altLang="de-DE" sz="2400" dirty="0">
                <a:ln>
                  <a:solidFill>
                    <a:srgbClr val="000000"/>
                  </a:solidFill>
                </a:ln>
                <a:effectLst/>
                <a:latin typeface="Univers LT Std 47 Cn Lt" pitchFamily="34" charset="0"/>
                <a:ea typeface="+mj-ea"/>
                <a:cs typeface="+mj-cs"/>
              </a:rPr>
              <a:t>1.Johannes-Brief </a:t>
            </a:r>
            <a:r>
              <a:rPr lang="de-DE" altLang="de-DE" sz="2400" dirty="0" smtClean="0">
                <a:ln>
                  <a:solidFill>
                    <a:srgbClr val="000000"/>
                  </a:solidFill>
                </a:ln>
                <a:effectLst/>
                <a:latin typeface="Univers LT Std 47 Cn Lt" pitchFamily="34" charset="0"/>
                <a:ea typeface="+mj-ea"/>
                <a:cs typeface="+mj-cs"/>
              </a:rPr>
              <a:t>1,1</a:t>
            </a:r>
            <a:endParaRPr lang="de-DE" altLang="de-DE" sz="2400" dirty="0">
              <a:ln>
                <a:solidFill>
                  <a:srgbClr val="000000"/>
                </a:solidFill>
              </a:ln>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07504" y="23133"/>
            <a:ext cx="8784976" cy="3477875"/>
          </a:xfrm>
        </p:spPr>
        <p:txBody>
          <a:bodyPr wrap="square">
            <a:spAutoFit/>
          </a:bodyPr>
          <a:lstStyle/>
          <a:p>
            <a:pPr algn="l"/>
            <a:r>
              <a:rPr lang="de-CH" altLang="de-DE" sz="4400" dirty="0">
                <a:ln>
                  <a:solidFill>
                    <a:srgbClr val="000000"/>
                  </a:solidFill>
                </a:ln>
                <a:solidFill>
                  <a:schemeClr val="tx1"/>
                </a:solidFill>
                <a:effectLst/>
                <a:latin typeface="Univers LT Std 47 Cn Lt" pitchFamily="34" charset="0"/>
              </a:rPr>
              <a:t>„Von allem Anfang an war es da; wir haben es gehört und mit eigenen Augen gesehen, wir haben es angeschaut und mit unseren Händen berührt – das Wort des Lebens.“</a:t>
            </a:r>
            <a:endParaRPr lang="de-DE" altLang="de-DE" sz="4400" dirty="0">
              <a:ln>
                <a:solidFill>
                  <a:srgbClr val="000000"/>
                </a:solidFill>
              </a:ln>
              <a:solidFill>
                <a:schemeClr val="tx1"/>
              </a:solidFill>
              <a:effectLst/>
              <a:latin typeface="Univers LT Std 47 Cn Lt" pitchFamily="34" charset="0"/>
            </a:endParaRPr>
          </a:p>
        </p:txBody>
      </p:sp>
    </p:spTree>
    <p:extLst>
      <p:ext uri="{BB962C8B-B14F-4D97-AF65-F5344CB8AC3E}">
        <p14:creationId xmlns:p14="http://schemas.microsoft.com/office/powerpoint/2010/main" val="19009784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195736" y="3975447"/>
            <a:ext cx="6400800" cy="46166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r">
              <a:spcBef>
                <a:spcPct val="0"/>
              </a:spcBef>
            </a:pPr>
            <a:r>
              <a:rPr lang="de-DE" altLang="de-DE" sz="2400" dirty="0">
                <a:ln>
                  <a:solidFill>
                    <a:srgbClr val="000000"/>
                  </a:solidFill>
                </a:ln>
                <a:effectLst/>
                <a:latin typeface="Univers LT Std 47 Cn Lt" pitchFamily="34" charset="0"/>
                <a:ea typeface="+mj-ea"/>
                <a:cs typeface="+mj-cs"/>
              </a:rPr>
              <a:t>1.Johannes-Brief </a:t>
            </a:r>
            <a:r>
              <a:rPr lang="de-DE" altLang="de-DE" sz="2400" dirty="0" smtClean="0">
                <a:ln>
                  <a:solidFill>
                    <a:srgbClr val="000000"/>
                  </a:solidFill>
                </a:ln>
                <a:effectLst/>
                <a:latin typeface="Univers LT Std 47 Cn Lt" pitchFamily="34" charset="0"/>
                <a:ea typeface="+mj-ea"/>
                <a:cs typeface="+mj-cs"/>
              </a:rPr>
              <a:t>1,2</a:t>
            </a:r>
            <a:endParaRPr lang="de-DE" altLang="de-DE" sz="2400" dirty="0">
              <a:ln>
                <a:solidFill>
                  <a:srgbClr val="000000"/>
                </a:solidFill>
              </a:ln>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07504" y="23133"/>
            <a:ext cx="8784976" cy="3477875"/>
          </a:xfrm>
        </p:spPr>
        <p:txBody>
          <a:bodyPr wrap="square">
            <a:spAutoFit/>
          </a:bodyPr>
          <a:lstStyle/>
          <a:p>
            <a:pPr algn="l"/>
            <a:r>
              <a:rPr lang="de-CH" altLang="de-DE" sz="4400" dirty="0">
                <a:ln>
                  <a:solidFill>
                    <a:srgbClr val="000000"/>
                  </a:solidFill>
                </a:ln>
                <a:solidFill>
                  <a:schemeClr val="tx1"/>
                </a:solidFill>
                <a:effectLst/>
                <a:latin typeface="Univers LT Std 47 Cn Lt" pitchFamily="34" charset="0"/>
              </a:rPr>
              <a:t>„Ja, das Leben ist erschienen; das können wir bezeugen. Wir haben es gesehen, und wir verkünden es euch – das ewige Leben, das beim Vater war und unter uns erschienen ist.“</a:t>
            </a:r>
            <a:endParaRPr lang="de-DE" altLang="de-DE" sz="4400" dirty="0">
              <a:ln>
                <a:solidFill>
                  <a:srgbClr val="000000"/>
                </a:solidFill>
              </a:ln>
              <a:solidFill>
                <a:schemeClr val="tx1"/>
              </a:solidFill>
              <a:effectLst/>
              <a:latin typeface="Univers LT Std 47 Cn Lt" pitchFamily="34" charset="0"/>
            </a:endParaRPr>
          </a:p>
        </p:txBody>
      </p:sp>
    </p:spTree>
    <p:extLst>
      <p:ext uri="{BB962C8B-B14F-4D97-AF65-F5344CB8AC3E}">
        <p14:creationId xmlns:p14="http://schemas.microsoft.com/office/powerpoint/2010/main" val="23784194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195736" y="3975447"/>
            <a:ext cx="6400800" cy="46166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r">
              <a:spcBef>
                <a:spcPct val="0"/>
              </a:spcBef>
            </a:pPr>
            <a:r>
              <a:rPr lang="de-DE" altLang="de-DE" sz="2400" dirty="0" smtClean="0">
                <a:ln>
                  <a:solidFill>
                    <a:srgbClr val="000000"/>
                  </a:solidFill>
                </a:ln>
                <a:effectLst/>
                <a:latin typeface="Univers LT Std 47 Cn Lt" pitchFamily="34" charset="0"/>
                <a:ea typeface="+mj-ea"/>
                <a:cs typeface="+mj-cs"/>
              </a:rPr>
              <a:t>Johannes-Evangelium 1,14</a:t>
            </a:r>
            <a:endParaRPr lang="de-DE" altLang="de-DE" sz="2400" dirty="0">
              <a:ln>
                <a:solidFill>
                  <a:srgbClr val="000000"/>
                </a:solidFill>
              </a:ln>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07504" y="75396"/>
            <a:ext cx="8136904" cy="3785652"/>
          </a:xfrm>
        </p:spPr>
        <p:txBody>
          <a:bodyPr wrap="square">
            <a:spAutoFit/>
          </a:bodyPr>
          <a:lstStyle/>
          <a:p>
            <a:pPr algn="l"/>
            <a:r>
              <a:rPr lang="de-CH" altLang="de-DE" sz="4000" dirty="0">
                <a:ln>
                  <a:solidFill>
                    <a:srgbClr val="000000"/>
                  </a:solidFill>
                </a:ln>
                <a:solidFill>
                  <a:schemeClr val="tx1"/>
                </a:solidFill>
                <a:effectLst/>
                <a:latin typeface="Univers LT Std 47 Cn Lt" pitchFamily="34" charset="0"/>
              </a:rPr>
              <a:t>„Er, der das Wort ist, wurde ein </a:t>
            </a:r>
            <a:r>
              <a:rPr lang="de-CH" altLang="de-DE" sz="4000" dirty="0" smtClean="0">
                <a:ln>
                  <a:solidFill>
                    <a:srgbClr val="000000"/>
                  </a:solidFill>
                </a:ln>
                <a:solidFill>
                  <a:schemeClr val="tx1"/>
                </a:solidFill>
                <a:effectLst/>
                <a:latin typeface="Univers LT Std 47 Cn Lt" pitchFamily="34" charset="0"/>
              </a:rPr>
              <a:t>Mensch</a:t>
            </a:r>
            <a:br>
              <a:rPr lang="de-CH" altLang="de-DE" sz="4000" dirty="0" smtClean="0">
                <a:ln>
                  <a:solidFill>
                    <a:srgbClr val="000000"/>
                  </a:solidFill>
                </a:ln>
                <a:solidFill>
                  <a:schemeClr val="tx1"/>
                </a:solidFill>
                <a:effectLst/>
                <a:latin typeface="Univers LT Std 47 Cn Lt" pitchFamily="34" charset="0"/>
              </a:rPr>
            </a:br>
            <a:r>
              <a:rPr lang="de-CH" altLang="de-DE" sz="4000" dirty="0" smtClean="0">
                <a:ln>
                  <a:solidFill>
                    <a:srgbClr val="000000"/>
                  </a:solidFill>
                </a:ln>
                <a:solidFill>
                  <a:schemeClr val="tx1"/>
                </a:solidFill>
                <a:effectLst/>
                <a:latin typeface="Univers LT Std 47 Cn Lt" pitchFamily="34" charset="0"/>
              </a:rPr>
              <a:t>von </a:t>
            </a:r>
            <a:r>
              <a:rPr lang="de-CH" altLang="de-DE" sz="4000" dirty="0">
                <a:ln>
                  <a:solidFill>
                    <a:srgbClr val="000000"/>
                  </a:solidFill>
                </a:ln>
                <a:solidFill>
                  <a:schemeClr val="tx1"/>
                </a:solidFill>
                <a:effectLst/>
                <a:latin typeface="Univers LT Std 47 Cn Lt" pitchFamily="34" charset="0"/>
              </a:rPr>
              <a:t>Fleisch und Blut und lebte unter </a:t>
            </a:r>
            <a:r>
              <a:rPr lang="de-CH" altLang="de-DE" sz="4000" dirty="0" smtClean="0">
                <a:ln>
                  <a:solidFill>
                    <a:srgbClr val="000000"/>
                  </a:solidFill>
                </a:ln>
                <a:solidFill>
                  <a:schemeClr val="tx1"/>
                </a:solidFill>
                <a:effectLst/>
                <a:latin typeface="Univers LT Std 47 Cn Lt" pitchFamily="34" charset="0"/>
              </a:rPr>
              <a:t>uns.</a:t>
            </a:r>
            <a:br>
              <a:rPr lang="de-CH" altLang="de-DE" sz="4000" dirty="0" smtClean="0">
                <a:ln>
                  <a:solidFill>
                    <a:srgbClr val="000000"/>
                  </a:solidFill>
                </a:ln>
                <a:solidFill>
                  <a:schemeClr val="tx1"/>
                </a:solidFill>
                <a:effectLst/>
                <a:latin typeface="Univers LT Std 47 Cn Lt" pitchFamily="34" charset="0"/>
              </a:rPr>
            </a:br>
            <a:r>
              <a:rPr lang="de-CH" altLang="de-DE" sz="4000" dirty="0" smtClean="0">
                <a:ln>
                  <a:solidFill>
                    <a:srgbClr val="000000"/>
                  </a:solidFill>
                </a:ln>
                <a:solidFill>
                  <a:schemeClr val="tx1"/>
                </a:solidFill>
                <a:effectLst/>
                <a:latin typeface="Univers LT Std 47 Cn Lt" pitchFamily="34" charset="0"/>
              </a:rPr>
              <a:t>Wir </a:t>
            </a:r>
            <a:r>
              <a:rPr lang="de-CH" altLang="de-DE" sz="4000" dirty="0">
                <a:ln>
                  <a:solidFill>
                    <a:srgbClr val="000000"/>
                  </a:solidFill>
                </a:ln>
                <a:solidFill>
                  <a:schemeClr val="tx1"/>
                </a:solidFill>
                <a:effectLst/>
                <a:latin typeface="Univers LT Std 47 Cn Lt" pitchFamily="34" charset="0"/>
              </a:rPr>
              <a:t>sahen seine Herrlichkeit, eine Herrlichkeit voller Gnade und Wahrheit, wie nur er als der einzige Sohn sie besitzt, er, der vom Vater kommt.“</a:t>
            </a:r>
            <a:endParaRPr lang="de-DE" altLang="de-DE" sz="4000" dirty="0">
              <a:ln>
                <a:solidFill>
                  <a:srgbClr val="000000"/>
                </a:solidFill>
              </a:ln>
              <a:solidFill>
                <a:schemeClr val="tx1"/>
              </a:solidFill>
              <a:effectLst/>
              <a:latin typeface="Univers LT Std 47 Cn Lt" pitchFamily="34" charset="0"/>
            </a:endParaRPr>
          </a:p>
        </p:txBody>
      </p:sp>
    </p:spTree>
    <p:extLst>
      <p:ext uri="{BB962C8B-B14F-4D97-AF65-F5344CB8AC3E}">
        <p14:creationId xmlns:p14="http://schemas.microsoft.com/office/powerpoint/2010/main" val="100128057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633</Words>
  <Application>Microsoft Office PowerPoint</Application>
  <PresentationFormat>Bildschirmpräsentation (4:3)</PresentationFormat>
  <Paragraphs>63</Paragraphs>
  <Slides>22</Slides>
  <Notes>22</Notes>
  <HiddenSlides>0</HiddenSlides>
  <MMClips>0</MMClips>
  <ScaleCrop>false</ScaleCrop>
  <HeadingPairs>
    <vt:vector size="4" baseType="variant">
      <vt:variant>
        <vt:lpstr>Design</vt:lpstr>
      </vt:variant>
      <vt:variant>
        <vt:i4>1</vt:i4>
      </vt:variant>
      <vt:variant>
        <vt:lpstr>Folientitel</vt:lpstr>
      </vt:variant>
      <vt:variant>
        <vt:i4>22</vt:i4>
      </vt:variant>
    </vt:vector>
  </HeadingPairs>
  <TitlesOfParts>
    <vt:vector size="23" baseType="lpstr">
      <vt:lpstr>Designvorlage 'Berggipfel'</vt:lpstr>
      <vt:lpstr>Die Grundlage des christlichen Glaubens</vt:lpstr>
      <vt:lpstr>„Von allem Anfang an war es da; wir haben es gehört und mit eigenen Augen gesehen, wir haben es angeschaut und mit unseren Händen berührt – das Wort des Lebens.“</vt:lpstr>
      <vt:lpstr>„Ja, das Leben ist erschienen; das können wir bezeugen. Wir haben es gesehen, und wir verkünden es euch – das ewige Leben, das beim Vater war und unter uns erschienen ist.“</vt:lpstr>
      <vt:lpstr>„Und warum verkünden wir euch das, was wir gesehen und gehört haben? Wir möchten, dass ihr mit uns verbunden seid – mehr noch: dass ihr zusammen mit uns erlebt, was es heisst, mit dem Vater und mit seinem Sohn, Jesus Christus, verbunden zu sein.“</vt:lpstr>
      <vt:lpstr>„Wir schreiben euch diesen Brief, damit wir alle, ihr und wir, die Freude, die Gott uns schenkt, in ihrer ganzen Fülle erleben.“</vt:lpstr>
      <vt:lpstr>I. Eine geschichtliche Tatsache</vt:lpstr>
      <vt:lpstr>„Von allem Anfang an war es da; wir haben es gehört und mit eigenen Augen gesehen, wir haben es angeschaut und mit unseren Händen berührt – das Wort des Lebens.“</vt:lpstr>
      <vt:lpstr>„Ja, das Leben ist erschienen; das können wir bezeugen. Wir haben es gesehen, und wir verkünden es euch – das ewige Leben, das beim Vater war und unter uns erschienen ist.“</vt:lpstr>
      <vt:lpstr>„Er, der das Wort ist, wurde ein Mensch von Fleisch und Blut und lebte unter uns. Wir sahen seine Herrlichkeit, eine Herrlichkeit voller Gnade und Wahrheit, wie nur er als der einzige Sohn sie besitzt, er, der vom Vater kommt.“</vt:lpstr>
      <vt:lpstr>„Wenn der Heilige Geist auf euch herabkommt, werdet ihr mit seiner Kraft ausgerüstet werden, und das wird euch dazu befähigen, meine Zeugen zu sein.“</vt:lpstr>
      <vt:lpstr>„Ja, das Leben ist erschienen; das können wir bezeugen. Wir haben es gesehen, und wir verkünden es euch – das ewige Leben, das beim Vater war und unter uns erschienen ist.“</vt:lpstr>
      <vt:lpstr>„Uns ist es auf jeden Fall unmöglich, nicht von dem zu reden, was wir gesehen und gehört haben.“</vt:lpstr>
      <vt:lpstr>„Das Fundament ist gelegt, und niemand kann je ein anderes legen. Dieses Fundament ist Jesus Christus.“</vt:lpstr>
      <vt:lpstr>„Die Strafe, die diese Menschen erhalten, wird ewiges Verderben sein, sodass sie für immer vom Herrn und von seiner Macht und Herrlichkeit getrennt sind.“</vt:lpstr>
      <vt:lpstr>„Wer mit dem Sohn verbunden ist, hat das Leben. Wer nicht mit ihm, dem Sohn Gottes, verbunden ist, hat das Leben nicht.“</vt:lpstr>
      <vt:lpstr>II. Eine ewige Verbindung</vt:lpstr>
      <vt:lpstr>„Warum verkünden wir euch das, was wir gesehen und gehört haben? Wir möchten, dass ihr mit uns verbunden seid – mehr noch: dass ihr zusammen mit uns erlebt, was es heisst, mit dem Vater und mit seinem Sohn, Jesus Christus, verbunden zu sein.“</vt:lpstr>
      <vt:lpstr>„Wir schreiben euch diesen Brief, damit wir alle, ihr und wir, die Freude, die Gott uns schenkt, in ihrer ganzen Fülle erleben.“</vt:lpstr>
      <vt:lpstr>Schlussgedanke</vt:lpstr>
      <vt:lpstr>„Bisher habt ihr Jesus nicht mit eigenen Augen gesehen, und trotzdem liebt ihr ihn; ihr vertraut ihm, auch wenn ihr ihn vorläufig noch nicht sehen könnt. Daher erfüllt euch schon jetzt eine überwältigende, jubelnde Freude, eine Freude, die die künftige Herrlichkeit widerspiegelt.“</vt:lpstr>
      <vt:lpstr>„Ich bete aber nicht nur für meine Jünger, sondern auch für die Menschen, die auf ihr Wort hin an mich glauben werden.“</vt:lpstr>
      <vt:lpstr>„Wer nicht bei der Lehre von dem Mensch gewordenen Christus bleibt, sondern darüber hinausgeht, der lebt nicht in der Verbindung mit Gott. Wer hingegen bei dieser Lehre bleibt, ist sowohl mit dem Vater als auch mit dem Sohn verbunden.“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Grundlage des christlichen Glaubens - Folien</dc:title>
  <dc:creator>Jürg Birnstiel</dc:creator>
  <cp:lastModifiedBy>Me</cp:lastModifiedBy>
  <cp:revision>326</cp:revision>
  <dcterms:created xsi:type="dcterms:W3CDTF">2013-11-12T15:20:47Z</dcterms:created>
  <dcterms:modified xsi:type="dcterms:W3CDTF">2015-09-22T05:56:33Z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