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85" r:id="rId5"/>
    <p:sldId id="259" r:id="rId6"/>
    <p:sldId id="260" r:id="rId7"/>
    <p:sldId id="286" r:id="rId8"/>
    <p:sldId id="287" r:id="rId9"/>
    <p:sldId id="262" r:id="rId10"/>
    <p:sldId id="263" r:id="rId11"/>
    <p:sldId id="264" r:id="rId12"/>
    <p:sldId id="28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2" r:id="rId21"/>
    <p:sldId id="272" r:id="rId22"/>
    <p:sldId id="273" r:id="rId23"/>
    <p:sldId id="274" r:id="rId24"/>
    <p:sldId id="275" r:id="rId25"/>
    <p:sldId id="276" r:id="rId26"/>
    <p:sldId id="277" r:id="rId27"/>
    <p:sldId id="283" r:id="rId28"/>
    <p:sldId id="278" r:id="rId29"/>
    <p:sldId id="279" r:id="rId30"/>
    <p:sldId id="280" r:id="rId31"/>
    <p:sldId id="281" r:id="rId32"/>
    <p:sldId id="284" r:id="rId33"/>
  </p:sldIdLst>
  <p:sldSz cx="9144000" cy="6858000" type="screen4x3"/>
  <p:notesSz cx="6797675" cy="987425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0108235-7B90-9E4F-8CB6-1AEEB23318DF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468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628C07F-64D5-FE4F-8205-0AA5B6685E55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84446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F5B97-4EAD-9940-BB3A-CEBC49319610}" type="slidenum">
              <a:rPr lang="de-CH"/>
              <a:pPr/>
              <a:t>3</a:t>
            </a:fld>
            <a:endParaRPr lang="de-CH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0398" y="803672"/>
            <a:ext cx="4295180" cy="493811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2734" y="803672"/>
            <a:ext cx="4295180" cy="493811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4D98-4A06-7C4C-A8E8-9F392C3E09A5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6147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6E4E2-4CFA-374F-B351-305EDFCDA53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61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/>
          </a:p>
        </p:txBody>
      </p:sp>
      <p:sp>
        <p:nvSpPr>
          <p:cNvPr id="3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0878A-6C9D-4745-9443-340BDD42070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004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DA42F-20CC-7449-99A5-7571FA65D7B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3314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2727" y="1403775"/>
            <a:ext cx="7018734" cy="308846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831461" y="6327800"/>
            <a:ext cx="312539" cy="291331"/>
          </a:xfrm>
        </p:spPr>
        <p:txBody>
          <a:bodyPr/>
          <a:lstStyle>
            <a:lvl1pPr>
              <a:defRPr smtClean="0"/>
            </a:lvl1pPr>
          </a:lstStyle>
          <a:p>
            <a:fld id="{49826AFC-DC1E-0342-9721-9AA2C69B942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79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4E21A-E697-D448-97F5-EBB74873B187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605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1598414" y="6098977"/>
            <a:ext cx="7563445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4" y="6098977"/>
            <a:ext cx="1089422" cy="62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0" y="6107906"/>
            <a:ext cx="348258" cy="6161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0" y="0"/>
            <a:ext cx="9144000" cy="59828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1515" y="25673"/>
            <a:ext cx="8697516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Frutiger Next Pro Light" charset="0"/>
              </a:rPr>
              <a:t>Mastertitelformat bearbeiten</a:t>
            </a:r>
            <a:endParaRPr lang="en-US">
              <a:sym typeface="Frutiger Next Pro Light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398" y="803672"/>
            <a:ext cx="8697516" cy="4938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Frutiger Next Pro Light" charset="0"/>
              </a:rPr>
              <a:t>Mastertextformat bearbeiten</a:t>
            </a:r>
          </a:p>
          <a:p>
            <a:pPr lvl="1"/>
            <a:r>
              <a:rPr lang="de-DE" smtClean="0">
                <a:sym typeface="Frutiger Next Pro Light" charset="0"/>
              </a:rPr>
              <a:t>Zweite Ebene</a:t>
            </a:r>
          </a:p>
          <a:p>
            <a:pPr lvl="2"/>
            <a:r>
              <a:rPr lang="de-DE" smtClean="0">
                <a:sym typeface="Frutiger Next Pro Light" charset="0"/>
              </a:rPr>
              <a:t>Dritte Ebene</a:t>
            </a:r>
          </a:p>
          <a:p>
            <a:pPr lvl="3"/>
            <a:r>
              <a:rPr lang="de-DE" smtClean="0">
                <a:sym typeface="Frutiger Next Pro Light" charset="0"/>
              </a:rPr>
              <a:t>Vierte Ebene</a:t>
            </a:r>
          </a:p>
          <a:p>
            <a:pPr lvl="4"/>
            <a:r>
              <a:rPr lang="de-DE" smtClean="0">
                <a:sym typeface="Frutiger Next Pro Light" charset="0"/>
              </a:rPr>
              <a:t>Fünfte Ebene</a:t>
            </a:r>
            <a:endParaRPr lang="en-US">
              <a:sym typeface="Frutiger Next Pro Light" charset="0"/>
            </a:endParaRPr>
          </a:p>
        </p:txBody>
      </p:sp>
      <p:sp>
        <p:nvSpPr>
          <p:cNvPr id="2056" name="Text Box 8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832577" y="6327800"/>
            <a:ext cx="311423" cy="291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cs typeface="Frutiger Next Pro Light" charset="0"/>
              </a:defRPr>
            </a:lvl1pPr>
          </a:lstStyle>
          <a:p>
            <a:fld id="{49826AFC-DC1E-0342-9721-9AA2C69B9422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5129" name="Rectangle 2"/>
          <p:cNvSpPr>
            <a:spLocks/>
          </p:cNvSpPr>
          <p:nvPr/>
        </p:nvSpPr>
        <p:spPr bwMode="auto">
          <a:xfrm>
            <a:off x="1814959" y="6327800"/>
            <a:ext cx="4616648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7461605" algn="r"/>
              </a:tabLst>
            </a:pP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Heilsicherheit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oder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Bewahrung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?</a:t>
            </a:r>
            <a:endParaRPr lang="en-US" sz="1400" dirty="0">
              <a:solidFill>
                <a:srgbClr val="FFFFFF"/>
              </a:solidFill>
              <a:cs typeface="Frutiger Next Pro Light" charset="0"/>
            </a:endParaRPr>
          </a:p>
        </p:txBody>
      </p:sp>
      <p:sp>
        <p:nvSpPr>
          <p:cNvPr id="5130" name="Rectangle 3"/>
          <p:cNvSpPr>
            <a:spLocks/>
          </p:cNvSpPr>
          <p:nvPr/>
        </p:nvSpPr>
        <p:spPr bwMode="auto">
          <a:xfrm>
            <a:off x="6065490" y="6327800"/>
            <a:ext cx="2705695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7461605" algn="r"/>
              </a:tabLst>
            </a:pP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Jacob </a:t>
            </a:r>
            <a:r>
              <a:rPr lang="en-US" sz="1400" dirty="0" err="1" smtClean="0">
                <a:solidFill>
                  <a:srgbClr val="FFFFFF"/>
                </a:solidFill>
                <a:cs typeface="Frutiger Next Pro Light" charset="0"/>
              </a:rPr>
              <a:t>Thiessen</a:t>
            </a:r>
            <a:r>
              <a:rPr lang="en-US" sz="1400" dirty="0" smtClean="0">
                <a:solidFill>
                  <a:srgbClr val="FFFFFF"/>
                </a:solidFill>
                <a:cs typeface="Frutiger Next Pro Light" charset="0"/>
              </a:rPr>
              <a:t> | 03.04.2016 | </a:t>
            </a:r>
            <a:endParaRPr lang="en-US" sz="1400" dirty="0">
              <a:solidFill>
                <a:srgbClr val="FFFFFF"/>
              </a:solidFill>
              <a:cs typeface="Frutiger Next Pro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pitchFamily="34" charset="0"/>
          <a:ea typeface="+mj-ea"/>
          <a:cs typeface="Arial" pitchFamily="34" charset="0"/>
          <a:sym typeface="Frutiger Next Pro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380615" indent="-380615" algn="l" rtl="0" eaLnBrk="1" fontAlgn="base" hangingPunct="1">
        <a:spcBef>
          <a:spcPts val="703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1pPr>
      <a:lvl2pPr marL="630637" indent="-246674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0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2pPr>
      <a:lvl3pPr marL="98223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7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3pPr>
      <a:lvl4pPr marL="140191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4pPr>
      <a:lvl5pPr marL="182159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5pPr>
      <a:lvl6pPr marL="2143049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6pPr>
      <a:lvl7pPr marL="2464506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7pPr>
      <a:lvl8pPr marL="2785963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8pPr>
      <a:lvl9pPr marL="3107421" indent="-178587" algn="l" rtl="0" eaLnBrk="1" fontAlgn="base" hangingPunct="1">
        <a:spcBef>
          <a:spcPts val="703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0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9pPr>
    </p:bodyStyle>
    <p:otherStyle>
      <a:defPPr>
        <a:defRPr lang="de-DE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620687"/>
            <a:ext cx="8636893" cy="5400601"/>
          </a:xfrm>
        </p:spPr>
        <p:txBody>
          <a:bodyPr>
            <a:normAutofit/>
          </a:bodyPr>
          <a:lstStyle/>
          <a:p>
            <a:pPr algn="ctr"/>
            <a:r>
              <a:rPr lang="de-CH" sz="6600" dirty="0">
                <a:solidFill>
                  <a:srgbClr val="333399"/>
                </a:solidFill>
                <a:latin typeface="Arial Rounded MT Bold"/>
                <a:cs typeface="Arial Rounded MT Bold"/>
              </a:rPr>
              <a:t>Heilssicherheit oder Bewahrung?</a:t>
            </a:r>
            <a:r>
              <a:rPr lang="de-CH" sz="4000" dirty="0">
                <a:solidFill>
                  <a:srgbClr val="333399"/>
                </a:solidFill>
                <a:latin typeface="Arial Rounded MT Bold"/>
                <a:cs typeface="Arial Rounded MT Bold"/>
              </a:rPr>
              <a:t/>
            </a:r>
            <a:br>
              <a:rPr lang="de-CH" sz="4000" dirty="0">
                <a:solidFill>
                  <a:srgbClr val="333399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rgbClr val="333399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rgbClr val="333399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14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3100" dirty="0">
                <a:solidFill>
                  <a:schemeClr val="tx1"/>
                </a:solidFill>
                <a:latin typeface="Arial Rounded MT Bold"/>
                <a:cs typeface="Arial Rounded MT Bold"/>
              </a:rPr>
              <a:t>Bibelseminar</a:t>
            </a:r>
            <a:br>
              <a:rPr lang="de-CH" sz="3100" dirty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31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/>
            </a:r>
            <a:br>
              <a:rPr lang="de-CH" sz="31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31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Prof</a:t>
            </a:r>
            <a:r>
              <a:rPr lang="de-CH" sz="3100" dirty="0">
                <a:solidFill>
                  <a:schemeClr val="tx1"/>
                </a:solidFill>
                <a:latin typeface="Arial Rounded MT Bold"/>
                <a:cs typeface="Arial Rounded MT Bold"/>
              </a:rPr>
              <a:t>. Dr. Jacob </a:t>
            </a:r>
            <a:r>
              <a:rPr lang="de-CH" sz="31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Thiessen</a:t>
            </a:r>
            <a:br>
              <a:rPr lang="de-CH" sz="31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</a:br>
            <a:r>
              <a:rPr lang="de-CH" sz="31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www.sthbasel.ch</a:t>
            </a:r>
            <a:endParaRPr lang="de-CH" sz="31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6165850"/>
            <a:ext cx="6400800" cy="1936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4E21A-E697-D448-97F5-EBB74873B187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787208" cy="764704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19"/>
            <a:ext cx="8640960" cy="5040561"/>
          </a:xfrm>
        </p:spPr>
        <p:txBody>
          <a:bodyPr/>
          <a:lstStyle/>
          <a:p>
            <a:pPr marL="609600" indent="-609600">
              <a:lnSpc>
                <a:spcPts val="4140"/>
              </a:lnSpc>
              <a:buFont typeface="Arial"/>
              <a:buChar char="•"/>
            </a:pPr>
            <a:r>
              <a:rPr lang="de-CH" sz="3000" dirty="0">
                <a:latin typeface="Arial Rounded MT Bold" charset="0"/>
              </a:rPr>
              <a:t>Jesus bezieht sich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auf das Raubtier</a:t>
            </a:r>
            <a:r>
              <a:rPr lang="de-CH" sz="3000" b="1" dirty="0">
                <a:latin typeface="Arial Rounded MT Bold" charset="0"/>
              </a:rPr>
              <a:t>,</a:t>
            </a:r>
            <a:r>
              <a:rPr lang="de-CH" sz="3000" dirty="0">
                <a:latin typeface="Arial Rounded MT Bold" charset="0"/>
              </a:rPr>
              <a:t> das die Schafe zerreißen will (vgl. </a:t>
            </a:r>
            <a:r>
              <a:rPr lang="de-CH" sz="3000" dirty="0" err="1">
                <a:latin typeface="Arial Rounded MT Bold" charset="0"/>
              </a:rPr>
              <a:t>Joh</a:t>
            </a:r>
            <a:r>
              <a:rPr lang="de-CH" sz="3000" dirty="0">
                <a:latin typeface="Arial Rounded MT Bold" charset="0"/>
              </a:rPr>
              <a:t> 10,12).</a:t>
            </a:r>
          </a:p>
          <a:p>
            <a:pPr marL="609600" indent="-609600">
              <a:lnSpc>
                <a:spcPts val="4140"/>
              </a:lnSpc>
              <a:buFont typeface="Arial"/>
              <a:buChar char="•"/>
            </a:pPr>
            <a:endParaRPr lang="de-CH" sz="3000" dirty="0" smtClean="0">
              <a:latin typeface="Arial Rounded MT Bold" charset="0"/>
            </a:endParaRPr>
          </a:p>
          <a:p>
            <a:pPr marL="609600" indent="-609600">
              <a:lnSpc>
                <a:spcPts val="4140"/>
              </a:lnSpc>
              <a:buFont typeface="Arial"/>
              <a:buChar char="•"/>
            </a:pPr>
            <a:endParaRPr lang="de-CH" sz="3000" dirty="0">
              <a:latin typeface="Arial Rounded MT Bold" charset="0"/>
            </a:endParaRPr>
          </a:p>
          <a:p>
            <a:pPr marL="609600" indent="-609600">
              <a:lnSpc>
                <a:spcPts val="4140"/>
              </a:lnSpc>
              <a:buFont typeface="Arial"/>
              <a:buChar char="•"/>
            </a:pPr>
            <a:r>
              <a:rPr lang="de-CH" sz="3000" dirty="0">
                <a:latin typeface="Arial Rounded MT Bold" charset="0"/>
              </a:rPr>
              <a:t>Jesus sucht das „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verlorene 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Schaf</a:t>
            </a:r>
            <a:r>
              <a:rPr lang="de-CH" sz="3000" dirty="0" smtClean="0">
                <a:latin typeface="Arial Rounded MT Bold" charset="0"/>
              </a:rPr>
              <a:t>“ (vgl. </a:t>
            </a:r>
            <a:r>
              <a:rPr lang="de-CH" sz="3000" dirty="0" err="1" smtClean="0">
                <a:solidFill>
                  <a:srgbClr val="333399"/>
                </a:solidFill>
                <a:latin typeface="Arial Rounded MT Bold" charset="0"/>
              </a:rPr>
              <a:t>Mt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 18,11-14</a:t>
            </a:r>
            <a:r>
              <a:rPr lang="de-CH" sz="3000" dirty="0" smtClean="0">
                <a:latin typeface="Arial Rounded MT Bold" charset="0"/>
              </a:rPr>
              <a:t>), </a:t>
            </a:r>
            <a:r>
              <a:rPr lang="de-CH" sz="3000" dirty="0">
                <a:latin typeface="Arial Rounded MT Bold" charset="0"/>
              </a:rPr>
              <a:t>doch wer sich nicht finden </a:t>
            </a:r>
            <a:r>
              <a:rPr lang="de-CH" sz="3000" dirty="0" smtClean="0">
                <a:latin typeface="Arial Rounded MT Bold" charset="0"/>
              </a:rPr>
              <a:t>las-</a:t>
            </a:r>
            <a:r>
              <a:rPr lang="de-CH" sz="3000" dirty="0" err="1" smtClean="0">
                <a:latin typeface="Arial Rounded MT Bold" charset="0"/>
              </a:rPr>
              <a:t>sen</a:t>
            </a:r>
            <a:r>
              <a:rPr lang="de-CH" sz="3000" dirty="0" smtClean="0">
                <a:latin typeface="Arial Rounded MT Bold" charset="0"/>
              </a:rPr>
              <a:t> </a:t>
            </a:r>
            <a:r>
              <a:rPr lang="de-CH" sz="3000" dirty="0">
                <a:latin typeface="Arial Rounded MT Bold" charset="0"/>
              </a:rPr>
              <a:t>will, wird </a:t>
            </a:r>
            <a:r>
              <a:rPr lang="de-CH" sz="3000" dirty="0">
                <a:solidFill>
                  <a:schemeClr val="accent2"/>
                </a:solidFill>
                <a:latin typeface="Arial Rounded MT Bold" charset="0"/>
              </a:rPr>
              <a:t>nicht gezwungen</a:t>
            </a:r>
            <a:r>
              <a:rPr lang="de-CH" sz="3000" dirty="0">
                <a:latin typeface="Arial Rounded MT Bold" charset="0"/>
              </a:rPr>
              <a:t>, zu Jesus </a:t>
            </a:r>
            <a:r>
              <a:rPr lang="de-CH" sz="3000" dirty="0" smtClean="0">
                <a:latin typeface="Arial Rounded MT Bold" charset="0"/>
              </a:rPr>
              <a:t>zurückzukehren (vgl. </a:t>
            </a:r>
            <a:r>
              <a:rPr lang="de-CH" sz="3000" dirty="0" err="1" smtClean="0">
                <a:solidFill>
                  <a:srgbClr val="333399"/>
                </a:solidFill>
                <a:latin typeface="Arial Rounded MT Bold" charset="0"/>
              </a:rPr>
              <a:t>Mt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 18,15-18</a:t>
            </a:r>
            <a:r>
              <a:rPr lang="de-CH" sz="3000" dirty="0" smtClean="0">
                <a:latin typeface="Arial Rounded MT Bold" charset="0"/>
              </a:rPr>
              <a:t>).</a:t>
            </a:r>
            <a:endParaRPr lang="de-CH" sz="3000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10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943800" cy="620688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1"/>
            <a:ext cx="8424936" cy="5184577"/>
          </a:xfrm>
        </p:spPr>
        <p:txBody>
          <a:bodyPr/>
          <a:lstStyle/>
          <a:p>
            <a:pPr marL="609600" indent="-609600">
              <a:lnSpc>
                <a:spcPts val="3300"/>
              </a:lnSpc>
              <a:spcAft>
                <a:spcPts val="3000"/>
              </a:spcAft>
              <a:buFont typeface="Arial"/>
              <a:buChar char="•"/>
            </a:pPr>
            <a:r>
              <a:rPr lang="de-CH" sz="2400" dirty="0">
                <a:latin typeface="Arial Rounded MT Bold" charset="0"/>
              </a:rPr>
              <a:t>Vgl. auch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Röm 8,38-39</a:t>
            </a:r>
            <a:r>
              <a:rPr lang="de-CH" sz="2400" dirty="0">
                <a:latin typeface="Arial Rounded MT Bold" charset="0"/>
              </a:rPr>
              <a:t>: „Denn ich bin überzeugt, dass weder Tod noch Leben, weder Engel noch Gewalten, weder Gegenwärtiges noch Zukünftiges, noch Mächte, weder Höhe noch Tiefe, noch </a:t>
            </a:r>
            <a:r>
              <a:rPr lang="de-CH" sz="2400" dirty="0" smtClean="0">
                <a:latin typeface="Arial Rounded MT Bold" charset="0"/>
              </a:rPr>
              <a:t>irgend-ein </a:t>
            </a:r>
            <a:r>
              <a:rPr lang="de-CH" sz="2400" dirty="0">
                <a:latin typeface="Arial Rounded MT Bold" charset="0"/>
              </a:rPr>
              <a:t>anderes Geschöpf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uns wird scheiden können von der Liebe Gottes</a:t>
            </a:r>
            <a:r>
              <a:rPr lang="de-CH" sz="2400" dirty="0">
                <a:latin typeface="Arial Rounded MT Bold" charset="0"/>
              </a:rPr>
              <a:t>, die in Christus Jesus ist, unserem Herrn</a:t>
            </a:r>
            <a:r>
              <a:rPr lang="de-CH" sz="2400" dirty="0" smtClean="0">
                <a:latin typeface="Arial Rounded MT Bold" charset="0"/>
              </a:rPr>
              <a:t>.“</a:t>
            </a:r>
          </a:p>
          <a:p>
            <a:pPr marL="609600" indent="-609600">
              <a:lnSpc>
                <a:spcPts val="3300"/>
              </a:lnSpc>
              <a:spcAft>
                <a:spcPts val="3000"/>
              </a:spcAft>
              <a:buFont typeface="Arial"/>
              <a:buChar char="•"/>
            </a:pPr>
            <a:r>
              <a:rPr lang="de-CH" sz="2400" dirty="0" err="1">
                <a:solidFill>
                  <a:srgbClr val="333399"/>
                </a:solidFill>
                <a:latin typeface="Arial Rounded MT Bold" charset="0"/>
              </a:rPr>
              <a:t>Joh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 15,9</a:t>
            </a:r>
            <a:r>
              <a:rPr lang="de-CH" sz="2400" dirty="0">
                <a:latin typeface="Arial Rounded MT Bold" charset="0"/>
              </a:rPr>
              <a:t>: „Wie der Vater mich geliebt hat, habe auch ich euch geliebt;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bleibt in meiner Liebe</a:t>
            </a:r>
            <a:r>
              <a:rPr lang="de-CH" sz="2400" b="1" dirty="0">
                <a:latin typeface="Arial Rounded MT Bold" charset="0"/>
              </a:rPr>
              <a:t>.</a:t>
            </a:r>
            <a:r>
              <a:rPr lang="de-CH" sz="2400" dirty="0">
                <a:latin typeface="Arial Rounded MT Bold" charset="0"/>
              </a:rPr>
              <a:t>“</a:t>
            </a:r>
          </a:p>
          <a:p>
            <a:pPr marL="609600" indent="-609600">
              <a:lnSpc>
                <a:spcPts val="4300"/>
              </a:lnSpc>
              <a:buFont typeface="Arial"/>
              <a:buChar char="•"/>
            </a:pPr>
            <a:endParaRPr lang="de-CH" sz="2100" dirty="0">
              <a:latin typeface="Arial Unicode MS" charset="0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8839200" y="1189038"/>
            <a:ext cx="214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11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7943800" cy="620688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1"/>
            <a:ext cx="8784976" cy="5112569"/>
          </a:xfrm>
        </p:spPr>
        <p:txBody>
          <a:bodyPr/>
          <a:lstStyle/>
          <a:p>
            <a:pPr marL="457200" indent="-457200">
              <a:lnSpc>
                <a:spcPts val="2980"/>
              </a:lnSpc>
              <a:spcAft>
                <a:spcPts val="2400"/>
              </a:spcAft>
              <a:buFont typeface="Arial"/>
              <a:buChar char="•"/>
            </a:pPr>
            <a:r>
              <a:rPr lang="de-CH" sz="21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Gal 6,6-7</a:t>
            </a:r>
            <a:r>
              <a:rPr lang="de-CH" sz="2100" dirty="0" smtClean="0">
                <a:latin typeface="Arial Rounded MT Bold"/>
                <a:cs typeface="Arial Rounded MT Bold"/>
              </a:rPr>
              <a:t>: „</a:t>
            </a:r>
            <a:r>
              <a:rPr lang="de-DE" sz="2400" dirty="0">
                <a:latin typeface="Arial Rounded MT Bold"/>
                <a:cs typeface="Arial Rounded MT Bold"/>
              </a:rPr>
              <a:t>Irrt euch nicht, Gott </a:t>
            </a:r>
            <a:r>
              <a:rPr lang="de-DE" sz="2400" dirty="0" smtClean="0">
                <a:latin typeface="Arial Rounded MT Bold"/>
                <a:cs typeface="Arial Rounded MT Bold"/>
              </a:rPr>
              <a:t>lässt </a:t>
            </a:r>
            <a:r>
              <a:rPr lang="de-DE" sz="2400" dirty="0">
                <a:latin typeface="Arial Rounded MT Bold"/>
                <a:cs typeface="Arial Rounded MT Bold"/>
              </a:rPr>
              <a:t>sich </a:t>
            </a:r>
            <a:r>
              <a:rPr lang="de-DE" sz="2400" dirty="0" smtClean="0">
                <a:latin typeface="Arial Rounded MT Bold"/>
                <a:cs typeface="Arial Rounded MT Bold"/>
              </a:rPr>
              <a:t>nicht spotten</a:t>
            </a:r>
            <a:r>
              <a:rPr lang="de-DE" sz="2400" dirty="0">
                <a:latin typeface="Arial Rounded MT Bold"/>
                <a:cs typeface="Arial Rounded MT Bold"/>
              </a:rPr>
              <a:t>! Denn was ein Mensch sät, das wird er auch ernten. </a:t>
            </a:r>
            <a:r>
              <a:rPr lang="de-DE" sz="24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Denn wer auf sein Fleisch sät, wird vom Fleisch </a:t>
            </a:r>
            <a:r>
              <a:rPr lang="de-DE" sz="2400" dirty="0" err="1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Verder-ben</a:t>
            </a:r>
            <a:r>
              <a:rPr lang="de-DE" sz="24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 ernten; wer aber auf den Geist sät, wird vom Geist ewiges Leben ernten</a:t>
            </a:r>
            <a:r>
              <a:rPr lang="de-CH" sz="2100" dirty="0" smtClean="0">
                <a:latin typeface="Arial Rounded MT Bold"/>
                <a:cs typeface="Arial Rounded MT Bold"/>
              </a:rPr>
              <a:t>“ (vgl. auch </a:t>
            </a:r>
            <a:r>
              <a:rPr lang="de-CH" sz="21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Gal 3,3f.; </a:t>
            </a:r>
            <a:r>
              <a:rPr lang="de-CH" sz="2100" dirty="0">
                <a:solidFill>
                  <a:srgbClr val="333399"/>
                </a:solidFill>
                <a:latin typeface="Arial Rounded MT Bold" charset="0"/>
              </a:rPr>
              <a:t>5,4</a:t>
            </a:r>
            <a:r>
              <a:rPr lang="de-CH" sz="2100" dirty="0" smtClean="0">
                <a:latin typeface="Arial Rounded MT Bold"/>
                <a:cs typeface="Arial Rounded MT Bold"/>
              </a:rPr>
              <a:t>).</a:t>
            </a:r>
          </a:p>
          <a:p>
            <a:pPr marL="457200" indent="-457200">
              <a:lnSpc>
                <a:spcPts val="2980"/>
              </a:lnSpc>
              <a:spcAft>
                <a:spcPts val="2400"/>
              </a:spcAft>
              <a:buFont typeface="Arial"/>
              <a:buChar char="•"/>
            </a:pPr>
            <a:r>
              <a:rPr lang="de-DE" sz="24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Gal 5,16.19.21</a:t>
            </a:r>
            <a:r>
              <a:rPr lang="de-DE" sz="2400" dirty="0" smtClean="0">
                <a:latin typeface="Arial Rounded MT Bold"/>
                <a:cs typeface="Arial Rounded MT Bold"/>
              </a:rPr>
              <a:t>: „</a:t>
            </a:r>
            <a:r>
              <a:rPr lang="de-DE" sz="2400" dirty="0">
                <a:latin typeface="Arial Rounded MT Bold"/>
                <a:cs typeface="Arial Rounded MT Bold"/>
              </a:rPr>
              <a:t>Wenn ihr </a:t>
            </a:r>
            <a:r>
              <a:rPr lang="de-DE" sz="2400" dirty="0" smtClean="0">
                <a:latin typeface="Arial Rounded MT Bold"/>
                <a:cs typeface="Arial Rounded MT Bold"/>
              </a:rPr>
              <a:t>einander </a:t>
            </a:r>
            <a:r>
              <a:rPr lang="de-DE" sz="2400" dirty="0">
                <a:latin typeface="Arial Rounded MT Bold"/>
                <a:cs typeface="Arial Rounded MT Bold"/>
              </a:rPr>
              <a:t>beißt und </a:t>
            </a:r>
            <a:r>
              <a:rPr lang="de-DE" sz="2400" dirty="0" smtClean="0">
                <a:latin typeface="Arial Rounded MT Bold"/>
                <a:cs typeface="Arial Rounded MT Bold"/>
              </a:rPr>
              <a:t>fresst</a:t>
            </a:r>
            <a:r>
              <a:rPr lang="de-DE" sz="2400" dirty="0">
                <a:latin typeface="Arial Rounded MT Bold"/>
                <a:cs typeface="Arial Rounded MT Bold"/>
              </a:rPr>
              <a:t>, so seht zu, </a:t>
            </a:r>
            <a:r>
              <a:rPr lang="de-DE" sz="2400" dirty="0" smtClean="0">
                <a:latin typeface="Arial Rounded MT Bold"/>
                <a:cs typeface="Arial Rounded MT Bold"/>
              </a:rPr>
              <a:t>dass </a:t>
            </a:r>
            <a:r>
              <a:rPr lang="de-DE" sz="2400" dirty="0">
                <a:latin typeface="Arial Rounded MT Bold"/>
                <a:cs typeface="Arial Rounded MT Bold"/>
              </a:rPr>
              <a:t>ihr nicht voneinander verzehrt werdet! Ich sage aber: Wandelt im Geist, und ihr </a:t>
            </a:r>
            <a:r>
              <a:rPr lang="de-DE" sz="2400" dirty="0" smtClean="0">
                <a:latin typeface="Arial Rounded MT Bold"/>
                <a:cs typeface="Arial Rounded MT Bold"/>
              </a:rPr>
              <a:t>werdet </a:t>
            </a:r>
            <a:r>
              <a:rPr lang="de-DE" sz="2400" dirty="0">
                <a:latin typeface="Arial Rounded MT Bold"/>
                <a:cs typeface="Arial Rounded MT Bold"/>
              </a:rPr>
              <a:t>die Lust des Fleisches nicht erfüllen … Offenbar aber sind die Werke des </a:t>
            </a:r>
            <a:r>
              <a:rPr lang="de-DE" sz="2400" dirty="0" smtClean="0">
                <a:latin typeface="Arial Rounded MT Bold"/>
                <a:cs typeface="Arial Rounded MT Bold"/>
              </a:rPr>
              <a:t>Fleisches </a:t>
            </a:r>
            <a:r>
              <a:rPr lang="de-DE" sz="2400" dirty="0">
                <a:latin typeface="Arial Rounded MT Bold"/>
                <a:cs typeface="Arial Rounded MT Bold"/>
              </a:rPr>
              <a:t>… Von diesen sage ich euch im voraus, so wie ich vorhersagte, </a:t>
            </a:r>
            <a:r>
              <a:rPr lang="de-DE" sz="2400" dirty="0">
                <a:solidFill>
                  <a:srgbClr val="333399"/>
                </a:solidFill>
                <a:latin typeface="Arial Rounded MT Bold"/>
                <a:cs typeface="Arial Rounded MT Bold"/>
              </a:rPr>
              <a:t>dass die, die so etwas tun, das Reich Gottes nicht erben werden</a:t>
            </a:r>
            <a:r>
              <a:rPr lang="de-DE" sz="2400" dirty="0" smtClean="0">
                <a:latin typeface="Arial Rounded MT Bold"/>
                <a:cs typeface="Arial Rounded MT Bold"/>
              </a:rPr>
              <a:t>.“</a:t>
            </a:r>
            <a:endParaRPr lang="de-DE" sz="2400" dirty="0">
              <a:latin typeface="Arial Rounded MT Bold"/>
              <a:cs typeface="Arial Rounded MT Bold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8839200" y="1189038"/>
            <a:ext cx="214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979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8087816" cy="936104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692697"/>
            <a:ext cx="8856984" cy="5400600"/>
          </a:xfrm>
        </p:spPr>
        <p:txBody>
          <a:bodyPr>
            <a:noAutofit/>
          </a:bodyPr>
          <a:lstStyle/>
          <a:p>
            <a:pPr marL="609600" indent="-609600">
              <a:lnSpc>
                <a:spcPts val="2800"/>
              </a:lnSpc>
              <a:spcAft>
                <a:spcPts val="2400"/>
              </a:spcAft>
              <a:buFont typeface="Arial"/>
              <a:buChar char="•"/>
            </a:pPr>
            <a:r>
              <a:rPr lang="de-CH" sz="2000" dirty="0" err="1" smtClean="0">
                <a:solidFill>
                  <a:srgbClr val="333399"/>
                </a:solidFill>
                <a:latin typeface="Arial Rounded MT Bold" charset="0"/>
              </a:rPr>
              <a:t>Röm</a:t>
            </a:r>
            <a:r>
              <a:rPr lang="de-CH" sz="2000" dirty="0" smtClean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de-CH" sz="2000" dirty="0">
                <a:solidFill>
                  <a:srgbClr val="333399"/>
                </a:solidFill>
                <a:latin typeface="Arial Rounded MT Bold" charset="0"/>
              </a:rPr>
              <a:t>8,13</a:t>
            </a:r>
            <a:r>
              <a:rPr lang="de-CH" sz="2000" dirty="0">
                <a:latin typeface="Arial Rounded MT Bold" charset="0"/>
              </a:rPr>
              <a:t>: „… denn wenn ihr nach dem Fleisch [d</a:t>
            </a:r>
            <a:r>
              <a:rPr lang="de-CH" sz="2000" dirty="0" smtClean="0">
                <a:latin typeface="Arial Rounded MT Bold" charset="0"/>
              </a:rPr>
              <a:t>. h</a:t>
            </a:r>
            <a:r>
              <a:rPr lang="de-CH" sz="2000" dirty="0">
                <a:latin typeface="Arial Rounded MT Bold" charset="0"/>
              </a:rPr>
              <a:t>. in der Sünde] lebt, </a:t>
            </a:r>
            <a:r>
              <a:rPr lang="de-CH" sz="2000" dirty="0">
                <a:solidFill>
                  <a:srgbClr val="333399"/>
                </a:solidFill>
                <a:latin typeface="Arial Rounded MT Bold" charset="0"/>
              </a:rPr>
              <a:t>so werdet ihr </a:t>
            </a:r>
            <a:r>
              <a:rPr lang="en-US" sz="2000" dirty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(</a:t>
            </a:r>
            <a:r>
              <a:rPr lang="de-CH" sz="2000" dirty="0">
                <a:solidFill>
                  <a:srgbClr val="333399"/>
                </a:solidFill>
                <a:latin typeface="Arial Rounded MT Bold" charset="0"/>
              </a:rPr>
              <a:t>allmählich</a:t>
            </a:r>
            <a:r>
              <a:rPr lang="en-US" sz="2000" dirty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)</a:t>
            </a:r>
            <a:r>
              <a:rPr lang="de-CH" sz="2000" dirty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en-US" sz="2000" dirty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[</a:t>
            </a:r>
            <a:r>
              <a:rPr lang="de-CH" sz="2000" dirty="0" smtClean="0">
                <a:solidFill>
                  <a:srgbClr val="333399"/>
                </a:solidFill>
                <a:latin typeface="Arial Rounded MT Bold" charset="0"/>
              </a:rPr>
              <a:t>geistlich</a:t>
            </a:r>
            <a:r>
              <a:rPr lang="en-US" sz="2000" dirty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]</a:t>
            </a:r>
            <a:r>
              <a:rPr lang="de-CH" sz="2000" dirty="0">
                <a:solidFill>
                  <a:srgbClr val="333399"/>
                </a:solidFill>
                <a:latin typeface="Arial Rounded MT Bold" charset="0"/>
              </a:rPr>
              <a:t> sterben</a:t>
            </a:r>
            <a:r>
              <a:rPr lang="de-CH" sz="2000" dirty="0">
                <a:latin typeface="Arial Rounded MT Bold" charset="0"/>
              </a:rPr>
              <a:t>, wenn ihr aber durch den Geist die Handlungen des Leibes tötet, so werdet ihr leben</a:t>
            </a:r>
            <a:r>
              <a:rPr lang="de-CH" sz="2000" dirty="0" smtClean="0">
                <a:latin typeface="Arial Rounded MT Bold" charset="0"/>
              </a:rPr>
              <a:t>.“</a:t>
            </a:r>
            <a:r>
              <a:rPr lang="de-CH" sz="2000" dirty="0" smtClean="0">
                <a:latin typeface="Arial Unicode MS" charset="0"/>
              </a:rPr>
              <a:t> </a:t>
            </a:r>
          </a:p>
          <a:p>
            <a:pPr marL="859622" lvl="1" indent="-609600">
              <a:lnSpc>
                <a:spcPts val="2800"/>
              </a:lnSpc>
              <a:spcAft>
                <a:spcPts val="2400"/>
              </a:spcAft>
              <a:buFont typeface="Symbol" charset="2"/>
              <a:buChar char="-"/>
            </a:pPr>
            <a:r>
              <a:rPr lang="de-CH" sz="2000" dirty="0" smtClean="0">
                <a:latin typeface="Arial Rounded MT Bold"/>
                <a:cs typeface="Arial Rounded MT Bold"/>
              </a:rPr>
              <a:t>Vgl. dazu </a:t>
            </a:r>
            <a:r>
              <a:rPr lang="de-CH" sz="20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Schweikert, </a:t>
            </a:r>
            <a:r>
              <a:rPr lang="de-CH" sz="2000" dirty="0" err="1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Verlierbarkeit</a:t>
            </a:r>
            <a:r>
              <a:rPr lang="de-CH" sz="2000" dirty="0" smtClean="0">
                <a:latin typeface="Arial Rounded MT Bold"/>
                <a:cs typeface="Arial Rounded MT Bold"/>
              </a:rPr>
              <a:t>, S. 106</a:t>
            </a:r>
            <a:r>
              <a:rPr lang="de-CH" sz="2000" dirty="0">
                <a:latin typeface="Arial Rounded MT Bold"/>
                <a:cs typeface="Arial Rounded MT Bold"/>
              </a:rPr>
              <a:t>:</a:t>
            </a:r>
            <a:r>
              <a:rPr lang="de-CH" sz="2000" dirty="0" smtClean="0">
                <a:latin typeface="Arial Rounded MT Bold"/>
                <a:cs typeface="Arial Rounded MT Bold"/>
              </a:rPr>
              <a:t> „Vers 13 zeigt dann die Konsequenzen für die Qualität eines Lebens auf: </a:t>
            </a:r>
            <a:r>
              <a:rPr lang="de-CH" sz="2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Wenn je-</a:t>
            </a:r>
            <a:r>
              <a:rPr lang="de-CH" sz="2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mand</a:t>
            </a:r>
            <a:r>
              <a:rPr lang="de-CH" sz="2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, der das Heil hat, gemäß dem Fleisch lebt, ist er tot – er hat kein geistliches Leben. </a:t>
            </a:r>
            <a:r>
              <a:rPr lang="de-CH" sz="2000" dirty="0" smtClean="0">
                <a:latin typeface="Arial Rounded MT Bold"/>
                <a:cs typeface="Arial Rounded MT Bold"/>
              </a:rPr>
              <a:t>Lebt er jedoch gemäß dem Geist, kann man von wirklichem Leben sprechen.“</a:t>
            </a:r>
          </a:p>
          <a:p>
            <a:pPr marL="859622" lvl="1" indent="-609600">
              <a:lnSpc>
                <a:spcPts val="2800"/>
              </a:lnSpc>
              <a:spcAft>
                <a:spcPts val="2400"/>
              </a:spcAft>
              <a:buFont typeface="Symbol" charset="2"/>
              <a:buChar char="-"/>
            </a:pPr>
            <a:r>
              <a:rPr lang="de-CH" sz="2000" dirty="0" smtClean="0">
                <a:latin typeface="Arial Rounded MT Bold"/>
                <a:cs typeface="Arial Rounded MT Bold"/>
              </a:rPr>
              <a:t>„</a:t>
            </a:r>
            <a:r>
              <a:rPr lang="de-CH" sz="20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Vergewaltigung</a:t>
            </a:r>
            <a:r>
              <a:rPr lang="de-CH" sz="2000" dirty="0" smtClean="0">
                <a:latin typeface="Arial Rounded MT Bold"/>
                <a:cs typeface="Arial Rounded MT Bold"/>
              </a:rPr>
              <a:t>“ des Textes – der Ausdruck </a:t>
            </a:r>
            <a:r>
              <a:rPr lang="de-CH" sz="2000" i="1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mellete</a:t>
            </a:r>
            <a:r>
              <a:rPr lang="de-CH" sz="20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 </a:t>
            </a:r>
            <a:r>
              <a:rPr lang="de-CH" sz="2000" i="1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apothnes</a:t>
            </a:r>
            <a:r>
              <a:rPr lang="de-CH" sz="2000" i="1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-kein </a:t>
            </a:r>
            <a:r>
              <a:rPr lang="de-CH" sz="2000" dirty="0" smtClean="0">
                <a:latin typeface="Arial Rounded MT Bold"/>
                <a:cs typeface="Arial Rounded MT Bold"/>
              </a:rPr>
              <a:t>muss im Sinn von „</a:t>
            </a:r>
            <a:r>
              <a:rPr lang="de-CH" sz="20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ihr werdet (allmählich) sterben</a:t>
            </a:r>
            <a:r>
              <a:rPr lang="de-CH" sz="2000" dirty="0" smtClean="0">
                <a:latin typeface="Arial Rounded MT Bold"/>
                <a:cs typeface="Arial Rounded MT Bold"/>
              </a:rPr>
              <a:t>“ verstanden werden (an Christen gerichtet: „</a:t>
            </a:r>
            <a:r>
              <a:rPr lang="de-CH" sz="20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Ihr</a:t>
            </a:r>
            <a:r>
              <a:rPr lang="de-CH" sz="2000" dirty="0" smtClean="0">
                <a:latin typeface="Arial Rounded MT Bold"/>
                <a:cs typeface="Arial Rounded MT Bold"/>
              </a:rPr>
              <a:t>“).</a:t>
            </a:r>
            <a:endParaRPr lang="de-CH" sz="2000" dirty="0">
              <a:latin typeface="Arial Rounded MT Bold"/>
              <a:cs typeface="Arial Rounded MT 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13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624"/>
            <a:ext cx="7746950" cy="648072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3"/>
            <a:ext cx="8591872" cy="5040559"/>
          </a:xfrm>
        </p:spPr>
        <p:txBody>
          <a:bodyPr/>
          <a:lstStyle/>
          <a:p>
            <a:pPr marL="609600" indent="-609600">
              <a:lnSpc>
                <a:spcPts val="3260"/>
              </a:lnSpc>
              <a:spcAft>
                <a:spcPts val="1200"/>
              </a:spcAft>
              <a:buFont typeface="Arial"/>
              <a:buChar char="•"/>
            </a:pPr>
            <a:r>
              <a:rPr lang="de-CH" sz="2200" dirty="0">
                <a:latin typeface="Arial Rounded MT Bold" charset="0"/>
              </a:rPr>
              <a:t>Vgl. </a:t>
            </a:r>
            <a:r>
              <a:rPr lang="de-CH" sz="2200" dirty="0" err="1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 6,4-6</a:t>
            </a:r>
            <a:r>
              <a:rPr lang="de-CH" sz="2200" dirty="0" smtClean="0">
                <a:latin typeface="Arial Rounded MT Bold" charset="0"/>
              </a:rPr>
              <a:t>: „</a:t>
            </a:r>
            <a:r>
              <a:rPr lang="de-CH" sz="2200" dirty="0">
                <a:latin typeface="Arial Rounded MT Bold" charset="0"/>
              </a:rPr>
              <a:t>Denn es ist unmöglich, diejenigen,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die einmal erleuchtet worden sind und die 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himmlische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Gabe geschmeckt haben und des Heiligen Geistes teilhaftig geworden sind und das gute Wort Gottes und die Kräfte des zukünftigen Zeitalters geschmeckt haben und [doch] abgefallen sind</a:t>
            </a:r>
            <a:r>
              <a:rPr lang="de-CH" sz="2200" dirty="0">
                <a:latin typeface="Arial Rounded MT Bold" charset="0"/>
              </a:rPr>
              <a:t>, wieder zur </a:t>
            </a:r>
            <a:r>
              <a:rPr lang="de-CH" sz="2200" dirty="0" smtClean="0">
                <a:latin typeface="Arial Rounded MT Bold" charset="0"/>
              </a:rPr>
              <a:t>Buße/Umkehr </a:t>
            </a:r>
            <a:r>
              <a:rPr lang="de-CH" sz="2200" dirty="0">
                <a:latin typeface="Arial Rounded MT Bold" charset="0"/>
              </a:rPr>
              <a:t>zu erneuern, da sie für sich den Sohn Gottes wieder kreuzigen und dem Spott </a:t>
            </a:r>
            <a:r>
              <a:rPr lang="de-CH" sz="2200" dirty="0" smtClean="0">
                <a:latin typeface="Arial Rounded MT Bold" charset="0"/>
              </a:rPr>
              <a:t>aussetzen.“</a:t>
            </a:r>
          </a:p>
          <a:p>
            <a:pPr marL="609600" indent="-609600">
              <a:lnSpc>
                <a:spcPts val="3260"/>
              </a:lnSpc>
              <a:spcAft>
                <a:spcPts val="1200"/>
              </a:spcAft>
              <a:buFont typeface="Arial"/>
              <a:buChar char="•"/>
            </a:pPr>
            <a:r>
              <a:rPr lang="de-CH" sz="2200" dirty="0" smtClean="0">
                <a:latin typeface="Arial Rounded MT Bold" charset="0"/>
              </a:rPr>
              <a:t>Vgl. auch </a:t>
            </a:r>
            <a:r>
              <a:rPr lang="de-CH" sz="2200" dirty="0" err="1" smtClean="0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 6,9</a:t>
            </a:r>
            <a:r>
              <a:rPr lang="de-CH" sz="2200" dirty="0" smtClean="0">
                <a:latin typeface="Arial Rounded MT Bold" charset="0"/>
              </a:rPr>
              <a:t>: „</a:t>
            </a:r>
            <a:r>
              <a:rPr lang="de-CH" sz="2200" dirty="0">
                <a:latin typeface="Arial Rounded MT Bold"/>
                <a:cs typeface="Arial Rounded MT Bold"/>
              </a:rPr>
              <a:t>Obwohl wir aber so reden, ihr Lieben, </a:t>
            </a:r>
            <a:r>
              <a:rPr lang="de-CH" sz="2200" dirty="0">
                <a:solidFill>
                  <a:srgbClr val="333399"/>
                </a:solidFill>
                <a:latin typeface="Arial Rounded MT Bold"/>
                <a:cs typeface="Arial Rounded MT Bold"/>
              </a:rPr>
              <a:t>sind wir doch überzeugt, dass es besser mit euch steht und ihr gerettet werdet</a:t>
            </a:r>
            <a:r>
              <a:rPr lang="de-CH" sz="2200" dirty="0" smtClean="0">
                <a:latin typeface="Arial Rounded MT Bold"/>
                <a:cs typeface="Arial Rounded MT Bold"/>
              </a:rPr>
              <a:t>.</a:t>
            </a:r>
            <a:r>
              <a:rPr lang="de-CH" sz="2200" dirty="0" smtClean="0">
                <a:latin typeface="Arial Rounded MT Bold" charset="0"/>
              </a:rPr>
              <a:t>“</a:t>
            </a:r>
            <a:endParaRPr lang="de-CH" sz="2200" dirty="0">
              <a:latin typeface="Arial Unicode MS" charset="0"/>
            </a:endParaRPr>
          </a:p>
          <a:p>
            <a:pPr marL="609600" indent="-609600">
              <a:lnSpc>
                <a:spcPct val="90000"/>
              </a:lnSpc>
              <a:buFont typeface="Arial"/>
              <a:buChar char="•"/>
            </a:pP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14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3"/>
            <a:ext cx="7787208" cy="792089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764705"/>
            <a:ext cx="8892480" cy="5256584"/>
          </a:xfrm>
        </p:spPr>
        <p:txBody>
          <a:bodyPr/>
          <a:lstStyle/>
          <a:p>
            <a:pPr marL="609600" indent="-6096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de-CH" sz="2400" dirty="0" err="1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 10,28-29</a:t>
            </a:r>
            <a:r>
              <a:rPr lang="de-CH" sz="2400" dirty="0">
                <a:latin typeface="Arial Rounded MT Bold" charset="0"/>
              </a:rPr>
              <a:t>: „Hat jemand das Gesetz </a:t>
            </a:r>
            <a:r>
              <a:rPr lang="de-CH" sz="2400" dirty="0" smtClean="0">
                <a:latin typeface="Arial Rounded MT Bold" charset="0"/>
              </a:rPr>
              <a:t>des Mose </a:t>
            </a:r>
            <a:r>
              <a:rPr lang="de-CH" sz="2400" dirty="0" err="1" smtClean="0">
                <a:latin typeface="Arial Rounded MT Bold" charset="0"/>
              </a:rPr>
              <a:t>ver-worfen</a:t>
            </a:r>
            <a:r>
              <a:rPr lang="de-CH" sz="2400" dirty="0">
                <a:latin typeface="Arial Rounded MT Bold" charset="0"/>
              </a:rPr>
              <a:t>, stirbt er ohne </a:t>
            </a:r>
            <a:r>
              <a:rPr lang="de-CH" sz="2400" dirty="0" smtClean="0">
                <a:latin typeface="Arial Rounded MT Bold" charset="0"/>
              </a:rPr>
              <a:t>Barmherzigkeit </a:t>
            </a:r>
            <a:r>
              <a:rPr lang="de-CH" sz="2400" dirty="0">
                <a:latin typeface="Arial Rounded MT Bold" charset="0"/>
              </a:rPr>
              <a:t>auf zwei oder drei Zeugen hin. Wie viel schlimmere Strafe, meint ihr, wird der verdienen, der den Sohn Gottes mit Füßen </a:t>
            </a:r>
            <a:r>
              <a:rPr lang="de-CH" sz="2400" dirty="0" err="1" smtClean="0">
                <a:latin typeface="Arial Rounded MT Bold" charset="0"/>
              </a:rPr>
              <a:t>ge</a:t>
            </a:r>
            <a:r>
              <a:rPr lang="de-CH" sz="2400" dirty="0" smtClean="0">
                <a:latin typeface="Arial Rounded MT Bold" charset="0"/>
              </a:rPr>
              <a:t>-treten</a:t>
            </a:r>
            <a:r>
              <a:rPr lang="de-CH" sz="2400" dirty="0" smtClean="0">
                <a:solidFill>
                  <a:schemeClr val="tx2"/>
                </a:solidFill>
                <a:latin typeface="Arial Rounded MT Bold" charset="0"/>
              </a:rPr>
              <a:t>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und das Blut des Bundes, durch das er </a:t>
            </a:r>
            <a:r>
              <a:rPr lang="de-CH" sz="2400" dirty="0" smtClean="0">
                <a:solidFill>
                  <a:srgbClr val="333399"/>
                </a:solidFill>
                <a:latin typeface="Arial Rounded MT Bold" charset="0"/>
              </a:rPr>
              <a:t>geheiligt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wurde</a:t>
            </a:r>
            <a:r>
              <a:rPr lang="de-CH" sz="2400" dirty="0">
                <a:solidFill>
                  <a:schemeClr val="tx2"/>
                </a:solidFill>
                <a:latin typeface="Arial Rounded MT Bold" charset="0"/>
              </a:rPr>
              <a:t>, </a:t>
            </a:r>
            <a:r>
              <a:rPr lang="de-CH" sz="2400" dirty="0">
                <a:latin typeface="Arial Rounded MT Bold" charset="0"/>
              </a:rPr>
              <a:t>für gemein geachtet und den Geist der Gnade geschmäht </a:t>
            </a:r>
            <a:r>
              <a:rPr lang="de-CH" sz="2400" dirty="0" smtClean="0">
                <a:latin typeface="Arial Rounded MT Bold" charset="0"/>
              </a:rPr>
              <a:t>hat?“</a:t>
            </a:r>
          </a:p>
          <a:p>
            <a:pPr marL="609600" indent="-609600">
              <a:lnSpc>
                <a:spcPts val="3600"/>
              </a:lnSpc>
              <a:spcAft>
                <a:spcPts val="1800"/>
              </a:spcAft>
              <a:buFont typeface="Arial"/>
              <a:buChar char="•"/>
            </a:pPr>
            <a:r>
              <a:rPr lang="de-CH" sz="2400" dirty="0" smtClean="0">
                <a:latin typeface="Arial Rounded MT Bold" charset="0"/>
              </a:rPr>
              <a:t>Vgl. auch </a:t>
            </a:r>
            <a:r>
              <a:rPr lang="de-CH" sz="2400" dirty="0" err="1" smtClean="0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400" dirty="0" smtClean="0">
                <a:solidFill>
                  <a:srgbClr val="333399"/>
                </a:solidFill>
                <a:latin typeface="Arial Rounded MT Bold" charset="0"/>
              </a:rPr>
              <a:t> 10,39</a:t>
            </a:r>
            <a:r>
              <a:rPr lang="de-CH" sz="2400" dirty="0" smtClean="0">
                <a:latin typeface="Arial Rounded MT Bold" charset="0"/>
              </a:rPr>
              <a:t>: „</a:t>
            </a:r>
            <a:r>
              <a:rPr lang="de-CH" sz="2400" dirty="0">
                <a:solidFill>
                  <a:srgbClr val="333399"/>
                </a:solidFill>
                <a:latin typeface="Arial Rounded MT Bold"/>
                <a:cs typeface="Arial Rounded MT Bold"/>
              </a:rPr>
              <a:t>Wir aber sind nicht von denen, die zurückweichen </a:t>
            </a:r>
            <a:r>
              <a:rPr lang="de-CH" sz="2400" dirty="0">
                <a:latin typeface="Arial Rounded MT Bold"/>
                <a:cs typeface="Arial Rounded MT Bold"/>
              </a:rPr>
              <a:t>und verdammt werden, sondern von denen, die </a:t>
            </a:r>
            <a:r>
              <a:rPr lang="de-CH" sz="2400" dirty="0" smtClean="0">
                <a:latin typeface="Arial Rounded MT Bold"/>
                <a:cs typeface="Arial Rounded MT Bold"/>
              </a:rPr>
              <a:t>(weiterhin) glauben </a:t>
            </a:r>
            <a:r>
              <a:rPr lang="de-CH" sz="2400" dirty="0">
                <a:latin typeface="Arial Rounded MT Bold"/>
                <a:cs typeface="Arial Rounded MT Bold"/>
              </a:rPr>
              <a:t>und die Seele erretten</a:t>
            </a:r>
            <a:r>
              <a:rPr lang="de-CH" sz="2400" dirty="0" smtClean="0">
                <a:latin typeface="Arial Rounded MT Bold"/>
                <a:cs typeface="Arial Rounded MT Bold"/>
              </a:rPr>
              <a:t>.</a:t>
            </a:r>
            <a:r>
              <a:rPr lang="de-CH" sz="2400" dirty="0" smtClean="0">
                <a:latin typeface="Arial Rounded MT Bold" charset="0"/>
              </a:rPr>
              <a:t>“</a:t>
            </a:r>
            <a:endParaRPr lang="de-CH" sz="24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15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5"/>
            <a:ext cx="8015808" cy="1008112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784976" cy="5112568"/>
          </a:xfrm>
        </p:spPr>
        <p:txBody>
          <a:bodyPr>
            <a:noAutofit/>
          </a:bodyPr>
          <a:lstStyle/>
          <a:p>
            <a:pPr marL="609600" indent="-609600">
              <a:lnSpc>
                <a:spcPts val="3680"/>
              </a:lnSpc>
              <a:spcBef>
                <a:spcPts val="1903"/>
              </a:spcBef>
              <a:spcAft>
                <a:spcPts val="5400"/>
              </a:spcAft>
              <a:buFont typeface="Arial"/>
              <a:buChar char="•"/>
            </a:pPr>
            <a:r>
              <a:rPr lang="de-CH" sz="24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Doherty</a:t>
            </a:r>
            <a:r>
              <a:rPr lang="de-CH" sz="2400" dirty="0">
                <a:latin typeface="Arial Rounded MT Bold"/>
                <a:cs typeface="Arial Rounded MT Bold"/>
              </a:rPr>
              <a:t>: Bibelstellen wie </a:t>
            </a:r>
            <a:r>
              <a:rPr lang="de-CH" sz="2400" dirty="0" err="1">
                <a:latin typeface="Arial Rounded MT Bold"/>
                <a:cs typeface="Arial Rounded MT Bold"/>
              </a:rPr>
              <a:t>Hebr</a:t>
            </a:r>
            <a:r>
              <a:rPr lang="de-CH" sz="2400" dirty="0">
                <a:latin typeface="Arial Rounded MT Bold"/>
                <a:cs typeface="Arial Rounded MT Bold"/>
              </a:rPr>
              <a:t> 6,4-8; 10,26-31 und 2</a:t>
            </a:r>
            <a:r>
              <a:rPr lang="de-CH" sz="2400" dirty="0" smtClean="0">
                <a:latin typeface="Arial Rounded MT Bold"/>
                <a:cs typeface="Arial Rounded MT Bold"/>
              </a:rPr>
              <a:t>. Petr </a:t>
            </a:r>
            <a:r>
              <a:rPr lang="de-CH" sz="2400" dirty="0">
                <a:latin typeface="Arial Rounded MT Bold"/>
                <a:cs typeface="Arial Rounded MT Bold"/>
              </a:rPr>
              <a:t>2,20-22 zeigen, „dass jemand </a:t>
            </a:r>
            <a:r>
              <a:rPr lang="de-CH" sz="2400" dirty="0">
                <a:solidFill>
                  <a:srgbClr val="333399"/>
                </a:solidFill>
                <a:latin typeface="Arial Rounded MT Bold"/>
                <a:cs typeface="Arial Rounded MT Bold"/>
              </a:rPr>
              <a:t>der Erlösung sehr nahe kommen </a:t>
            </a:r>
            <a:r>
              <a:rPr lang="de-CH" sz="2400" dirty="0">
                <a:latin typeface="Arial Rounded MT Bold"/>
                <a:cs typeface="Arial Rounded MT Bold"/>
              </a:rPr>
              <a:t>kann</a:t>
            </a:r>
            <a:r>
              <a:rPr lang="ja-JP" altLang="de-CH" sz="2400" dirty="0">
                <a:latin typeface="Arial Rounded MT Bold"/>
                <a:cs typeface="Arial Rounded MT Bold"/>
              </a:rPr>
              <a:t>“</a:t>
            </a:r>
            <a:r>
              <a:rPr lang="de-CH" sz="2400" dirty="0">
                <a:latin typeface="Arial Rounded MT Bold"/>
                <a:cs typeface="Arial Rounded MT Bold"/>
              </a:rPr>
              <a:t> und dass die „in diesen Versen </a:t>
            </a:r>
            <a:r>
              <a:rPr lang="de-CH" sz="2400" dirty="0" smtClean="0">
                <a:latin typeface="Arial Rounded MT Bold"/>
                <a:cs typeface="Arial Rounded MT Bold"/>
              </a:rPr>
              <a:t>beschriebenen </a:t>
            </a:r>
            <a:r>
              <a:rPr lang="de-CH" sz="2400" dirty="0">
                <a:latin typeface="Arial Rounded MT Bold"/>
                <a:cs typeface="Arial Rounded MT Bold"/>
              </a:rPr>
              <a:t>Personen … </a:t>
            </a:r>
            <a:r>
              <a:rPr lang="de-CH" sz="2400" dirty="0">
                <a:solidFill>
                  <a:srgbClr val="333399"/>
                </a:solidFill>
                <a:latin typeface="Arial Rounded MT Bold"/>
                <a:cs typeface="Arial Rounded MT Bold"/>
              </a:rPr>
              <a:t>keine echten </a:t>
            </a:r>
            <a:r>
              <a:rPr lang="de-CH" sz="24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Christen</a:t>
            </a:r>
            <a:r>
              <a:rPr lang="de-CH" sz="2400" dirty="0" smtClean="0">
                <a:latin typeface="Arial Rounded MT Bold"/>
                <a:cs typeface="Arial Rounded MT Bold"/>
              </a:rPr>
              <a:t>“ </a:t>
            </a:r>
            <a:r>
              <a:rPr lang="de-CH" sz="2400" dirty="0">
                <a:latin typeface="Arial Rounded MT Bold"/>
                <a:cs typeface="Arial Rounded MT Bold"/>
              </a:rPr>
              <a:t>[gewesen] sind (Biblische Lehre Kindern erklärt, S.158)</a:t>
            </a:r>
            <a:r>
              <a:rPr lang="de-CH" sz="2400" dirty="0" smtClean="0">
                <a:latin typeface="Arial Rounded MT Bold"/>
                <a:cs typeface="Arial Rounded MT Bold"/>
              </a:rPr>
              <a:t>. </a:t>
            </a:r>
          </a:p>
          <a:p>
            <a:pPr marL="609600" indent="-609600">
              <a:lnSpc>
                <a:spcPts val="4580"/>
              </a:lnSpc>
              <a:spcBef>
                <a:spcPts val="1303"/>
              </a:spcBef>
              <a:spcAft>
                <a:spcPts val="4800"/>
              </a:spcAft>
              <a:buFont typeface="Arial"/>
              <a:buChar char="•"/>
            </a:pPr>
            <a:r>
              <a:rPr lang="de-CH" sz="23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??? – man lese die Texte möglichst ohne „Systembrille“!</a:t>
            </a:r>
            <a:endParaRPr lang="de-CH" sz="2300" dirty="0">
              <a:solidFill>
                <a:schemeClr val="accent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16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574"/>
            <a:ext cx="7867600" cy="503783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7"/>
            <a:ext cx="8496944" cy="5184576"/>
          </a:xfrm>
        </p:spPr>
        <p:txBody>
          <a:bodyPr>
            <a:normAutofit/>
          </a:bodyPr>
          <a:lstStyle/>
          <a:p>
            <a:pPr marL="609600" indent="-609600">
              <a:lnSpc>
                <a:spcPts val="3660"/>
              </a:lnSpc>
              <a:buFont typeface="Arial"/>
              <a:buChar char="•"/>
            </a:pPr>
            <a:r>
              <a:rPr lang="de-CH" sz="2600" dirty="0">
                <a:latin typeface="Arial Rounded MT Bold" charset="0"/>
              </a:rPr>
              <a:t>Vgl. </a:t>
            </a:r>
            <a:r>
              <a:rPr lang="de-CH" sz="2600" dirty="0" err="1">
                <a:solidFill>
                  <a:srgbClr val="333399"/>
                </a:solidFill>
                <a:latin typeface="Arial Rounded MT Bold" charset="0"/>
              </a:rPr>
              <a:t>Mt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 18,15-</a:t>
            </a:r>
            <a:r>
              <a:rPr lang="de-CH" sz="2600" dirty="0" smtClean="0">
                <a:solidFill>
                  <a:srgbClr val="333399"/>
                </a:solidFill>
                <a:latin typeface="Arial Rounded MT Bold" charset="0"/>
              </a:rPr>
              <a:t>17</a:t>
            </a:r>
            <a:r>
              <a:rPr lang="de-CH" sz="2600" dirty="0" smtClean="0">
                <a:latin typeface="Arial Rounded MT Bold" charset="0"/>
              </a:rPr>
              <a:t>: </a:t>
            </a:r>
            <a:r>
              <a:rPr lang="de-CH" sz="2600" dirty="0">
                <a:latin typeface="Arial Rounded MT Bold" charset="0"/>
              </a:rPr>
              <a:t>„Wenn dein Bruder in Sünde fällt </a:t>
            </a:r>
            <a:r>
              <a:rPr lang="de-CH" sz="2600" dirty="0" smtClean="0">
                <a:latin typeface="Arial Rounded MT Bold" charset="0"/>
              </a:rPr>
              <a:t>… und nicht hören </a:t>
            </a:r>
            <a:r>
              <a:rPr lang="en-US" sz="2400" dirty="0">
                <a:latin typeface="Arial Rounded MT Bold" charset="0"/>
                <a:cs typeface="Arial Unicode MS" charset="0"/>
              </a:rPr>
              <a:t>[</a:t>
            </a:r>
            <a:r>
              <a:rPr lang="de-CH" sz="2600" dirty="0" smtClean="0">
                <a:latin typeface="Arial Rounded MT Bold" charset="0"/>
              </a:rPr>
              <a:t>umkehren</a:t>
            </a:r>
            <a:r>
              <a:rPr lang="en-US" sz="2400" dirty="0">
                <a:latin typeface="Arial Rounded MT Bold" charset="0"/>
                <a:cs typeface="Arial Unicode MS" charset="0"/>
              </a:rPr>
              <a:t>]</a:t>
            </a:r>
            <a:r>
              <a:rPr lang="de-CH" sz="2600" dirty="0" smtClean="0">
                <a:latin typeface="Arial Rounded MT Bold" charset="0"/>
              </a:rPr>
              <a:t> wird … </a:t>
            </a:r>
            <a:r>
              <a:rPr lang="de-CH" sz="2600" dirty="0" smtClean="0">
                <a:solidFill>
                  <a:schemeClr val="accent2"/>
                </a:solidFill>
                <a:latin typeface="Arial Rounded MT Bold" charset="0"/>
              </a:rPr>
              <a:t>sei er dir wie der Heide und der Zöllner</a:t>
            </a:r>
            <a:r>
              <a:rPr lang="de-CH" sz="2600" dirty="0" smtClean="0">
                <a:latin typeface="Arial Rounded MT Bold" charset="0"/>
              </a:rPr>
              <a:t>.“</a:t>
            </a:r>
            <a:endParaRPr lang="de-CH" sz="2600" dirty="0">
              <a:latin typeface="Arial Rounded MT Bold" charset="0"/>
            </a:endParaRPr>
          </a:p>
          <a:p>
            <a:pPr marL="609600" indent="-609600">
              <a:lnSpc>
                <a:spcPts val="3660"/>
              </a:lnSpc>
              <a:buFont typeface="Arial"/>
              <a:buChar char="•"/>
            </a:pPr>
            <a:endParaRPr lang="de-CH" sz="2600" dirty="0">
              <a:latin typeface="Arial Rounded MT Bold" charset="0"/>
            </a:endParaRPr>
          </a:p>
          <a:p>
            <a:pPr marL="609600" indent="-609600">
              <a:lnSpc>
                <a:spcPts val="3660"/>
              </a:lnSpc>
              <a:buFont typeface="Arial"/>
              <a:buChar char="•"/>
            </a:pPr>
            <a:r>
              <a:rPr lang="de-CH" sz="2600" dirty="0">
                <a:latin typeface="Arial Rounded MT Bold" charset="0"/>
              </a:rPr>
              <a:t>Menschen können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vergeblich zum Glauben kommen</a:t>
            </a:r>
            <a:r>
              <a:rPr lang="de-CH" sz="2600" dirty="0">
                <a:latin typeface="Arial Rounded MT Bold" charset="0"/>
              </a:rPr>
              <a:t> (vgl. 1. Kor 15,2; Gal 3,4; 4,11).</a:t>
            </a:r>
          </a:p>
          <a:p>
            <a:pPr marL="609600" indent="-609600">
              <a:lnSpc>
                <a:spcPts val="3660"/>
              </a:lnSpc>
              <a:buFont typeface="Arial"/>
              <a:buChar char="•"/>
            </a:pPr>
            <a:endParaRPr lang="de-CH" sz="2600" dirty="0">
              <a:latin typeface="Arial Rounded MT Bold" charset="0"/>
            </a:endParaRPr>
          </a:p>
          <a:p>
            <a:pPr marL="609600" indent="-609600">
              <a:lnSpc>
                <a:spcPts val="3660"/>
              </a:lnSpc>
              <a:buFont typeface="Arial"/>
              <a:buChar char="•"/>
            </a:pPr>
            <a:r>
              <a:rPr lang="de-CH" sz="2600" dirty="0" err="1">
                <a:solidFill>
                  <a:srgbClr val="333399"/>
                </a:solidFill>
                <a:latin typeface="Arial Rounded MT Bold" charset="0"/>
              </a:rPr>
              <a:t>Mk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 9,47-48</a:t>
            </a:r>
            <a:r>
              <a:rPr lang="de-CH" sz="2600" dirty="0">
                <a:latin typeface="Arial Rounded MT Bold" charset="0"/>
              </a:rPr>
              <a:t>: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Jesus warnt </a:t>
            </a:r>
            <a:r>
              <a:rPr lang="de-CH" sz="2600" dirty="0">
                <a:latin typeface="Arial Rounded MT Bold" charset="0"/>
              </a:rPr>
              <a:t>seine Nachfolger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vor der Hölle</a:t>
            </a:r>
            <a:r>
              <a:rPr lang="de-CH" sz="2600" dirty="0">
                <a:solidFill>
                  <a:srgbClr val="4F81BD"/>
                </a:solidFill>
                <a:latin typeface="Arial Rounded MT Bold" charset="0"/>
              </a:rPr>
              <a:t> </a:t>
            </a:r>
            <a:r>
              <a:rPr lang="de-CH" sz="2600" dirty="0">
                <a:latin typeface="Arial Rounded MT Bold" charset="0"/>
              </a:rPr>
              <a:t>(Gehenna), „wo der Wurm nicht stirbt und das Feuer nicht </a:t>
            </a:r>
            <a:r>
              <a:rPr lang="de-CH" sz="2600" dirty="0" smtClean="0">
                <a:latin typeface="Arial Rounded MT Bold" charset="0"/>
              </a:rPr>
              <a:t>erlischt“ </a:t>
            </a:r>
            <a:r>
              <a:rPr lang="de-CH" sz="2600" dirty="0">
                <a:latin typeface="Arial Rounded MT Bold" charset="0"/>
              </a:rPr>
              <a:t>(vgl. </a:t>
            </a:r>
            <a:r>
              <a:rPr lang="de-CH" sz="2600" dirty="0" err="1">
                <a:solidFill>
                  <a:srgbClr val="333399"/>
                </a:solidFill>
                <a:latin typeface="Arial Rounded MT Bold" charset="0"/>
              </a:rPr>
              <a:t>Mt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 5,29-30</a:t>
            </a:r>
            <a:r>
              <a:rPr lang="de-CH" sz="2600" dirty="0">
                <a:latin typeface="Arial Rounded MT Bold" charset="0"/>
              </a:rPr>
              <a:t>)</a:t>
            </a:r>
            <a:r>
              <a:rPr lang="de-CH" sz="2600" dirty="0" smtClean="0">
                <a:latin typeface="Arial Rounded MT Bold" charset="0"/>
              </a:rPr>
              <a:t>.</a:t>
            </a:r>
            <a:r>
              <a:rPr lang="de-CH" sz="2600" dirty="0" smtClean="0">
                <a:latin typeface="Arial Unicode MS" charset="0"/>
              </a:rPr>
              <a:t> </a:t>
            </a:r>
            <a:endParaRPr lang="de-CH" sz="26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17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4624"/>
            <a:ext cx="7647384" cy="648072"/>
          </a:xfrm>
        </p:spPr>
        <p:txBody>
          <a:bodyPr/>
          <a:lstStyle/>
          <a:p>
            <a:pPr algn="l"/>
            <a:r>
              <a:rPr lang="de-CH" sz="2600" dirty="0">
                <a:latin typeface="Arial Rounded MT Bold" charset="0"/>
              </a:rPr>
              <a:t>Begründung der „ewigen </a:t>
            </a:r>
            <a:r>
              <a:rPr lang="de-CH" sz="2600" dirty="0" smtClean="0">
                <a:latin typeface="Arial Rounded MT Bold" charset="0"/>
              </a:rPr>
              <a:t>Heilssicherheit“</a:t>
            </a:r>
            <a:endParaRPr lang="de-CH" sz="2600" dirty="0">
              <a:latin typeface="Arial Rounded MT Bold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08719"/>
            <a:ext cx="8424936" cy="5040561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300"/>
              </a:lnSpc>
              <a:buFont typeface="Arial"/>
              <a:buChar char="•"/>
            </a:pP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1. Tim 1,19-20</a:t>
            </a:r>
            <a:r>
              <a:rPr lang="de-CH" sz="3000" dirty="0">
                <a:latin typeface="Arial Rounded MT Bold" charset="0"/>
              </a:rPr>
              <a:t>: „… indem du den Glauben bewahrst und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ein gutes Gewissen, das einige von sich gestoßen und im Hinblick auf den Glauben Schiffbruch erlitten haben</a:t>
            </a:r>
            <a:r>
              <a:rPr lang="de-CH" sz="3000" dirty="0">
                <a:latin typeface="Arial Rounded MT Bold" charset="0"/>
              </a:rPr>
              <a:t>; unter ihnen sind Hymenäus und Alexander, die ich dem Satan übergeben habe, damit sie zurechtgewiesen werden, nicht zu </a:t>
            </a:r>
            <a:r>
              <a:rPr lang="de-CH" sz="3000" dirty="0" smtClean="0">
                <a:latin typeface="Arial Rounded MT Bold" charset="0"/>
              </a:rPr>
              <a:t>lästern“ (vgl. auch 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1. Kor 5,5</a:t>
            </a:r>
            <a:r>
              <a:rPr lang="de-CH" sz="3000" dirty="0" smtClean="0">
                <a:latin typeface="Arial Rounded MT Bold" charset="0"/>
              </a:rPr>
              <a:t>).</a:t>
            </a:r>
            <a:endParaRPr lang="de-CH" sz="21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18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7867600" cy="836711"/>
          </a:xfrm>
        </p:spPr>
        <p:txBody>
          <a:bodyPr/>
          <a:lstStyle/>
          <a:p>
            <a:pPr algn="l"/>
            <a:r>
              <a:rPr lang="de-CH" sz="2600" dirty="0">
                <a:latin typeface="Arial Rounded MT Bold" charset="0"/>
              </a:rPr>
              <a:t>Begründung der „ewigen </a:t>
            </a:r>
            <a:r>
              <a:rPr lang="de-CH" sz="2600" dirty="0" smtClean="0">
                <a:latin typeface="Arial Rounded MT Bold" charset="0"/>
              </a:rPr>
              <a:t>Heilssicherheit“</a:t>
            </a:r>
            <a:endParaRPr lang="de-CH" sz="2600" dirty="0">
              <a:latin typeface="Arial Rounded MT Bold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447856" cy="5030887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ts val="4100"/>
              </a:lnSpc>
              <a:buFont typeface="Arial"/>
              <a:buChar char="•"/>
            </a:pPr>
            <a:r>
              <a:rPr lang="de-CH" sz="3000" dirty="0">
                <a:latin typeface="Arial Rounded MT Bold" charset="0"/>
              </a:rPr>
              <a:t>Vgl.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2. Tim 2,18</a:t>
            </a:r>
            <a:r>
              <a:rPr lang="de-CH" sz="3000" dirty="0">
                <a:latin typeface="Arial Rounded MT Bold" charset="0"/>
              </a:rPr>
              <a:t>: „…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die von der Wahrheit abgeirrt sind</a:t>
            </a:r>
            <a:r>
              <a:rPr lang="de-CH" sz="3000" dirty="0">
                <a:solidFill>
                  <a:srgbClr val="4F81BD"/>
                </a:solidFill>
                <a:latin typeface="Arial Rounded MT Bold" charset="0"/>
              </a:rPr>
              <a:t> </a:t>
            </a:r>
            <a:r>
              <a:rPr lang="de-CH" sz="3000" dirty="0" smtClean="0">
                <a:latin typeface="Arial Rounded MT Bold" charset="0"/>
              </a:rPr>
              <a:t>…“</a:t>
            </a:r>
          </a:p>
          <a:p>
            <a:pPr marL="609600" indent="-609600">
              <a:lnSpc>
                <a:spcPts val="4100"/>
              </a:lnSpc>
              <a:buFont typeface="Arial"/>
              <a:buChar char="•"/>
            </a:pPr>
            <a:endParaRPr lang="de-CH" sz="3000" dirty="0">
              <a:latin typeface="Arial Rounded MT Bold" charset="0"/>
            </a:endParaRPr>
          </a:p>
          <a:p>
            <a:pPr marL="609600" indent="-609600">
              <a:lnSpc>
                <a:spcPts val="4500"/>
              </a:lnSpc>
              <a:spcBef>
                <a:spcPct val="100000"/>
              </a:spcBef>
              <a:buFont typeface="Arial"/>
              <a:buChar char="•"/>
            </a:pP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Phil 2,12-13</a:t>
            </a:r>
            <a:r>
              <a:rPr lang="de-CH" sz="3000" dirty="0">
                <a:latin typeface="Arial Rounded MT Bold" charset="0"/>
              </a:rPr>
              <a:t>: Christen sind aufgefordert, ihre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Errettung „mit Furcht und Zittern</a:t>
            </a:r>
            <a:r>
              <a:rPr lang="ja-JP" altLang="de-CH" sz="30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 zu </a:t>
            </a:r>
            <a:r>
              <a:rPr lang="de-CH" sz="3000" dirty="0" err="1" smtClean="0">
                <a:solidFill>
                  <a:srgbClr val="333399"/>
                </a:solidFill>
                <a:latin typeface="Arial Rounded MT Bold" charset="0"/>
              </a:rPr>
              <a:t>bewir-ken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de-CH" sz="3000" dirty="0" smtClean="0">
                <a:latin typeface="Arial Rounded MT Bold" charset="0"/>
              </a:rPr>
              <a:t>in </a:t>
            </a:r>
            <a:r>
              <a:rPr lang="de-CH" sz="3000" dirty="0">
                <a:latin typeface="Arial Rounded MT Bold" charset="0"/>
              </a:rPr>
              <a:t>dem Bewusstsein, dass Gott „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sowohl das Wollen als auch das Wirken zu [seinem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]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 Wohlgefallen </a:t>
            </a:r>
            <a:r>
              <a:rPr lang="de-CH" sz="3000" dirty="0" smtClean="0">
                <a:solidFill>
                  <a:srgbClr val="333399"/>
                </a:solidFill>
                <a:latin typeface="Arial Rounded MT Bold" charset="0"/>
              </a:rPr>
              <a:t>wirkt</a:t>
            </a:r>
            <a:r>
              <a:rPr lang="de-CH" sz="3000" dirty="0" smtClean="0">
                <a:latin typeface="Arial Rounded MT Bold" charset="0"/>
              </a:rPr>
              <a:t>.“</a:t>
            </a:r>
            <a:endParaRPr lang="de-CH" sz="28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19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31832" cy="1124744"/>
          </a:xfrm>
        </p:spPr>
        <p:txBody>
          <a:bodyPr>
            <a:normAutofit/>
          </a:bodyPr>
          <a:lstStyle/>
          <a:p>
            <a:pPr algn="l"/>
            <a:r>
              <a:rPr lang="de-CH" sz="3600" dirty="0" smtClean="0">
                <a:latin typeface="Arial Rounded MT Bold" charset="0"/>
              </a:rPr>
              <a:t>Gliederung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idx="1"/>
          </p:nvPr>
        </p:nvSpPr>
        <p:spPr>
          <a:xfrm>
            <a:off x="395536" y="1124744"/>
            <a:ext cx="8532440" cy="4824536"/>
          </a:xfrm>
        </p:spPr>
        <p:txBody>
          <a:bodyPr/>
          <a:lstStyle/>
          <a:p>
            <a:pPr marL="514350" indent="-514350">
              <a:lnSpc>
                <a:spcPts val="408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400" dirty="0" smtClean="0">
                <a:latin typeface="Arial Rounded MT Bold" charset="0"/>
              </a:rPr>
              <a:t>Begründung </a:t>
            </a:r>
            <a:r>
              <a:rPr lang="de-CH" sz="2400" dirty="0">
                <a:latin typeface="Arial Rounded MT Bold" charset="0"/>
              </a:rPr>
              <a:t>der „ewigen </a:t>
            </a:r>
            <a:r>
              <a:rPr lang="de-CH" sz="2400" dirty="0" smtClean="0">
                <a:latin typeface="Arial Rounded MT Bold" charset="0"/>
              </a:rPr>
              <a:t>Heilssicherheit“ </a:t>
            </a:r>
            <a:r>
              <a:rPr lang="de-CH" sz="2400" dirty="0">
                <a:latin typeface="Arial Rounded MT Bold" charset="0"/>
              </a:rPr>
              <a:t>und </a:t>
            </a:r>
            <a:r>
              <a:rPr lang="de-CH" sz="2400" dirty="0" smtClean="0">
                <a:latin typeface="Arial Rounded MT Bold" charset="0"/>
              </a:rPr>
              <a:t>Stellungnahme</a:t>
            </a:r>
            <a:endParaRPr lang="de-CH" sz="2400" dirty="0">
              <a:latin typeface="Arial Rounded MT Bold" charset="0"/>
            </a:endParaRPr>
          </a:p>
          <a:p>
            <a:pPr marL="514350" indent="-514350">
              <a:lnSpc>
                <a:spcPts val="408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400" dirty="0" smtClean="0">
                <a:latin typeface="Arial Rounded MT Bold" charset="0"/>
              </a:rPr>
              <a:t>Bewahrung </a:t>
            </a:r>
            <a:r>
              <a:rPr lang="de-CH" sz="2400" dirty="0">
                <a:latin typeface="Arial Rounded MT Bold" charset="0"/>
              </a:rPr>
              <a:t>im </a:t>
            </a:r>
            <a:r>
              <a:rPr lang="de-CH" sz="2400" dirty="0" smtClean="0">
                <a:latin typeface="Arial Rounded MT Bold" charset="0"/>
              </a:rPr>
              <a:t>Glauben</a:t>
            </a:r>
            <a:endParaRPr lang="de-CH" sz="2400" dirty="0">
              <a:latin typeface="Arial Rounded MT Bold" charset="0"/>
            </a:endParaRPr>
          </a:p>
          <a:p>
            <a:pPr marL="514350" indent="-514350">
              <a:lnSpc>
                <a:spcPts val="408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400" dirty="0" smtClean="0">
                <a:latin typeface="Arial Rounded MT Bold" charset="0"/>
              </a:rPr>
              <a:t>Ausharren </a:t>
            </a:r>
            <a:r>
              <a:rPr lang="de-CH" sz="2400" dirty="0">
                <a:latin typeface="Arial Rounded MT Bold" charset="0"/>
              </a:rPr>
              <a:t>im Glauben</a:t>
            </a:r>
          </a:p>
          <a:p>
            <a:pPr marL="609600" indent="-609600">
              <a:lnSpc>
                <a:spcPts val="4080"/>
              </a:lnSpc>
              <a:spcAft>
                <a:spcPts val="600"/>
              </a:spcAft>
            </a:pPr>
            <a:endParaRPr lang="de-CH" sz="1200" dirty="0">
              <a:latin typeface="Arial Unicode MS" charset="0"/>
            </a:endParaRPr>
          </a:p>
          <a:p>
            <a:pPr marL="609600" indent="-609600">
              <a:buFontTx/>
              <a:buNone/>
            </a:pP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3"/>
            <a:ext cx="8447856" cy="287759"/>
          </a:xfrm>
        </p:spPr>
        <p:txBody>
          <a:bodyPr/>
          <a:lstStyle/>
          <a:p>
            <a:endParaRPr lang="de-DE" sz="2600" dirty="0">
              <a:latin typeface="Arial Rounded MT Bold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663880" cy="5184576"/>
          </a:xfrm>
        </p:spPr>
        <p:txBody>
          <a:bodyPr/>
          <a:lstStyle/>
          <a:p>
            <a:pPr marL="609600" indent="-609600" eaLnBrk="0" hangingPunct="0"/>
            <a:endParaRPr lang="de-CH" sz="2400" dirty="0" smtClean="0">
              <a:latin typeface="Arial Rounded MT Bold" charset="0"/>
            </a:endParaRPr>
          </a:p>
          <a:p>
            <a:pPr marL="609600" indent="-609600" eaLnBrk="0" hangingPunct="0"/>
            <a:endParaRPr lang="de-CH" sz="2400" dirty="0" smtClean="0">
              <a:latin typeface="Arial Rounded MT Bold" charset="0"/>
            </a:endParaRPr>
          </a:p>
          <a:p>
            <a:pPr marL="609600" indent="-609600" eaLnBrk="0" hangingPunct="0"/>
            <a:endParaRPr lang="de-CH" sz="2400" dirty="0">
              <a:latin typeface="Arial Rounded MT Bold" charset="0"/>
            </a:endParaRPr>
          </a:p>
          <a:p>
            <a:pPr marL="609600" indent="-609600" eaLnBrk="0" hangingPunct="0"/>
            <a:endParaRPr lang="de-CH" sz="2400" dirty="0">
              <a:latin typeface="Arial Rounded MT Bold" charset="0"/>
            </a:endParaRPr>
          </a:p>
          <a:p>
            <a:pPr marL="0" indent="0" algn="ctr" eaLnBrk="0" hangingPunct="0">
              <a:buNone/>
            </a:pPr>
            <a:r>
              <a:rPr lang="de-CH" sz="4400" dirty="0">
                <a:latin typeface="Arial Rounded MT Bold" charset="0"/>
              </a:rPr>
              <a:t>2. </a:t>
            </a:r>
            <a:r>
              <a:rPr lang="de-CH" sz="4400" dirty="0" smtClean="0">
                <a:latin typeface="Arial Rounded MT Bold" charset="0"/>
              </a:rPr>
              <a:t>Bewahrung im </a:t>
            </a:r>
            <a:r>
              <a:rPr lang="de-CH" sz="4400" dirty="0">
                <a:latin typeface="Arial Rounded MT Bold" charset="0"/>
              </a:rPr>
              <a:t>Glauben</a:t>
            </a:r>
            <a:endParaRPr lang="de-CH" sz="4400" b="1" dirty="0">
              <a:latin typeface="Arial Rounded MT Bold" charset="0"/>
            </a:endParaRPr>
          </a:p>
          <a:p>
            <a:pPr marL="609600" indent="-609600">
              <a:lnSpc>
                <a:spcPct val="90000"/>
              </a:lnSpc>
            </a:pPr>
            <a:endParaRPr lang="de-CH" sz="2500" dirty="0">
              <a:latin typeface="Arial Unicode MS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CH" dirty="0">
                <a:latin typeface="Arial Unicode MS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20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871792" cy="548680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3"/>
            <a:ext cx="8591872" cy="4968552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200"/>
              </a:lnSpc>
              <a:buFont typeface="Arial"/>
              <a:buChar char="•"/>
            </a:pP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Gegen Angst</a:t>
            </a:r>
            <a:r>
              <a:rPr lang="de-CH" sz="3000" dirty="0">
                <a:latin typeface="Arial Rounded MT Bold" charset="0"/>
              </a:rPr>
              <a:t>, im Glauben nicht </a:t>
            </a:r>
            <a:r>
              <a:rPr lang="de-CH" sz="3000" dirty="0" err="1" smtClean="0">
                <a:latin typeface="Arial Rounded MT Bold" charset="0"/>
              </a:rPr>
              <a:t>durchzu</a:t>
            </a:r>
            <a:r>
              <a:rPr lang="de-CH" sz="3000" dirty="0" smtClean="0">
                <a:latin typeface="Arial Rounded MT Bold" charset="0"/>
              </a:rPr>
              <a:t>-halten</a:t>
            </a:r>
            <a:r>
              <a:rPr lang="de-CH" sz="3000" dirty="0">
                <a:latin typeface="Arial Rounded MT Bold" charset="0"/>
              </a:rPr>
              <a:t>: Viele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Verheißungen </a:t>
            </a:r>
            <a:r>
              <a:rPr lang="de-CH" sz="3000" dirty="0">
                <a:latin typeface="Arial Rounded MT Bold" charset="0"/>
              </a:rPr>
              <a:t>der </a:t>
            </a:r>
            <a:r>
              <a:rPr lang="de-CH" sz="3000" dirty="0" err="1" smtClean="0">
                <a:latin typeface="Arial Rounded MT Bold" charset="0"/>
              </a:rPr>
              <a:t>Bewah-rung</a:t>
            </a:r>
            <a:r>
              <a:rPr lang="de-CH" sz="3000" dirty="0" smtClean="0">
                <a:latin typeface="Arial Rounded MT Bold" charset="0"/>
              </a:rPr>
              <a:t>.</a:t>
            </a:r>
          </a:p>
          <a:p>
            <a:pPr marL="609600" indent="-609600">
              <a:lnSpc>
                <a:spcPts val="4200"/>
              </a:lnSpc>
              <a:buFont typeface="Arial"/>
              <a:buChar char="•"/>
            </a:pPr>
            <a:endParaRPr lang="de-CH" sz="3000" dirty="0">
              <a:latin typeface="Arial Rounded MT Bold" charset="0"/>
            </a:endParaRPr>
          </a:p>
          <a:p>
            <a:pPr marL="609600" indent="-609600">
              <a:lnSpc>
                <a:spcPts val="4200"/>
              </a:lnSpc>
              <a:spcBef>
                <a:spcPct val="100000"/>
              </a:spcBef>
              <a:buFont typeface="Arial"/>
              <a:buChar char="•"/>
            </a:pPr>
            <a:r>
              <a:rPr lang="de-CH" sz="3000" dirty="0" err="1">
                <a:solidFill>
                  <a:srgbClr val="333399"/>
                </a:solidFill>
                <a:latin typeface="Arial Rounded MT Bold" charset="0"/>
              </a:rPr>
              <a:t>Joh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 6,39</a:t>
            </a:r>
            <a:r>
              <a:rPr lang="de-CH" sz="3000" dirty="0">
                <a:latin typeface="Arial Rounded MT Bold" charset="0"/>
              </a:rPr>
              <a:t>: „Dies aber ist </a:t>
            </a:r>
            <a:r>
              <a:rPr lang="de-CH" sz="3000" dirty="0">
                <a:solidFill>
                  <a:srgbClr val="333399"/>
                </a:solidFill>
                <a:latin typeface="Arial Rounded MT Bold" charset="0"/>
              </a:rPr>
              <a:t>der Wille dessen, der mich gesandt hat, dass ich von allem, was er mir gegeben hat, nichts verliere</a:t>
            </a:r>
            <a:r>
              <a:rPr lang="de-CH" sz="3000" dirty="0">
                <a:latin typeface="Arial Rounded MT Bold" charset="0"/>
              </a:rPr>
              <a:t>, sondern es am letzten Tag </a:t>
            </a:r>
            <a:r>
              <a:rPr lang="de-CH" sz="3000" dirty="0" smtClean="0">
                <a:latin typeface="Arial Rounded MT Bold" charset="0"/>
              </a:rPr>
              <a:t>auferwecke.“</a:t>
            </a:r>
            <a:r>
              <a:rPr lang="de-CH" sz="2400" dirty="0" smtClean="0">
                <a:latin typeface="Arial Unicode MS" charset="0"/>
              </a:rPr>
              <a:t> </a:t>
            </a:r>
            <a:endParaRPr lang="de-CH" sz="19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21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799958" cy="692696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636322" cy="5112568"/>
          </a:xfrm>
        </p:spPr>
        <p:txBody>
          <a:bodyPr/>
          <a:lstStyle/>
          <a:p>
            <a:pPr marL="609600" indent="-609600">
              <a:lnSpc>
                <a:spcPts val="3960"/>
              </a:lnSpc>
              <a:buFont typeface="Arial"/>
              <a:buChar char="•"/>
            </a:pPr>
            <a:r>
              <a:rPr lang="de-CH" sz="2800" dirty="0" err="1">
                <a:solidFill>
                  <a:srgbClr val="333399"/>
                </a:solidFill>
                <a:latin typeface="Arial Rounded MT Bold" charset="0"/>
              </a:rPr>
              <a:t>Joh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 10,27-29</a:t>
            </a:r>
            <a:r>
              <a:rPr lang="de-CH" sz="2800" dirty="0">
                <a:latin typeface="Arial Rounded MT Bold" charset="0"/>
              </a:rPr>
              <a:t>: „Meine Schafe hören meine Stimme, und ich kenne sie, und sie folgen mir; und ich gebe ihnen ewiges Leben, und sie </a:t>
            </a:r>
            <a:r>
              <a:rPr lang="de-CH" sz="2800" dirty="0" err="1" smtClean="0">
                <a:latin typeface="Arial Rounded MT Bold" charset="0"/>
              </a:rPr>
              <a:t>ge-hen</a:t>
            </a:r>
            <a:r>
              <a:rPr lang="de-CH" sz="2800" dirty="0" smtClean="0">
                <a:latin typeface="Arial Rounded MT Bold" charset="0"/>
              </a:rPr>
              <a:t> </a:t>
            </a:r>
            <a:r>
              <a:rPr lang="de-CH" sz="2800" dirty="0">
                <a:latin typeface="Arial Rounded MT Bold" charset="0"/>
              </a:rPr>
              <a:t>in Ewigkeit nicht verloren,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und niemand  wird aus meiner Hand rauben</a:t>
            </a:r>
            <a:r>
              <a:rPr lang="de-CH" sz="2800" b="1" dirty="0">
                <a:latin typeface="Arial Rounded MT Bold" charset="0"/>
              </a:rPr>
              <a:t>.</a:t>
            </a:r>
            <a:r>
              <a:rPr lang="de-CH" sz="2800" dirty="0">
                <a:latin typeface="Arial Rounded MT Bold" charset="0"/>
              </a:rPr>
              <a:t> Mein Vater, der sie mir gegeben hat, ist größer als alle, und niemand kann sie aus der Hand meines Vaters </a:t>
            </a:r>
            <a:r>
              <a:rPr lang="de-CH" sz="2800" dirty="0" smtClean="0">
                <a:latin typeface="Arial Rounded MT Bold" charset="0"/>
              </a:rPr>
              <a:t>rauben.“</a:t>
            </a:r>
            <a:endParaRPr lang="de-CH" sz="21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22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-27384"/>
            <a:ext cx="7871792" cy="648071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696"/>
            <a:ext cx="8564314" cy="5400600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680"/>
              </a:lnSpc>
              <a:buFont typeface="Arial"/>
              <a:buChar char="•"/>
            </a:pPr>
            <a:r>
              <a:rPr lang="de-CH" sz="3400" dirty="0">
                <a:latin typeface="Arial Rounded MT Bold" charset="0"/>
              </a:rPr>
              <a:t>Jesus im </a:t>
            </a:r>
            <a:r>
              <a:rPr lang="de-CH" sz="3400" dirty="0">
                <a:solidFill>
                  <a:srgbClr val="333399"/>
                </a:solidFill>
                <a:latin typeface="Arial Rounded MT Bold" charset="0"/>
              </a:rPr>
              <a:t>hohepriesterlichen Gebet</a:t>
            </a:r>
            <a:r>
              <a:rPr lang="de-CH" sz="3400" b="1" dirty="0">
                <a:latin typeface="Arial Rounded MT Bold" charset="0"/>
              </a:rPr>
              <a:t>: </a:t>
            </a:r>
            <a:r>
              <a:rPr lang="de-CH" sz="3400" dirty="0">
                <a:solidFill>
                  <a:srgbClr val="333399"/>
                </a:solidFill>
                <a:latin typeface="Arial Rounded MT Bold" charset="0"/>
              </a:rPr>
              <a:t>Bewahrung seiner Nachfolger </a:t>
            </a:r>
            <a:r>
              <a:rPr lang="de-CH" sz="3400" dirty="0">
                <a:latin typeface="Arial Rounded MT Bold" charset="0"/>
              </a:rPr>
              <a:t>(vgl. </a:t>
            </a:r>
            <a:r>
              <a:rPr lang="de-CH" sz="3400" dirty="0" err="1">
                <a:latin typeface="Arial Rounded MT Bold" charset="0"/>
              </a:rPr>
              <a:t>Joh</a:t>
            </a:r>
            <a:r>
              <a:rPr lang="de-CH" sz="3400" dirty="0">
                <a:latin typeface="Arial Rounded MT Bold" charset="0"/>
              </a:rPr>
              <a:t> 17, 11ff.).</a:t>
            </a:r>
          </a:p>
          <a:p>
            <a:pPr marL="609600" indent="-609600">
              <a:lnSpc>
                <a:spcPts val="4680"/>
              </a:lnSpc>
              <a:buFont typeface="Arial"/>
              <a:buChar char="•"/>
            </a:pPr>
            <a:endParaRPr lang="de-CH" sz="3400" dirty="0">
              <a:latin typeface="Arial Rounded MT Bold" charset="0"/>
            </a:endParaRPr>
          </a:p>
          <a:p>
            <a:pPr marL="609600" indent="-609600">
              <a:lnSpc>
                <a:spcPts val="4680"/>
              </a:lnSpc>
              <a:buFont typeface="Arial"/>
              <a:buChar char="•"/>
            </a:pPr>
            <a:r>
              <a:rPr lang="de-CH" sz="3400" dirty="0" err="1">
                <a:solidFill>
                  <a:srgbClr val="333399"/>
                </a:solidFill>
                <a:latin typeface="Arial Rounded MT Bold" charset="0"/>
              </a:rPr>
              <a:t>Joh</a:t>
            </a:r>
            <a:r>
              <a:rPr lang="de-CH" sz="3400" dirty="0">
                <a:solidFill>
                  <a:srgbClr val="333399"/>
                </a:solidFill>
                <a:latin typeface="Arial Rounded MT Bold" charset="0"/>
              </a:rPr>
              <a:t> 17,15</a:t>
            </a:r>
            <a:r>
              <a:rPr lang="de-CH" sz="3400" dirty="0">
                <a:latin typeface="Arial Rounded MT Bold" charset="0"/>
              </a:rPr>
              <a:t>: „Ich bitte nicht, dass du sie aus der Welt wegnimmst, sondern </a:t>
            </a:r>
            <a:r>
              <a:rPr lang="de-CH" sz="3400" dirty="0">
                <a:solidFill>
                  <a:srgbClr val="333399"/>
                </a:solidFill>
                <a:latin typeface="Arial Rounded MT Bold" charset="0"/>
              </a:rPr>
              <a:t>dass du sie bewahrst </a:t>
            </a:r>
            <a:r>
              <a:rPr lang="de-CH" sz="3400" dirty="0">
                <a:latin typeface="Arial Rounded MT Bold" charset="0"/>
              </a:rPr>
              <a:t>vor dem </a:t>
            </a:r>
            <a:r>
              <a:rPr lang="de-CH" sz="3400" dirty="0" smtClean="0">
                <a:latin typeface="Arial Rounded MT Bold" charset="0"/>
              </a:rPr>
              <a:t>Bösen</a:t>
            </a:r>
            <a:r>
              <a:rPr lang="de-CH" dirty="0" smtClean="0">
                <a:latin typeface="Arial Rounded MT Bold" charset="0"/>
              </a:rPr>
              <a:t>.“</a:t>
            </a:r>
            <a:r>
              <a:rPr lang="de-CH" sz="2800" dirty="0" smtClean="0">
                <a:latin typeface="Arial Unicode MS" charset="0"/>
              </a:rPr>
              <a:t> </a:t>
            </a:r>
            <a:endParaRPr lang="de-CH" sz="21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23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7943800" cy="548679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375848" cy="5166519"/>
          </a:xfrm>
        </p:spPr>
        <p:txBody>
          <a:bodyPr>
            <a:normAutofit/>
          </a:bodyPr>
          <a:lstStyle/>
          <a:p>
            <a:pPr marL="609600" indent="-609600">
              <a:lnSpc>
                <a:spcPts val="3960"/>
              </a:lnSpc>
              <a:buFont typeface="Arial"/>
              <a:buChar char="•"/>
            </a:pP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Phil 1,6</a:t>
            </a:r>
            <a:r>
              <a:rPr lang="de-CH" sz="2800" dirty="0">
                <a:latin typeface="Arial Rounded MT Bold" charset="0"/>
              </a:rPr>
              <a:t>: „Ich bin ebenso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überzeugt, dass der, der in euch ein gutes Werk angefangen hat, es vollenden wird bis auf den Tag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Chris-</a:t>
            </a:r>
            <a:r>
              <a:rPr lang="de-CH" sz="2800" dirty="0" err="1" smtClean="0">
                <a:solidFill>
                  <a:srgbClr val="333399"/>
                </a:solidFill>
                <a:latin typeface="Arial Rounded MT Bold" charset="0"/>
              </a:rPr>
              <a:t>ti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 Jesu</a:t>
            </a:r>
            <a:r>
              <a:rPr lang="de-CH" sz="2800" dirty="0">
                <a:latin typeface="Arial Rounded MT Bold" charset="0"/>
              </a:rPr>
              <a:t>“ (vgl. auch Phil 4,7; 1. </a:t>
            </a:r>
            <a:r>
              <a:rPr lang="de-CH" sz="2800" dirty="0" err="1">
                <a:latin typeface="Arial Rounded MT Bold" charset="0"/>
              </a:rPr>
              <a:t>Thess</a:t>
            </a:r>
            <a:r>
              <a:rPr lang="de-CH" sz="2800" dirty="0">
                <a:latin typeface="Arial Rounded MT Bold" charset="0"/>
              </a:rPr>
              <a:t> 5,23f.; </a:t>
            </a:r>
            <a:r>
              <a:rPr lang="de-CH" sz="2800" dirty="0" err="1">
                <a:latin typeface="Arial Rounded MT Bold" charset="0"/>
              </a:rPr>
              <a:t>Hebr</a:t>
            </a:r>
            <a:r>
              <a:rPr lang="de-CH" sz="2800" dirty="0">
                <a:latin typeface="Arial Rounded MT Bold" charset="0"/>
              </a:rPr>
              <a:t>  12,3).</a:t>
            </a:r>
          </a:p>
          <a:p>
            <a:pPr marL="609600" indent="-609600">
              <a:lnSpc>
                <a:spcPts val="3960"/>
              </a:lnSpc>
              <a:spcBef>
                <a:spcPct val="80000"/>
              </a:spcBef>
              <a:buFont typeface="Arial"/>
              <a:buChar char="•"/>
            </a:pP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2. Tim 1,12</a:t>
            </a:r>
            <a:r>
              <a:rPr lang="de-CH" sz="2800" dirty="0">
                <a:latin typeface="Arial Rounded MT Bold" charset="0"/>
              </a:rPr>
              <a:t>: „… ich weiß, auf wen ich mein Vertrauen gesetzt habe, und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bin überzeugt, dass er imstande ist, mein anvertrautes Gut bis auf jenen Tag zu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bewahren</a:t>
            </a:r>
            <a:r>
              <a:rPr lang="de-CH" sz="2800" dirty="0" smtClean="0">
                <a:latin typeface="Arial Rounded MT Bold" charset="0"/>
              </a:rPr>
              <a:t>.“</a:t>
            </a:r>
            <a:r>
              <a:rPr lang="de-CH" sz="2800" dirty="0" smtClean="0">
                <a:latin typeface="Arial Unicode MS" charset="0"/>
              </a:rPr>
              <a:t> </a:t>
            </a:r>
            <a:endParaRPr lang="de-CH" sz="21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24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"/>
            <a:ext cx="8015808" cy="620687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764705"/>
            <a:ext cx="8591872" cy="5256584"/>
          </a:xfrm>
        </p:spPr>
        <p:txBody>
          <a:bodyPr>
            <a:noAutofit/>
          </a:bodyPr>
          <a:lstStyle/>
          <a:p>
            <a:pPr marL="609600" indent="-609600">
              <a:lnSpc>
                <a:spcPts val="3960"/>
              </a:lnSpc>
              <a:spcAft>
                <a:spcPts val="3000"/>
              </a:spcAft>
              <a:buFont typeface="Arial"/>
              <a:buChar char="•"/>
            </a:pP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Röm 8,38-39</a:t>
            </a:r>
            <a:r>
              <a:rPr lang="de-CH" sz="2600" dirty="0">
                <a:latin typeface="Arial Rounded MT Bold" charset="0"/>
              </a:rPr>
              <a:t>: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Nichts kann uns </a:t>
            </a:r>
            <a:r>
              <a:rPr lang="de-CH" sz="2600" dirty="0" smtClean="0">
                <a:solidFill>
                  <a:srgbClr val="333399"/>
                </a:solidFill>
                <a:latin typeface="Arial Rounded MT Bold" charset="0"/>
              </a:rPr>
              <a:t>scheiden </a:t>
            </a:r>
            <a:r>
              <a:rPr lang="de-CH" sz="2600" dirty="0" smtClean="0">
                <a:latin typeface="Arial Rounded MT Bold" charset="0"/>
              </a:rPr>
              <a:t>von </a:t>
            </a:r>
            <a:r>
              <a:rPr lang="de-CH" sz="2600" dirty="0">
                <a:latin typeface="Arial Rounded MT Bold" charset="0"/>
              </a:rPr>
              <a:t>der Liebe </a:t>
            </a:r>
            <a:r>
              <a:rPr lang="de-CH" sz="2600" dirty="0" smtClean="0">
                <a:latin typeface="Arial Rounded MT Bold" charset="0"/>
              </a:rPr>
              <a:t>Gottes.</a:t>
            </a:r>
            <a:endParaRPr lang="de-CH" sz="2600" dirty="0">
              <a:latin typeface="Arial Rounded MT Bold" charset="0"/>
            </a:endParaRPr>
          </a:p>
          <a:p>
            <a:pPr marL="609600" indent="-609600">
              <a:lnSpc>
                <a:spcPts val="3960"/>
              </a:lnSpc>
              <a:spcAft>
                <a:spcPts val="3000"/>
              </a:spcAft>
              <a:buFont typeface="Arial"/>
              <a:buChar char="•"/>
            </a:pP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1. Petr 1,3-5</a:t>
            </a:r>
            <a:r>
              <a:rPr lang="de-CH" sz="2600" dirty="0">
                <a:solidFill>
                  <a:schemeClr val="tx2"/>
                </a:solidFill>
                <a:latin typeface="Arial Rounded MT Bold" charset="0"/>
              </a:rPr>
              <a:t>: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Gott hat uns wiedergeboren </a:t>
            </a:r>
            <a:r>
              <a:rPr lang="de-CH" sz="2600" dirty="0">
                <a:latin typeface="Arial Rounded MT Bold" charset="0"/>
              </a:rPr>
              <a:t>„zu einem unvergänglichen und unbefleckten und unverwelklichen </a:t>
            </a: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Erbteil, das in den Himmeln aufbewahrt ist für euch, die ihr in der Kraft Gottes durch Glauben bewahrt werdet zur Errettung</a:t>
            </a:r>
            <a:r>
              <a:rPr lang="de-CH" sz="2600" b="1" dirty="0">
                <a:latin typeface="Arial Rounded MT Bold" charset="0"/>
              </a:rPr>
              <a:t>,</a:t>
            </a:r>
            <a:r>
              <a:rPr lang="de-CH" sz="2600" dirty="0">
                <a:latin typeface="Arial Rounded MT Bold" charset="0"/>
              </a:rPr>
              <a:t> [die] bereit [ist], in der letzten Zeit offenbart zu </a:t>
            </a:r>
            <a:r>
              <a:rPr lang="de-CH" sz="2600" dirty="0" smtClean="0">
                <a:latin typeface="Arial Rounded MT Bold" charset="0"/>
              </a:rPr>
              <a:t>werden.“</a:t>
            </a:r>
            <a:endParaRPr lang="de-CH" sz="26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25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931224" cy="692696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Bewahrung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295456" cy="5184576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ts val="3740"/>
              </a:lnSpc>
              <a:spcAft>
                <a:spcPts val="2400"/>
              </a:spcAft>
              <a:buFont typeface="Arial"/>
              <a:buChar char="•"/>
            </a:pP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1. Petr 5,10</a:t>
            </a:r>
            <a:r>
              <a:rPr lang="de-CH" dirty="0">
                <a:latin typeface="Arial Rounded MT Bold" charset="0"/>
              </a:rPr>
              <a:t>: „Der Gott aller Gnade aber, der euch berufen hat zu seiner ewigen Herrlichkeit in Christus, 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er selbst wird [euch], die ihr eine kurze Zeit gelitten habt, vollkommen machen, befestigen, kräftigen, </a:t>
            </a:r>
            <a:r>
              <a:rPr lang="de-CH" dirty="0" smtClean="0">
                <a:solidFill>
                  <a:srgbClr val="333399"/>
                </a:solidFill>
                <a:latin typeface="Arial Rounded MT Bold" charset="0"/>
              </a:rPr>
              <a:t>gründen</a:t>
            </a:r>
            <a:r>
              <a:rPr lang="de-CH" dirty="0" smtClean="0">
                <a:latin typeface="Arial Rounded MT Bold" charset="0"/>
              </a:rPr>
              <a:t>.“</a:t>
            </a:r>
            <a:endParaRPr lang="de-CH" dirty="0">
              <a:latin typeface="Arial Rounded MT Bold" charset="0"/>
            </a:endParaRPr>
          </a:p>
          <a:p>
            <a:pPr marL="609600" indent="-609600">
              <a:lnSpc>
                <a:spcPts val="3740"/>
              </a:lnSpc>
              <a:spcAft>
                <a:spcPts val="2400"/>
              </a:spcAft>
              <a:buFont typeface="Arial"/>
              <a:buChar char="•"/>
            </a:pP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1. </a:t>
            </a:r>
            <a:r>
              <a:rPr lang="de-CH" dirty="0" err="1">
                <a:solidFill>
                  <a:srgbClr val="333399"/>
                </a:solidFill>
                <a:latin typeface="Arial Rounded MT Bold" charset="0"/>
              </a:rPr>
              <a:t>Thess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 5,24</a:t>
            </a:r>
            <a:r>
              <a:rPr lang="de-CH" dirty="0">
                <a:latin typeface="Arial Rounded MT Bold" charset="0"/>
              </a:rPr>
              <a:t>: „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Treu ist, der euch beruft; er wird es auch </a:t>
            </a:r>
            <a:r>
              <a:rPr lang="de-CH" dirty="0" smtClean="0">
                <a:solidFill>
                  <a:srgbClr val="333399"/>
                </a:solidFill>
                <a:latin typeface="Arial Rounded MT Bold" charset="0"/>
              </a:rPr>
              <a:t>tun</a:t>
            </a:r>
            <a:r>
              <a:rPr lang="de-CH" dirty="0" smtClean="0">
                <a:latin typeface="Arial Rounded MT Bold" charset="0"/>
              </a:rPr>
              <a:t>.“</a:t>
            </a:r>
            <a:endParaRPr lang="de-CH" dirty="0">
              <a:latin typeface="Arial Rounded MT Bold" charset="0"/>
            </a:endParaRPr>
          </a:p>
          <a:p>
            <a:pPr marL="609600" indent="-609600">
              <a:lnSpc>
                <a:spcPts val="3740"/>
              </a:lnSpc>
              <a:spcAft>
                <a:spcPts val="2400"/>
              </a:spcAft>
              <a:buFont typeface="Arial"/>
              <a:buChar char="•"/>
            </a:pP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2. </a:t>
            </a:r>
            <a:r>
              <a:rPr lang="de-CH" dirty="0" err="1">
                <a:solidFill>
                  <a:srgbClr val="333399"/>
                </a:solidFill>
                <a:latin typeface="Arial Rounded MT Bold" charset="0"/>
              </a:rPr>
              <a:t>Thess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 3,3</a:t>
            </a:r>
            <a:r>
              <a:rPr lang="de-CH" dirty="0">
                <a:latin typeface="Arial Rounded MT Bold" charset="0"/>
              </a:rPr>
              <a:t>: „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Treu ist aber der Herr</a:t>
            </a:r>
            <a:r>
              <a:rPr lang="de-CH" dirty="0">
                <a:latin typeface="Arial Rounded MT Bold" charset="0"/>
              </a:rPr>
              <a:t>, der euch befestigen und </a:t>
            </a:r>
            <a:r>
              <a:rPr lang="de-CH" dirty="0">
                <a:solidFill>
                  <a:srgbClr val="333399"/>
                </a:solidFill>
                <a:latin typeface="Arial Rounded MT Bold" charset="0"/>
              </a:rPr>
              <a:t>vor dem Bösen bewahren </a:t>
            </a:r>
            <a:r>
              <a:rPr lang="de-CH" dirty="0" smtClean="0">
                <a:solidFill>
                  <a:srgbClr val="333399"/>
                </a:solidFill>
                <a:latin typeface="Arial Rounded MT Bold" charset="0"/>
              </a:rPr>
              <a:t>wird</a:t>
            </a:r>
            <a:r>
              <a:rPr lang="de-CH" dirty="0" smtClean="0">
                <a:latin typeface="Arial Rounded MT Bold" charset="0"/>
              </a:rPr>
              <a:t>.“</a:t>
            </a: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26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913"/>
            <a:ext cx="8159824" cy="359767"/>
          </a:xfrm>
        </p:spPr>
        <p:txBody>
          <a:bodyPr/>
          <a:lstStyle/>
          <a:p>
            <a:endParaRPr lang="de-DE" sz="3600" dirty="0">
              <a:latin typeface="Arial Unicode MS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708330" cy="4896544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de-CH" sz="2500" dirty="0">
              <a:latin typeface="Arial Unicode MS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de-CH" sz="8000" dirty="0" smtClean="0">
              <a:latin typeface="Arial Rounded MT Bold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de-CH" sz="5400" dirty="0" smtClean="0">
                <a:latin typeface="Arial Rounded MT Bold" charset="0"/>
              </a:rPr>
              <a:t>3</a:t>
            </a:r>
            <a:r>
              <a:rPr lang="de-CH" sz="5400" dirty="0">
                <a:latin typeface="Arial Rounded MT Bold" charset="0"/>
              </a:rPr>
              <a:t>. Ausharren im Glauben</a:t>
            </a:r>
            <a:endParaRPr lang="de-CH" sz="5400" dirty="0">
              <a:latin typeface="Arial Unicode MS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CH" dirty="0">
                <a:latin typeface="Arial Unicode MS" charset="0"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27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-27383"/>
            <a:ext cx="7799784" cy="648071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Ausharren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764703"/>
            <a:ext cx="8712968" cy="5184577"/>
          </a:xfrm>
        </p:spPr>
        <p:txBody>
          <a:bodyPr>
            <a:normAutofit/>
          </a:bodyPr>
          <a:lstStyle/>
          <a:p>
            <a:pPr marL="609600" indent="-609600">
              <a:lnSpc>
                <a:spcPts val="3500"/>
              </a:lnSpc>
              <a:spcAft>
                <a:spcPts val="3000"/>
              </a:spcAft>
              <a:buFont typeface="Arial"/>
              <a:buChar char="•"/>
            </a:pPr>
            <a:r>
              <a:rPr lang="de-CH" sz="2200" dirty="0" smtClean="0">
                <a:latin typeface="Arial Rounded MT Bold" charset="0"/>
              </a:rPr>
              <a:t>Wir sind </a:t>
            </a:r>
            <a:r>
              <a:rPr lang="de-CH" sz="2200" dirty="0">
                <a:latin typeface="Arial Rounded MT Bold" charset="0"/>
              </a:rPr>
              <a:t>aufgefordert,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im Glauben „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auszuharren“</a:t>
            </a:r>
            <a:r>
              <a:rPr lang="de-CH" sz="2200" dirty="0" smtClean="0">
                <a:solidFill>
                  <a:srgbClr val="4F81BD"/>
                </a:solidFill>
                <a:latin typeface="Arial Rounded MT Bold" charset="0"/>
              </a:rPr>
              <a:t> </a:t>
            </a:r>
            <a:r>
              <a:rPr lang="de-CH" sz="2200" dirty="0">
                <a:latin typeface="Arial Rounded MT Bold" charset="0"/>
              </a:rPr>
              <a:t>(vgl. </a:t>
            </a:r>
            <a:r>
              <a:rPr lang="de-CH" sz="2200" dirty="0" err="1">
                <a:latin typeface="Arial Rounded MT Bold" charset="0"/>
              </a:rPr>
              <a:t>Mt</a:t>
            </a:r>
            <a:r>
              <a:rPr lang="de-CH" sz="2200" dirty="0">
                <a:latin typeface="Arial Rounded MT Bold" charset="0"/>
              </a:rPr>
              <a:t> 10,22; 24,13; </a:t>
            </a:r>
            <a:r>
              <a:rPr lang="de-CH" sz="2200" dirty="0" err="1">
                <a:latin typeface="Arial Rounded MT Bold" charset="0"/>
              </a:rPr>
              <a:t>Mk</a:t>
            </a:r>
            <a:r>
              <a:rPr lang="de-CH" sz="2200" dirty="0">
                <a:latin typeface="Arial Rounded MT Bold" charset="0"/>
              </a:rPr>
              <a:t> 13,13; </a:t>
            </a:r>
            <a:r>
              <a:rPr lang="de-CH" sz="2200" dirty="0" err="1">
                <a:latin typeface="Arial Rounded MT Bold" charset="0"/>
              </a:rPr>
              <a:t>Lk</a:t>
            </a:r>
            <a:r>
              <a:rPr lang="de-CH" sz="2200" dirty="0">
                <a:latin typeface="Arial Rounded MT Bold" charset="0"/>
              </a:rPr>
              <a:t> 21,19; </a:t>
            </a:r>
            <a:r>
              <a:rPr lang="de-CH" sz="2200" dirty="0" err="1">
                <a:latin typeface="Arial Rounded MT Bold" charset="0"/>
              </a:rPr>
              <a:t>Hebr</a:t>
            </a:r>
            <a:r>
              <a:rPr lang="de-CH" sz="2200" dirty="0">
                <a:latin typeface="Arial Rounded MT Bold" charset="0"/>
              </a:rPr>
              <a:t> 10,32.36; 12,1; vgl. auch </a:t>
            </a:r>
            <a:r>
              <a:rPr lang="de-CH" sz="2200" dirty="0" err="1">
                <a:latin typeface="Arial Rounded MT Bold" charset="0"/>
              </a:rPr>
              <a:t>Offb</a:t>
            </a:r>
            <a:r>
              <a:rPr lang="de-CH" sz="2200" dirty="0">
                <a:latin typeface="Arial Rounded MT Bold" charset="0"/>
              </a:rPr>
              <a:t> 2,19; 3,10; 13,10; 14,12 </a:t>
            </a:r>
            <a:r>
              <a:rPr lang="de-CH" sz="2200" dirty="0" smtClean="0">
                <a:latin typeface="Arial Rounded MT Bold" charset="0"/>
              </a:rPr>
              <a:t>u. a.</a:t>
            </a:r>
            <a:r>
              <a:rPr lang="de-CH" sz="2200" dirty="0">
                <a:latin typeface="Arial Rounded MT Bold" charset="0"/>
              </a:rPr>
              <a:t>) bzw.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zu bleiben </a:t>
            </a:r>
            <a:r>
              <a:rPr lang="de-CH" sz="2200" dirty="0">
                <a:latin typeface="Arial Rounded MT Bold" charset="0"/>
              </a:rPr>
              <a:t>(vgl. Kol 1,23; 1. Tim 2,15; </a:t>
            </a:r>
            <a:r>
              <a:rPr lang="de-CH" sz="2200" dirty="0" smtClean="0">
                <a:latin typeface="Arial Rounded MT Bold" charset="0"/>
              </a:rPr>
              <a:t>vgl. auch </a:t>
            </a:r>
            <a:r>
              <a:rPr lang="de-CH" sz="2200" dirty="0" err="1" smtClean="0">
                <a:latin typeface="Arial Rounded MT Bold" charset="0"/>
              </a:rPr>
              <a:t>Joh</a:t>
            </a:r>
            <a:r>
              <a:rPr lang="de-CH" sz="2200" dirty="0" smtClean="0">
                <a:latin typeface="Arial Rounded MT Bold" charset="0"/>
              </a:rPr>
              <a:t> </a:t>
            </a:r>
            <a:r>
              <a:rPr lang="de-CH" sz="2200" dirty="0">
                <a:latin typeface="Arial Rounded MT Bold" charset="0"/>
              </a:rPr>
              <a:t>15,10)</a:t>
            </a:r>
            <a:r>
              <a:rPr lang="de-CH" sz="2200" dirty="0" smtClean="0">
                <a:latin typeface="Arial Rounded MT Bold" charset="0"/>
              </a:rPr>
              <a:t>.</a:t>
            </a:r>
            <a:endParaRPr lang="de-CH" sz="2200" i="1" dirty="0">
              <a:latin typeface="Arial Rounded MT Bold" charset="0"/>
            </a:endParaRPr>
          </a:p>
          <a:p>
            <a:pPr marL="609600" indent="-609600">
              <a:lnSpc>
                <a:spcPts val="3500"/>
              </a:lnSpc>
              <a:spcAft>
                <a:spcPts val="3000"/>
              </a:spcAft>
              <a:buFont typeface="Arial"/>
              <a:buChar char="•"/>
            </a:pPr>
            <a:r>
              <a:rPr lang="de-CH" sz="2200" i="1" dirty="0">
                <a:solidFill>
                  <a:srgbClr val="333399"/>
                </a:solidFill>
                <a:latin typeface="Arial Rounded MT Bold" charset="0"/>
              </a:rPr>
              <a:t>hypo-</a:t>
            </a:r>
            <a:r>
              <a:rPr lang="de-CH" sz="2200" i="1" dirty="0" err="1">
                <a:solidFill>
                  <a:srgbClr val="333399"/>
                </a:solidFill>
                <a:latin typeface="Arial Rounded MT Bold" charset="0"/>
              </a:rPr>
              <a:t>meno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 = „darunter 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bleiben“</a:t>
            </a:r>
            <a:r>
              <a:rPr lang="de-CH" sz="2200" b="1" dirty="0" smtClean="0">
                <a:solidFill>
                  <a:schemeClr val="tx2"/>
                </a:solidFill>
                <a:latin typeface="Arial Rounded MT Bold" charset="0"/>
              </a:rPr>
              <a:t>:</a:t>
            </a:r>
            <a:r>
              <a:rPr lang="de-CH" sz="2200" b="1" dirty="0">
                <a:latin typeface="Arial Rounded MT Bold" charset="0"/>
              </a:rPr>
              <a:t> </a:t>
            </a:r>
            <a:r>
              <a:rPr lang="de-CH" sz="2200" dirty="0" smtClean="0">
                <a:latin typeface="Arial Rounded MT Bold" charset="0"/>
              </a:rPr>
              <a:t>Wie </a:t>
            </a:r>
            <a:r>
              <a:rPr lang="de-CH" sz="2200" dirty="0">
                <a:latin typeface="Arial Rounded MT Bold" charset="0"/>
              </a:rPr>
              <a:t>der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Soldat kämpfend unter dem Schild </a:t>
            </a:r>
            <a:r>
              <a:rPr lang="de-CH" sz="2200" dirty="0">
                <a:latin typeface="Arial Rounded MT Bold" charset="0"/>
              </a:rPr>
              <a:t>bleibt</a:t>
            </a:r>
            <a:r>
              <a:rPr lang="de-CH" sz="2200" dirty="0" smtClean="0">
                <a:latin typeface="Arial Rounded MT Bold" charset="0"/>
              </a:rPr>
              <a:t>.</a:t>
            </a:r>
            <a:endParaRPr lang="de-CH" sz="2200" dirty="0">
              <a:latin typeface="Arial Rounded MT Bold" charset="0"/>
            </a:endParaRPr>
          </a:p>
          <a:p>
            <a:pPr marL="609600" indent="-609600">
              <a:lnSpc>
                <a:spcPts val="3500"/>
              </a:lnSpc>
              <a:spcAft>
                <a:spcPts val="3000"/>
              </a:spcAft>
              <a:buFont typeface="Arial"/>
              <a:buChar char="•"/>
            </a:pPr>
            <a:r>
              <a:rPr lang="de-CH" sz="2200" dirty="0">
                <a:latin typeface="Arial Rounded MT Bold" charset="0"/>
              </a:rPr>
              <a:t>Vgl.</a:t>
            </a:r>
            <a:r>
              <a:rPr lang="de-CH" sz="2200" dirty="0">
                <a:solidFill>
                  <a:srgbClr val="0000FF"/>
                </a:solidFill>
                <a:latin typeface="Arial Rounded MT Bold" charset="0"/>
              </a:rPr>
              <a:t> </a:t>
            </a:r>
            <a:r>
              <a:rPr lang="de-CH" sz="2200" dirty="0" err="1">
                <a:solidFill>
                  <a:srgbClr val="333399"/>
                </a:solidFill>
                <a:latin typeface="Arial Rounded MT Bold" charset="0"/>
              </a:rPr>
              <a:t>Mt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 24,12-13</a:t>
            </a:r>
            <a:r>
              <a:rPr lang="de-CH" sz="2200" dirty="0" smtClean="0">
                <a:latin typeface="Arial Rounded MT Bold" charset="0"/>
              </a:rPr>
              <a:t>: „</a:t>
            </a:r>
            <a:r>
              <a:rPr lang="de-CH" sz="2200" dirty="0">
                <a:latin typeface="Arial Rounded MT Bold" charset="0"/>
              </a:rPr>
              <a:t>… und weil die Gesetzlosigkeit </a:t>
            </a:r>
            <a:r>
              <a:rPr lang="de-CH" sz="2200" dirty="0" smtClean="0">
                <a:latin typeface="Arial Rounded MT Bold" charset="0"/>
              </a:rPr>
              <a:t>überhand </a:t>
            </a:r>
            <a:r>
              <a:rPr lang="de-CH" sz="2200" dirty="0">
                <a:latin typeface="Arial Rounded MT Bold" charset="0"/>
              </a:rPr>
              <a:t>nimmt, wird die Liebe der meisten erkalten;</a:t>
            </a:r>
            <a:r>
              <a:rPr lang="de-CH" sz="2200" b="1" dirty="0">
                <a:latin typeface="Arial Rounded MT Bold" charset="0"/>
              </a:rPr>
              <a:t> </a:t>
            </a:r>
            <a:r>
              <a:rPr lang="de-CH" sz="2200" dirty="0">
                <a:solidFill>
                  <a:srgbClr val="333399"/>
                </a:solidFill>
                <a:latin typeface="Arial Rounded MT Bold" charset="0"/>
              </a:rPr>
              <a:t>wer aber bis ans Ende ausharrt, der wird errettet werden</a:t>
            </a:r>
            <a:r>
              <a:rPr lang="de-CH" sz="2200" b="1" dirty="0">
                <a:latin typeface="Arial Rounded MT Bold" charset="0"/>
              </a:rPr>
              <a:t>.</a:t>
            </a:r>
            <a:r>
              <a:rPr lang="ja-JP" altLang="de-CH" sz="2200" b="1" dirty="0" smtClean="0">
                <a:latin typeface="Arial"/>
              </a:rPr>
              <a:t>“</a:t>
            </a:r>
            <a:r>
              <a:rPr lang="de-CH" sz="2200" dirty="0" smtClean="0">
                <a:latin typeface="Arial Unicode MS" charset="0"/>
              </a:rPr>
              <a:t> </a:t>
            </a:r>
            <a:endParaRPr lang="de-CH" sz="22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28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27950" cy="692696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Ausharren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572872" cy="5184576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ts val="3960"/>
              </a:lnSpc>
              <a:spcBef>
                <a:spcPts val="2400"/>
              </a:spcBef>
              <a:spcAft>
                <a:spcPts val="3000"/>
              </a:spcAft>
              <a:buFont typeface="Arial"/>
              <a:buChar char="•"/>
            </a:pPr>
            <a:r>
              <a:rPr lang="de-CH" sz="2800" dirty="0" err="1">
                <a:solidFill>
                  <a:srgbClr val="333399"/>
                </a:solidFill>
                <a:latin typeface="Arial Rounded MT Bold" charset="0"/>
              </a:rPr>
              <a:t>Offb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 2,5</a:t>
            </a:r>
            <a:r>
              <a:rPr lang="de-CH" sz="2800" dirty="0">
                <a:latin typeface="Arial Rounded MT Bold" charset="0"/>
              </a:rPr>
              <a:t>: „Denke nun daran,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wovon du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gefallen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bist,</a:t>
            </a:r>
            <a:r>
              <a:rPr lang="de-CH" sz="2800" dirty="0">
                <a:latin typeface="Arial Rounded MT Bold" charset="0"/>
              </a:rPr>
              <a:t>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und tue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Buße/kehre um </a:t>
            </a:r>
            <a:r>
              <a:rPr lang="de-CH" sz="2800" dirty="0">
                <a:latin typeface="Arial Rounded MT Bold" charset="0"/>
              </a:rPr>
              <a:t>und tue die ersten </a:t>
            </a:r>
            <a:r>
              <a:rPr lang="de-CH" sz="2800" dirty="0" smtClean="0">
                <a:latin typeface="Arial Rounded MT Bold" charset="0"/>
              </a:rPr>
              <a:t>Werke</a:t>
            </a:r>
            <a:r>
              <a:rPr lang="de-CH" sz="2800" dirty="0">
                <a:latin typeface="Arial Rounded MT Bold" charset="0"/>
              </a:rPr>
              <a:t>! Wenn aber nicht</a:t>
            </a:r>
            <a:r>
              <a:rPr lang="de-CH" sz="2800" dirty="0" smtClean="0">
                <a:latin typeface="Arial Rounded MT Bold" charset="0"/>
              </a:rPr>
              <a:t>,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so komme ich zu dir und werde deinen Leuchter von seiner Stelle weg-rücken, wenn du nicht Buße tust/umkehrst</a:t>
            </a:r>
            <a:r>
              <a:rPr lang="de-CH" sz="2800" dirty="0" smtClean="0">
                <a:latin typeface="Arial Rounded MT Bold" charset="0"/>
              </a:rPr>
              <a:t>.“</a:t>
            </a:r>
            <a:endParaRPr lang="de-CH" sz="2800" dirty="0">
              <a:latin typeface="Arial Rounded MT Bold" charset="0"/>
            </a:endParaRPr>
          </a:p>
          <a:p>
            <a:pPr marL="609600" indent="-609600">
              <a:lnSpc>
                <a:spcPts val="3960"/>
              </a:lnSpc>
              <a:spcBef>
                <a:spcPts val="2400"/>
              </a:spcBef>
              <a:spcAft>
                <a:spcPts val="3000"/>
              </a:spcAft>
              <a:buFont typeface="Arial"/>
              <a:buChar char="•"/>
            </a:pPr>
            <a:r>
              <a:rPr lang="de-CH" sz="2800" dirty="0" err="1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12,14</a:t>
            </a:r>
            <a:r>
              <a:rPr lang="de-CH" sz="2800" dirty="0">
                <a:latin typeface="Arial Rounded MT Bold" charset="0"/>
              </a:rPr>
              <a:t>: „Jagt dem Frieden mit allen </a:t>
            </a:r>
            <a:r>
              <a:rPr lang="de-CH" sz="2800" dirty="0" smtClean="0">
                <a:solidFill>
                  <a:srgbClr val="000000"/>
                </a:solidFill>
                <a:latin typeface="Arial Rounded MT Bold" charset="0"/>
              </a:rPr>
              <a:t>nach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de-CH" sz="2800" dirty="0" smtClean="0">
                <a:latin typeface="Arial Rounded MT Bold" charset="0"/>
              </a:rPr>
              <a:t>und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der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Heiligung,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ohne die niemand den Herrn schauen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wird</a:t>
            </a:r>
            <a:r>
              <a:rPr lang="de-CH" sz="2800" dirty="0" smtClean="0">
                <a:latin typeface="Arial Rounded MT Bold" charset="0"/>
              </a:rPr>
              <a:t>!“</a:t>
            </a:r>
            <a:r>
              <a:rPr lang="de-CH" sz="2800" dirty="0" smtClean="0">
                <a:latin typeface="Arial Unicode MS" charset="0"/>
              </a:rPr>
              <a:t> </a:t>
            </a:r>
            <a:endParaRPr lang="de-CH" sz="28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29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"/>
            <a:ext cx="8011616" cy="764704"/>
          </a:xfrm>
        </p:spPr>
        <p:txBody>
          <a:bodyPr/>
          <a:lstStyle/>
          <a:p>
            <a:pPr algn="l"/>
            <a:r>
              <a:rPr lang="de-CH" sz="3200" dirty="0">
                <a:latin typeface="Arial Rounded MT Bold" charset="0"/>
              </a:rPr>
              <a:t>Einleitung</a:t>
            </a:r>
            <a:endParaRPr lang="de-CH" sz="3200" dirty="0">
              <a:latin typeface="Arial Unicode MS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820472" cy="5328592"/>
          </a:xfrm>
        </p:spPr>
        <p:txBody>
          <a:bodyPr>
            <a:normAutofit/>
          </a:bodyPr>
          <a:lstStyle/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r>
              <a:rPr lang="de-CH" sz="2800" dirty="0">
                <a:latin typeface="Arial Rounded MT Bold" charset="0"/>
              </a:rPr>
              <a:t>Einmal gerettet, für immer </a:t>
            </a:r>
            <a:r>
              <a:rPr lang="de-CH" sz="2800" dirty="0" smtClean="0">
                <a:latin typeface="Arial Rounded MT Bold" charset="0"/>
              </a:rPr>
              <a:t>gerettet</a:t>
            </a:r>
            <a:r>
              <a:rPr lang="de-CH" sz="2800" dirty="0">
                <a:latin typeface="Arial Rounded MT Bold" charset="0"/>
              </a:rPr>
              <a:t> </a:t>
            </a:r>
            <a:r>
              <a:rPr lang="de-CH" sz="2800" dirty="0" smtClean="0">
                <a:latin typeface="Arial Rounded MT Bold" charset="0"/>
              </a:rPr>
              <a:t>=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ewige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Heilssicherheit</a:t>
            </a:r>
            <a:r>
              <a:rPr lang="de-CH" sz="2800" dirty="0">
                <a:latin typeface="Arial Rounded MT Bold" charset="0"/>
              </a:rPr>
              <a:t>?</a:t>
            </a: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endParaRPr lang="de-CH" sz="2800" dirty="0">
              <a:latin typeface="Arial Rounded MT Bold" charset="0"/>
            </a:endParaRP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r>
              <a:rPr lang="de-CH" sz="2800" dirty="0">
                <a:latin typeface="Arial Rounded MT Bold" charset="0"/>
              </a:rPr>
              <a:t>„Ewige </a:t>
            </a:r>
            <a:r>
              <a:rPr lang="de-CH" sz="2800" dirty="0" smtClean="0">
                <a:latin typeface="Arial Rounded MT Bold" charset="0"/>
              </a:rPr>
              <a:t>Heilssicherheit</a:t>
            </a:r>
            <a:r>
              <a:rPr lang="de-CH" sz="2800" dirty="0">
                <a:latin typeface="Arial Rounded MT Bold" charset="0"/>
              </a:rPr>
              <a:t>“</a:t>
            </a:r>
            <a:r>
              <a:rPr lang="de-CH" sz="2800" dirty="0" smtClean="0">
                <a:latin typeface="Arial Rounded MT Bold" charset="0"/>
              </a:rPr>
              <a:t> </a:t>
            </a:r>
            <a:r>
              <a:rPr lang="de-CH" sz="2800" dirty="0">
                <a:latin typeface="Arial Rounded MT Bold" charset="0"/>
              </a:rPr>
              <a:t>= eine logische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Folge der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Prädestinationslehre</a:t>
            </a:r>
            <a:r>
              <a:rPr lang="de-CH" sz="2800" dirty="0">
                <a:latin typeface="Arial Rounded MT Bold" charset="0"/>
              </a:rPr>
              <a:t>.</a:t>
            </a: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endParaRPr lang="de-CH" sz="2800" dirty="0">
              <a:latin typeface="Arial Rounded MT Bold" charset="0"/>
            </a:endParaRP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r>
              <a:rPr lang="de-CH" sz="2800" dirty="0">
                <a:latin typeface="Arial Rounded MT Bold" charset="0"/>
              </a:rPr>
              <a:t>Kann man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Heilsgewissheit haben</a:t>
            </a:r>
            <a:r>
              <a:rPr lang="de-CH" sz="2800" dirty="0">
                <a:latin typeface="Arial Rounded MT Bold" charset="0"/>
              </a:rPr>
              <a:t>, wenn der Christ das Heil wieder verlieren kann?</a:t>
            </a: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endParaRPr lang="de-CH" sz="2800" dirty="0">
              <a:latin typeface="Arial Rounded MT Bold" charset="0"/>
            </a:endParaRPr>
          </a:p>
          <a:p>
            <a:pPr marL="609600" indent="-609600">
              <a:lnSpc>
                <a:spcPts val="3620"/>
              </a:lnSpc>
              <a:spcBef>
                <a:spcPts val="144"/>
              </a:spcBef>
              <a:buFont typeface="Arial"/>
              <a:buChar char="•"/>
            </a:pP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Was sagt die Bibel?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"/>
            <a:ext cx="8159824" cy="620688"/>
          </a:xfrm>
        </p:spPr>
        <p:txBody>
          <a:bodyPr/>
          <a:lstStyle/>
          <a:p>
            <a:pPr algn="l"/>
            <a:r>
              <a:rPr lang="de-CH" sz="3600" dirty="0">
                <a:latin typeface="Arial Rounded MT Bold" charset="0"/>
              </a:rPr>
              <a:t>Ausharren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780338" cy="5256584"/>
          </a:xfrm>
        </p:spPr>
        <p:txBody>
          <a:bodyPr/>
          <a:lstStyle/>
          <a:p>
            <a:pPr marL="609600" indent="-609600">
              <a:lnSpc>
                <a:spcPts val="4100"/>
              </a:lnSpc>
              <a:spcBef>
                <a:spcPct val="80000"/>
              </a:spcBef>
              <a:spcAft>
                <a:spcPts val="3000"/>
              </a:spcAft>
              <a:buFont typeface="Arial"/>
              <a:buChar char="•"/>
            </a:pPr>
            <a:r>
              <a:rPr lang="de-CH" sz="2600" dirty="0">
                <a:solidFill>
                  <a:srgbClr val="333399"/>
                </a:solidFill>
                <a:latin typeface="Arial Rounded MT Bold" charset="0"/>
              </a:rPr>
              <a:t>Röm 8,13</a:t>
            </a:r>
            <a:r>
              <a:rPr lang="de-CH" sz="2600" dirty="0">
                <a:latin typeface="Arial Rounded MT Bold" charset="0"/>
              </a:rPr>
              <a:t>: </a:t>
            </a:r>
            <a:r>
              <a:rPr lang="de-CH" sz="2600" dirty="0" smtClean="0">
                <a:latin typeface="Arial Rounded MT Bold" charset="0"/>
              </a:rPr>
              <a:t>„… </a:t>
            </a:r>
            <a:r>
              <a:rPr lang="de-CH" sz="2600" dirty="0">
                <a:latin typeface="Arial Rounded MT Bold" charset="0"/>
              </a:rPr>
              <a:t>denn wenn ihr nach dem </a:t>
            </a:r>
            <a:r>
              <a:rPr lang="de-DE" sz="2600" dirty="0">
                <a:latin typeface="Arial Rounded MT Bold" charset="0"/>
              </a:rPr>
              <a:t>Fleisch [d</a:t>
            </a:r>
            <a:r>
              <a:rPr lang="de-DE" sz="2600" dirty="0" smtClean="0">
                <a:latin typeface="Arial Rounded MT Bold" charset="0"/>
              </a:rPr>
              <a:t>. h</a:t>
            </a:r>
            <a:r>
              <a:rPr lang="de-DE" sz="2600" dirty="0">
                <a:latin typeface="Arial Rounded MT Bold" charset="0"/>
              </a:rPr>
              <a:t>. in der Sünde] lebt, </a:t>
            </a:r>
            <a:r>
              <a:rPr lang="de-DE" sz="2600" dirty="0">
                <a:solidFill>
                  <a:srgbClr val="333399"/>
                </a:solidFill>
                <a:latin typeface="Arial Rounded MT Bold" charset="0"/>
              </a:rPr>
              <a:t>so werdet ihr (</a:t>
            </a:r>
            <a:r>
              <a:rPr lang="de-DE" sz="2600" dirty="0" smtClean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allmählich</a:t>
            </a:r>
            <a:r>
              <a:rPr lang="de-DE" sz="2600" dirty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) [geistlich] sterben</a:t>
            </a:r>
            <a:r>
              <a:rPr lang="de-DE" sz="2600" dirty="0">
                <a:latin typeface="Arial Rounded MT Bold" charset="0"/>
                <a:cs typeface="Arial Unicode MS" charset="0"/>
              </a:rPr>
              <a:t>, wenn ihr aber durch den Geist die Handlungen des Leibes tötet, so werdet ihr leben.“</a:t>
            </a:r>
          </a:p>
          <a:p>
            <a:pPr marL="609600" indent="-609600">
              <a:lnSpc>
                <a:spcPts val="4100"/>
              </a:lnSpc>
              <a:spcBef>
                <a:spcPct val="80000"/>
              </a:spcBef>
              <a:spcAft>
                <a:spcPts val="3000"/>
              </a:spcAft>
              <a:buFont typeface="Arial"/>
              <a:buChar char="•"/>
            </a:pPr>
            <a:r>
              <a:rPr lang="de-DE" sz="2600" dirty="0">
                <a:latin typeface="Arial Rounded MT Bold" charset="0"/>
                <a:cs typeface="Arial Unicode MS" charset="0"/>
              </a:rPr>
              <a:t>Vgl. </a:t>
            </a:r>
            <a:r>
              <a:rPr lang="en-US" sz="2600" dirty="0" err="1" smtClean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Offb</a:t>
            </a:r>
            <a:r>
              <a:rPr lang="en-US" sz="2600" dirty="0" smtClean="0">
                <a:solidFill>
                  <a:srgbClr val="333399"/>
                </a:solidFill>
                <a:latin typeface="Arial Rounded MT Bold" charset="0"/>
                <a:cs typeface="Arial Unicode MS" charset="0"/>
              </a:rPr>
              <a:t> 3,2</a:t>
            </a:r>
            <a:r>
              <a:rPr lang="en-US" sz="2600" dirty="0" smtClean="0">
                <a:latin typeface="Arial Rounded MT Bold" charset="0"/>
                <a:cs typeface="Arial Unicode MS" charset="0"/>
              </a:rPr>
              <a:t>: </a:t>
            </a:r>
            <a:r>
              <a:rPr lang="de-CH" sz="2600" dirty="0">
                <a:latin typeface="Arial Rounded MT Bold" charset="0"/>
              </a:rPr>
              <a:t>„</a:t>
            </a:r>
            <a:r>
              <a:rPr lang="de-DE" sz="2600" dirty="0" smtClean="0">
                <a:latin typeface="Arial Rounded MT Bold"/>
                <a:cs typeface="Arial Rounded MT Bold"/>
              </a:rPr>
              <a:t>Werde </a:t>
            </a:r>
            <a:r>
              <a:rPr lang="de-DE" sz="2600" dirty="0">
                <a:latin typeface="Arial Rounded MT Bold"/>
                <a:cs typeface="Arial Rounded MT Bold"/>
              </a:rPr>
              <a:t>wach und </a:t>
            </a:r>
            <a:r>
              <a:rPr lang="de-DE" sz="2600" dirty="0">
                <a:solidFill>
                  <a:srgbClr val="333399"/>
                </a:solidFill>
                <a:latin typeface="Arial Rounded MT Bold"/>
                <a:cs typeface="Arial Rounded MT Bold"/>
              </a:rPr>
              <a:t>stärke das übrige, was sterben will</a:t>
            </a:r>
            <a:r>
              <a:rPr lang="de-DE" sz="2600" dirty="0">
                <a:latin typeface="Arial Rounded MT Bold"/>
                <a:cs typeface="Arial Rounded MT Bold"/>
              </a:rPr>
              <a:t>; denn ich habe deine Werke nicht vollendet erfunden vor meinem </a:t>
            </a:r>
            <a:r>
              <a:rPr lang="de-DE" sz="2600" dirty="0" smtClean="0">
                <a:latin typeface="Arial Rounded MT Bold"/>
                <a:cs typeface="Arial Rounded MT Bold"/>
              </a:rPr>
              <a:t>Gott</a:t>
            </a:r>
            <a:r>
              <a:rPr lang="de-DE" sz="2600" dirty="0">
                <a:latin typeface="Arial Rounded MT Bold"/>
                <a:cs typeface="Arial Rounded MT Bold"/>
              </a:rPr>
              <a:t>.</a:t>
            </a:r>
            <a:r>
              <a:rPr lang="de-DE" sz="2600" dirty="0" smtClean="0">
                <a:latin typeface="Arial Rounded MT Bold"/>
                <a:cs typeface="Arial Rounded MT Bold"/>
              </a:rPr>
              <a:t>“</a:t>
            </a:r>
            <a:endParaRPr lang="de-CH" sz="26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30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5"/>
            <a:ext cx="7863408" cy="576063"/>
          </a:xfrm>
        </p:spPr>
        <p:txBody>
          <a:bodyPr>
            <a:normAutofit fontScale="90000"/>
          </a:bodyPr>
          <a:lstStyle/>
          <a:p>
            <a:pPr algn="l"/>
            <a:r>
              <a:rPr lang="de-CH" sz="3600" dirty="0">
                <a:latin typeface="Arial Rounded MT Bold" charset="0"/>
              </a:rPr>
              <a:t>Ausharren im </a:t>
            </a:r>
            <a:r>
              <a:rPr lang="de-CH" sz="3600" dirty="0" smtClean="0">
                <a:latin typeface="Arial Rounded MT Bold" charset="0"/>
              </a:rPr>
              <a:t>Glauben</a:t>
            </a:r>
            <a:endParaRPr lang="de-CH" sz="3600" dirty="0">
              <a:latin typeface="Arial Unicode MS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735888" cy="5184577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140"/>
              </a:lnSpc>
              <a:buFont typeface="Arial"/>
              <a:buChar char="•"/>
            </a:pPr>
            <a:r>
              <a:rPr lang="de-CH" sz="2800" dirty="0" err="1">
                <a:solidFill>
                  <a:srgbClr val="333399"/>
                </a:solidFill>
                <a:latin typeface="Arial Rounded MT Bold" charset="0"/>
              </a:rPr>
              <a:t>Hebr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 10,35-36.39</a:t>
            </a:r>
            <a:r>
              <a:rPr lang="de-CH" sz="2800" dirty="0">
                <a:latin typeface="Arial Rounded MT Bold" charset="0"/>
              </a:rPr>
              <a:t>: „Werft nun eure Zuversicht (Freimütigkeit) nicht weg, die eine große </a:t>
            </a:r>
            <a:r>
              <a:rPr lang="de-CH" sz="2800" dirty="0" err="1" smtClean="0">
                <a:latin typeface="Arial Rounded MT Bold" charset="0"/>
              </a:rPr>
              <a:t>Be-lohnung</a:t>
            </a:r>
            <a:r>
              <a:rPr lang="de-CH" sz="2800" dirty="0" smtClean="0">
                <a:latin typeface="Arial Rounded MT Bold" charset="0"/>
              </a:rPr>
              <a:t> </a:t>
            </a:r>
            <a:r>
              <a:rPr lang="de-CH" sz="2800" dirty="0">
                <a:latin typeface="Arial Rounded MT Bold" charset="0"/>
              </a:rPr>
              <a:t>hat.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Denn Ausharren habt ihr nötig, damit ihr, den Willen Gottes getan habend, die Verheißung davontragt </a:t>
            </a:r>
            <a:r>
              <a:rPr lang="de-CH" sz="2800" dirty="0">
                <a:latin typeface="Arial Rounded MT Bold" charset="0"/>
              </a:rPr>
              <a:t>… Wir aber sind nicht von denen, die zurückweichen zum </a:t>
            </a:r>
            <a:r>
              <a:rPr lang="de-CH" sz="2800" dirty="0" err="1" smtClean="0">
                <a:latin typeface="Arial Rounded MT Bold" charset="0"/>
              </a:rPr>
              <a:t>Verder-ben</a:t>
            </a:r>
            <a:r>
              <a:rPr lang="de-CH" sz="2800" dirty="0">
                <a:latin typeface="Arial Rounded MT Bold" charset="0"/>
              </a:rPr>
              <a:t>, sondern von denen, die da </a:t>
            </a:r>
            <a:r>
              <a:rPr lang="de-CH" sz="2800" dirty="0" smtClean="0">
                <a:latin typeface="Arial Rounded MT Bold" charset="0"/>
              </a:rPr>
              <a:t>glauben (im Glauben bleiben) zur </a:t>
            </a:r>
            <a:r>
              <a:rPr lang="de-CH" sz="2800" dirty="0">
                <a:latin typeface="Arial Rounded MT Bold" charset="0"/>
              </a:rPr>
              <a:t>Errettung der </a:t>
            </a:r>
            <a:r>
              <a:rPr lang="de-CH" sz="2800" dirty="0" smtClean="0">
                <a:latin typeface="Arial Rounded MT Bold" charset="0"/>
              </a:rPr>
              <a:t>Seele.“</a:t>
            </a:r>
            <a:endParaRPr lang="de-CH" sz="2500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31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015808" cy="548680"/>
          </a:xfrm>
        </p:spPr>
        <p:txBody>
          <a:bodyPr>
            <a:normAutofit fontScale="90000"/>
          </a:bodyPr>
          <a:lstStyle/>
          <a:p>
            <a:pPr algn="l"/>
            <a:r>
              <a:rPr lang="de-CH" sz="3600" dirty="0">
                <a:solidFill>
                  <a:schemeClr val="bg1"/>
                </a:solidFill>
                <a:latin typeface="Arial Rounded MT Bold" charset="0"/>
              </a:rPr>
              <a:t>Schluss</a:t>
            </a:r>
            <a:endParaRPr lang="de-CH" sz="3600" dirty="0">
              <a:solidFill>
                <a:schemeClr val="bg1"/>
              </a:solidFill>
              <a:latin typeface="Arial Unicode MS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64314" cy="5184576"/>
          </a:xfrm>
        </p:spPr>
        <p:txBody>
          <a:bodyPr>
            <a:normAutofit/>
          </a:bodyPr>
          <a:lstStyle/>
          <a:p>
            <a:pPr marL="0" indent="0">
              <a:lnSpc>
                <a:spcPts val="4480"/>
              </a:lnSpc>
            </a:pPr>
            <a:r>
              <a:rPr lang="de-CH" sz="3400" dirty="0" smtClean="0">
                <a:latin typeface="Arial Rounded MT Bold" charset="0"/>
              </a:rPr>
              <a:t>1. „</a:t>
            </a:r>
            <a:r>
              <a:rPr lang="de-CH" dirty="0">
                <a:latin typeface="Arial Rounded MT Bold" charset="0"/>
              </a:rPr>
              <a:t>E</a:t>
            </a:r>
            <a:r>
              <a:rPr lang="de-CH" sz="3400" dirty="0" smtClean="0">
                <a:latin typeface="Arial Rounded MT Bold" charset="0"/>
              </a:rPr>
              <a:t>wigen Heilssicherheit“?</a:t>
            </a:r>
          </a:p>
          <a:p>
            <a:pPr marL="1211216" lvl="2" indent="-609600">
              <a:lnSpc>
                <a:spcPts val="4480"/>
              </a:lnSpc>
              <a:buFont typeface="Symbol" charset="2"/>
              <a:buChar char="-"/>
            </a:pPr>
            <a:r>
              <a:rPr lang="de-CH" sz="2700" dirty="0" smtClean="0">
                <a:solidFill>
                  <a:srgbClr val="333399"/>
                </a:solidFill>
                <a:latin typeface="Arial Rounded MT Bold" charset="0"/>
              </a:rPr>
              <a:t>Seelsorgerliche Problematik </a:t>
            </a:r>
            <a:r>
              <a:rPr lang="de-CH" sz="2700" dirty="0" smtClean="0">
                <a:latin typeface="Arial Rounded MT Bold" charset="0"/>
              </a:rPr>
              <a:t>einer zu sturen deterministischen Sicht …</a:t>
            </a:r>
            <a:endParaRPr lang="de-CH" sz="2700" dirty="0">
              <a:latin typeface="Arial Rounded MT Bold" charset="0"/>
            </a:endParaRPr>
          </a:p>
          <a:p>
            <a:pPr marL="609600" indent="-609600">
              <a:lnSpc>
                <a:spcPts val="4480"/>
              </a:lnSpc>
              <a:buFont typeface="Symbol" charset="2"/>
              <a:buChar char="-"/>
            </a:pPr>
            <a:endParaRPr lang="de-CH" sz="3400" dirty="0">
              <a:latin typeface="Arial Rounded MT Bold" charset="0"/>
            </a:endParaRPr>
          </a:p>
          <a:p>
            <a:pPr marL="609600" indent="-609600">
              <a:lnSpc>
                <a:spcPts val="4480"/>
              </a:lnSpc>
            </a:pPr>
            <a:r>
              <a:rPr lang="de-CH" sz="3400" dirty="0">
                <a:latin typeface="Arial Rounded MT Bold" charset="0"/>
              </a:rPr>
              <a:t>2. Bewahrung im </a:t>
            </a:r>
            <a:r>
              <a:rPr lang="de-CH" sz="3400" dirty="0" smtClean="0">
                <a:latin typeface="Arial Rounded MT Bold" charset="0"/>
              </a:rPr>
              <a:t>Glauben.</a:t>
            </a:r>
            <a:endParaRPr lang="de-CH" sz="3400" dirty="0">
              <a:latin typeface="Arial Rounded MT Bold" charset="0"/>
            </a:endParaRPr>
          </a:p>
          <a:p>
            <a:pPr marL="609600" indent="-609600">
              <a:lnSpc>
                <a:spcPts val="4480"/>
              </a:lnSpc>
            </a:pPr>
            <a:endParaRPr lang="de-CH" sz="3400" dirty="0">
              <a:latin typeface="Arial Rounded MT Bold" charset="0"/>
            </a:endParaRPr>
          </a:p>
          <a:p>
            <a:pPr marL="609600" indent="-609600">
              <a:lnSpc>
                <a:spcPts val="4480"/>
              </a:lnSpc>
            </a:pPr>
            <a:r>
              <a:rPr lang="de-CH" sz="3400" dirty="0">
                <a:latin typeface="Arial Rounded MT Bold" charset="0"/>
              </a:rPr>
              <a:t>3. Ausharren im </a:t>
            </a:r>
            <a:r>
              <a:rPr lang="de-CH" sz="3400" dirty="0" smtClean="0">
                <a:latin typeface="Arial Rounded MT Bold" charset="0"/>
              </a:rPr>
              <a:t>Glauben.</a:t>
            </a:r>
            <a:r>
              <a:rPr lang="de-CH" dirty="0" smtClean="0">
                <a:latin typeface="Arial Unicode MS" charset="0"/>
              </a:rPr>
              <a:t> </a:t>
            </a:r>
            <a:endParaRPr lang="de-CH" dirty="0">
              <a:latin typeface="Arial Unicode MS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32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92696"/>
            <a:ext cx="7992888" cy="5256584"/>
          </a:xfrm>
        </p:spPr>
        <p:txBody>
          <a:bodyPr/>
          <a:lstStyle/>
          <a:p>
            <a:endParaRPr lang="de-DE" dirty="0"/>
          </a:p>
          <a:p>
            <a:pPr marL="0" indent="0" algn="ctr">
              <a:buNone/>
            </a:pPr>
            <a:endParaRPr lang="de-DE" sz="5600" dirty="0" smtClean="0">
              <a:latin typeface="Abadi MT Condensed Extra Bold" charset="0"/>
            </a:endParaRPr>
          </a:p>
          <a:p>
            <a:pPr marL="0" indent="0" algn="ctr">
              <a:buNone/>
            </a:pPr>
            <a:r>
              <a:rPr lang="de-DE" sz="4800" dirty="0" smtClean="0">
                <a:latin typeface="Arial Rounded MT Bold"/>
                <a:cs typeface="Arial Rounded MT Bold"/>
              </a:rPr>
              <a:t>1. </a:t>
            </a:r>
            <a:r>
              <a:rPr lang="de-CH" sz="4800" dirty="0" smtClean="0">
                <a:latin typeface="Arial Rounded MT Bold"/>
                <a:cs typeface="Arial Rounded MT Bold"/>
              </a:rPr>
              <a:t>Begründung der „ewigen Heilssicherheit“ </a:t>
            </a:r>
            <a:endParaRPr lang="de-DE" sz="4800" dirty="0">
              <a:latin typeface="Arial Rounded MT Bold"/>
              <a:cs typeface="Arial Rounded MT 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9114" y="0"/>
            <a:ext cx="7971358" cy="764704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3200" dirty="0">
              <a:solidFill>
                <a:srgbClr val="4F81BD"/>
              </a:solidFill>
              <a:latin typeface="Arial Unicode MS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496944" cy="5112568"/>
          </a:xfrm>
        </p:spPr>
        <p:txBody>
          <a:bodyPr/>
          <a:lstStyle/>
          <a:p>
            <a:pPr marL="609600" indent="-609600">
              <a:lnSpc>
                <a:spcPts val="4720"/>
              </a:lnSpc>
              <a:buFont typeface="Arial"/>
              <a:buChar char="•"/>
            </a:pPr>
            <a:r>
              <a:rPr lang="de-CH" sz="3600" dirty="0">
                <a:solidFill>
                  <a:srgbClr val="333399"/>
                </a:solidFill>
                <a:latin typeface="Arial Rounded MT Bold" charset="0"/>
              </a:rPr>
              <a:t>Charles </a:t>
            </a:r>
            <a:r>
              <a:rPr lang="de-CH" sz="3600" dirty="0" err="1">
                <a:solidFill>
                  <a:srgbClr val="333399"/>
                </a:solidFill>
                <a:latin typeface="Arial Rounded MT Bold" charset="0"/>
              </a:rPr>
              <a:t>Ryrie</a:t>
            </a:r>
            <a:r>
              <a:rPr lang="de-CH" sz="3600" dirty="0">
                <a:latin typeface="Arial Rounded MT Bold" charset="0"/>
              </a:rPr>
              <a:t>: „Ewige Sicherheit“ der Gläubigen versteht er als Werk </a:t>
            </a:r>
            <a:r>
              <a:rPr lang="de-CH" sz="3600" dirty="0">
                <a:latin typeface="Arial Rounded MT Bold"/>
                <a:cs typeface="Arial Rounded MT Bold"/>
              </a:rPr>
              <a:t>Gottes</a:t>
            </a:r>
            <a:r>
              <a:rPr lang="de-CH" sz="3600" dirty="0">
                <a:latin typeface="Arial Rounded MT Bold" charset="0"/>
              </a:rPr>
              <a:t>, </a:t>
            </a:r>
            <a:r>
              <a:rPr lang="de-CH" sz="3600" dirty="0" smtClean="0">
                <a:latin typeface="Arial Rounded MT Bold" charset="0"/>
              </a:rPr>
              <a:t>das </a:t>
            </a:r>
            <a:r>
              <a:rPr lang="de-CH" sz="3600" dirty="0">
                <a:latin typeface="Arial Rounded MT Bold" charset="0"/>
              </a:rPr>
              <a:t>darauf beruht, </a:t>
            </a:r>
            <a:r>
              <a:rPr lang="de-CH" sz="3600" dirty="0" smtClean="0">
                <a:latin typeface="Arial Rounded MT Bold" charset="0"/>
              </a:rPr>
              <a:t>„</a:t>
            </a:r>
            <a:r>
              <a:rPr lang="de-CH" sz="3600" dirty="0" smtClean="0">
                <a:solidFill>
                  <a:srgbClr val="333399"/>
                </a:solidFill>
                <a:latin typeface="Arial Rounded MT Bold" charset="0"/>
              </a:rPr>
              <a:t>dass die Gabe des Heils ein </a:t>
            </a:r>
            <a:r>
              <a:rPr lang="de-CH" sz="3600" dirty="0" err="1" smtClean="0">
                <a:solidFill>
                  <a:srgbClr val="333399"/>
                </a:solidFill>
                <a:latin typeface="Arial Rounded MT Bold" charset="0"/>
              </a:rPr>
              <a:t>Gnadenge</a:t>
            </a:r>
            <a:r>
              <a:rPr lang="de-CH" sz="3600" dirty="0" smtClean="0">
                <a:solidFill>
                  <a:srgbClr val="333399"/>
                </a:solidFill>
                <a:latin typeface="Arial Rounded MT Bold" charset="0"/>
              </a:rPr>
              <a:t>-schenk ist und niemals verloren-gehen kann</a:t>
            </a:r>
            <a:r>
              <a:rPr lang="de-CH" sz="3600" dirty="0" smtClean="0">
                <a:latin typeface="Arial Rounded MT Bold" charset="0"/>
              </a:rPr>
              <a:t>“ </a:t>
            </a:r>
            <a:r>
              <a:rPr lang="de-CH" sz="3000" dirty="0" smtClean="0">
                <a:latin typeface="Arial Rounded MT Bold" charset="0"/>
              </a:rPr>
              <a:t>(</a:t>
            </a:r>
            <a:r>
              <a:rPr lang="de-CH" sz="3000" dirty="0">
                <a:latin typeface="Arial Rounded MT Bold" charset="0"/>
              </a:rPr>
              <a:t>Die Bibel verstehen, </a:t>
            </a:r>
            <a:r>
              <a:rPr lang="de-CH" sz="3000" dirty="0" smtClean="0">
                <a:latin typeface="Arial Rounded MT Bold" charset="0"/>
              </a:rPr>
              <a:t>371</a:t>
            </a:r>
            <a:r>
              <a:rPr lang="de-CH" sz="3000" dirty="0">
                <a:latin typeface="Arial Rounded MT Bold" charset="0"/>
              </a:rPr>
              <a:t>).</a:t>
            </a:r>
            <a:endParaRPr lang="de-CH" sz="3600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4624"/>
            <a:ext cx="8083624" cy="720080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Unicode MS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928992" cy="4968552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060"/>
              </a:lnSpc>
              <a:buFont typeface="Arial"/>
              <a:buChar char="•"/>
            </a:pP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S. Doherty</a:t>
            </a:r>
            <a:r>
              <a:rPr lang="de-CH" sz="2800" dirty="0">
                <a:latin typeface="Arial Rounded MT Bold" charset="0"/>
              </a:rPr>
              <a:t>: „Die allgemeine Lehre der Schrift lautet, ein echter Christ kann seine Erlösung nicht mehr verlieren.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Wenn ein Vers das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Gegen-teil </a:t>
            </a:r>
            <a:r>
              <a:rPr lang="de-CH" sz="2800" dirty="0">
                <a:solidFill>
                  <a:srgbClr val="333399"/>
                </a:solidFill>
                <a:latin typeface="Arial Rounded MT Bold" charset="0"/>
              </a:rPr>
              <a:t>zu lehren scheint, muss das ein Irrtum sein</a:t>
            </a:r>
            <a:r>
              <a:rPr lang="de-CH" sz="2800" dirty="0">
                <a:solidFill>
                  <a:schemeClr val="tx2"/>
                </a:solidFill>
                <a:latin typeface="Arial Rounded MT Bold" charset="0"/>
              </a:rPr>
              <a:t>.</a:t>
            </a:r>
            <a:r>
              <a:rPr lang="de-CH" sz="2800" dirty="0">
                <a:latin typeface="Arial Rounded MT Bold" charset="0"/>
              </a:rPr>
              <a:t> Vielleicht verstehen wir die Lehre dieses </a:t>
            </a:r>
            <a:r>
              <a:rPr lang="de-CH" sz="2800" dirty="0" err="1" smtClean="0">
                <a:latin typeface="Arial Rounded MT Bold" charset="0"/>
              </a:rPr>
              <a:t>Ver-ses</a:t>
            </a:r>
            <a:r>
              <a:rPr lang="de-CH" sz="2800" dirty="0" smtClean="0">
                <a:latin typeface="Arial Rounded MT Bold" charset="0"/>
              </a:rPr>
              <a:t> </a:t>
            </a:r>
            <a:r>
              <a:rPr lang="de-CH" sz="2800" dirty="0">
                <a:latin typeface="Arial Rounded MT Bold" charset="0"/>
              </a:rPr>
              <a:t>nicht ganz. </a:t>
            </a:r>
            <a:r>
              <a:rPr lang="de-CH" sz="2800" dirty="0" smtClean="0">
                <a:solidFill>
                  <a:srgbClr val="333399"/>
                </a:solidFill>
                <a:latin typeface="Arial Rounded MT Bold" charset="0"/>
              </a:rPr>
              <a:t>Wir wissen aber auf jeden Fall, was er nicht lehrt und nicht lehren kann</a:t>
            </a:r>
            <a:r>
              <a:rPr lang="de-CH" sz="2800" dirty="0" smtClean="0">
                <a:latin typeface="Arial Rounded MT Bold" charset="0"/>
              </a:rPr>
              <a:t>“</a:t>
            </a:r>
          </a:p>
          <a:p>
            <a:pPr marL="601616" lvl="2" indent="0">
              <a:lnSpc>
                <a:spcPts val="4060"/>
              </a:lnSpc>
              <a:buNone/>
            </a:pPr>
            <a:r>
              <a:rPr lang="de-CH" dirty="0" smtClean="0">
                <a:latin typeface="Arial Rounded MT Bold" charset="0"/>
              </a:rPr>
              <a:t>(</a:t>
            </a:r>
            <a:r>
              <a:rPr lang="de-CH" dirty="0">
                <a:latin typeface="Arial Rounded MT Bold" charset="0"/>
              </a:rPr>
              <a:t>Biblische Lehre Kindern erklärt, S. 158)</a:t>
            </a:r>
            <a:r>
              <a:rPr lang="de-CH" dirty="0" smtClean="0">
                <a:latin typeface="Arial Rounded MT Bold" charset="0"/>
              </a:rPr>
              <a:t>.</a:t>
            </a:r>
            <a:endParaRPr lang="de-CH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4624"/>
            <a:ext cx="8011616" cy="648072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Unicode MS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856984" cy="5328592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ts val="2860"/>
              </a:lnSpc>
              <a:spcAft>
                <a:spcPts val="0"/>
              </a:spcAft>
              <a:buFont typeface="Arial"/>
              <a:buChar char="•"/>
            </a:pPr>
            <a:r>
              <a:rPr lang="de-CH" sz="2000" dirty="0" smtClean="0">
                <a:latin typeface="Arial Rounded MT Bold" charset="0"/>
              </a:rPr>
              <a:t>M. </a:t>
            </a:r>
            <a:r>
              <a:rPr lang="de-CH" sz="2000" dirty="0" err="1" smtClean="0">
                <a:solidFill>
                  <a:srgbClr val="333399"/>
                </a:solidFill>
                <a:latin typeface="Arial Rounded MT Bold" charset="0"/>
              </a:rPr>
              <a:t>Schweigert</a:t>
            </a:r>
            <a:r>
              <a:rPr lang="de-CH" sz="2000" dirty="0" smtClean="0">
                <a:solidFill>
                  <a:srgbClr val="333399"/>
                </a:solidFill>
                <a:latin typeface="Arial Rounded MT Bold" charset="0"/>
              </a:rPr>
              <a:t>, </a:t>
            </a:r>
            <a:r>
              <a:rPr lang="de-CH" sz="2000" dirty="0" err="1" smtClean="0">
                <a:solidFill>
                  <a:srgbClr val="333399"/>
                </a:solidFill>
                <a:latin typeface="Arial Rounded MT Bold" charset="0"/>
              </a:rPr>
              <a:t>Verlierbarkeit</a:t>
            </a:r>
            <a:r>
              <a:rPr lang="de-CH" sz="2000" dirty="0" smtClean="0">
                <a:solidFill>
                  <a:srgbClr val="333399"/>
                </a:solidFill>
                <a:latin typeface="Arial Rounded MT Bold" charset="0"/>
              </a:rPr>
              <a:t> </a:t>
            </a:r>
            <a:r>
              <a:rPr lang="de-CH" sz="2000" dirty="0" smtClean="0">
                <a:latin typeface="Arial Rounded MT Bold" charset="0"/>
              </a:rPr>
              <a:t>oder </a:t>
            </a:r>
            <a:r>
              <a:rPr lang="de-CH" sz="2000" dirty="0" err="1" smtClean="0">
                <a:latin typeface="Arial Rounded MT Bold" charset="0"/>
              </a:rPr>
              <a:t>Unverlierbarkeit</a:t>
            </a:r>
            <a:r>
              <a:rPr lang="de-CH" sz="2000" dirty="0" smtClean="0">
                <a:latin typeface="Arial Rounded MT Bold" charset="0"/>
              </a:rPr>
              <a:t> des Heils?, 2015, S. 51ff.: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Das Heil wäre weder ewig noch vollendet.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Die Garantie Jesu Christi wäre wertlos.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Jesus Christus würde untreu werden?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Das Wissen um das Heil wäre höchst unsicher?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Das stellvertretende Sühneopfer Jesu Christi würde zunichte gemacht.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Die Gnade wäre zunichte gemacht (vgl. </a:t>
            </a:r>
            <a:r>
              <a:rPr lang="de-CH" sz="1800" dirty="0" smtClean="0">
                <a:solidFill>
                  <a:srgbClr val="333399"/>
                </a:solidFill>
                <a:latin typeface="Arial Rounded MT Bold" charset="0"/>
              </a:rPr>
              <a:t>Gal 5,4</a:t>
            </a:r>
            <a:r>
              <a:rPr lang="de-CH" sz="1800" dirty="0" smtClean="0">
                <a:latin typeface="Arial Rounded MT Bold"/>
                <a:cs typeface="Arial Rounded MT Bold"/>
              </a:rPr>
              <a:t>: „</a:t>
            </a:r>
            <a:r>
              <a:rPr lang="de-DE" sz="1800" dirty="0">
                <a:latin typeface="Arial Rounded MT Bold"/>
                <a:cs typeface="Arial Rounded MT Bold"/>
              </a:rPr>
              <a:t>Ihr seid von Christus abgetrennt </a:t>
            </a:r>
            <a:r>
              <a:rPr lang="de-DE" sz="1800" dirty="0" smtClean="0">
                <a:latin typeface="Arial Rounded MT Bold"/>
                <a:cs typeface="Arial Rounded MT Bold"/>
              </a:rPr>
              <a:t>… </a:t>
            </a:r>
            <a:r>
              <a:rPr lang="de-DE" sz="18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ihr </a:t>
            </a:r>
            <a:r>
              <a:rPr lang="de-DE" sz="1800" dirty="0">
                <a:solidFill>
                  <a:srgbClr val="333399"/>
                </a:solidFill>
                <a:latin typeface="Arial Rounded MT Bold"/>
                <a:cs typeface="Arial Rounded MT Bold"/>
              </a:rPr>
              <a:t>seid aus der Gnade </a:t>
            </a:r>
            <a:r>
              <a:rPr lang="de-DE" sz="18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gefallen</a:t>
            </a:r>
            <a:r>
              <a:rPr lang="de-CH" sz="1800" dirty="0" smtClean="0">
                <a:latin typeface="Arial Rounded MT Bold"/>
                <a:cs typeface="Arial Rounded MT Bold"/>
              </a:rPr>
              <a:t>“!).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/>
                <a:cs typeface="Arial Rounded MT Bold"/>
              </a:rPr>
              <a:t>Getilgte Sünde würde angerechnet (vgl. </a:t>
            </a:r>
            <a:r>
              <a:rPr lang="de-CH" sz="18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1. </a:t>
            </a:r>
            <a:r>
              <a:rPr lang="de-CH" sz="1800" dirty="0" err="1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Joh</a:t>
            </a:r>
            <a:r>
              <a:rPr lang="de-CH" sz="18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 1,9; 2,1f.; 4,9f.!</a:t>
            </a:r>
            <a:r>
              <a:rPr lang="de-CH" sz="1800" dirty="0" smtClean="0">
                <a:latin typeface="Arial Rounded MT Bold"/>
                <a:cs typeface="Arial Rounded MT Bold"/>
              </a:rPr>
              <a:t>).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Aus dem Reich des Sohnes entfernt.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Die Neuschöpfung würde zunichte gemacht.</a:t>
            </a:r>
          </a:p>
          <a:p>
            <a:pPr marL="995994" lvl="2" indent="-392400">
              <a:lnSpc>
                <a:spcPts val="23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1800" dirty="0" smtClean="0">
                <a:latin typeface="Arial Rounded MT Bold" charset="0"/>
              </a:rPr>
              <a:t>Das göttliche Siegel würde gebrochen.</a:t>
            </a:r>
          </a:p>
          <a:p>
            <a:pPr marL="644400" lvl="1" indent="-392400">
              <a:lnSpc>
                <a:spcPts val="2860"/>
              </a:lnSpc>
              <a:spcAft>
                <a:spcPts val="0"/>
              </a:spcAft>
              <a:buFont typeface="Symbol" charset="2"/>
              <a:buChar char="-"/>
            </a:pPr>
            <a:endParaRPr lang="de-CH" sz="1800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1002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4624"/>
            <a:ext cx="8083624" cy="720080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Unicode MS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568952" cy="5328592"/>
          </a:xfrm>
        </p:spPr>
        <p:txBody>
          <a:bodyPr>
            <a:normAutofit fontScale="85000" lnSpcReduction="10000"/>
          </a:bodyPr>
          <a:lstStyle/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Die göttliche „Zahlungsgarantie“ wäre wertlos.</a:t>
            </a:r>
          </a:p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Gottes Festlegung würde zunichte gemacht.</a:t>
            </a:r>
          </a:p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Gottes Kraft hätte nicht ausgereicht.</a:t>
            </a:r>
          </a:p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Das Vermögen des Fürsprechers wäre unzureichend.</a:t>
            </a:r>
          </a:p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Es würde etwas von Gottes Liebe scheiden.</a:t>
            </a:r>
          </a:p>
          <a:p>
            <a:pPr marL="995994" lvl="2" indent="-392400">
              <a:lnSpc>
                <a:spcPts val="2460"/>
              </a:lnSpc>
              <a:spcAft>
                <a:spcPts val="0"/>
              </a:spcAft>
              <a:buFont typeface="Symbol" charset="2"/>
              <a:buChar char="-"/>
            </a:pPr>
            <a:r>
              <a:rPr lang="de-CH" sz="2100" dirty="0" smtClean="0">
                <a:latin typeface="Arial Rounded MT Bold" charset="0"/>
              </a:rPr>
              <a:t>Menschen würden ohne Gerichtsverfahren verdammt.</a:t>
            </a:r>
          </a:p>
          <a:p>
            <a:pPr marL="252000" lvl="1" indent="0">
              <a:lnSpc>
                <a:spcPts val="2460"/>
              </a:lnSpc>
              <a:spcAft>
                <a:spcPts val="0"/>
              </a:spcAft>
              <a:buNone/>
            </a:pPr>
            <a:endParaRPr lang="de-CH" sz="2100" dirty="0" smtClean="0">
              <a:latin typeface="Arial Rounded MT Bold" charset="0"/>
            </a:endParaRPr>
          </a:p>
          <a:p>
            <a:pPr marL="394378" indent="-392400">
              <a:lnSpc>
                <a:spcPts val="2560"/>
              </a:lnSpc>
              <a:spcBef>
                <a:spcPts val="1303"/>
              </a:spcBef>
              <a:spcAft>
                <a:spcPts val="1200"/>
              </a:spcAft>
              <a:buFont typeface="Arial"/>
              <a:buChar char="•"/>
            </a:pPr>
            <a:r>
              <a:rPr lang="de-CH" sz="2200" dirty="0" smtClean="0">
                <a:latin typeface="Arial Rounded MT Bold" charset="0"/>
              </a:rPr>
              <a:t>Sehr 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rationalistische Argumente</a:t>
            </a:r>
            <a:r>
              <a:rPr lang="de-CH" sz="2200" dirty="0">
                <a:latin typeface="Arial Rounded MT Bold" charset="0"/>
              </a:rPr>
              <a:t> </a:t>
            </a:r>
            <a:r>
              <a:rPr lang="de-CH" sz="2200" dirty="0" smtClean="0">
                <a:latin typeface="Arial Rounded MT Bold" charset="0"/>
              </a:rPr>
              <a:t>(vgl. </a:t>
            </a:r>
            <a:r>
              <a:rPr lang="de-CH" sz="2200" dirty="0" smtClean="0">
                <a:solidFill>
                  <a:schemeClr val="accent2"/>
                </a:solidFill>
                <a:latin typeface="Arial Rounded MT Bold" charset="0"/>
              </a:rPr>
              <a:t>Cover</a:t>
            </a:r>
            <a:r>
              <a:rPr lang="de-CH" sz="2200" dirty="0" smtClean="0">
                <a:latin typeface="Arial Rounded MT Bold" charset="0"/>
              </a:rPr>
              <a:t>: „mit der richtigen Hermeneutik und einer haarscharfen Logik“).</a:t>
            </a:r>
          </a:p>
          <a:p>
            <a:pPr marL="394378" indent="-392400">
              <a:lnSpc>
                <a:spcPts val="2560"/>
              </a:lnSpc>
              <a:spcBef>
                <a:spcPts val="1303"/>
              </a:spcBef>
              <a:spcAft>
                <a:spcPts val="1200"/>
              </a:spcAft>
              <a:buFont typeface="Arial"/>
              <a:buChar char="•"/>
            </a:pPr>
            <a:r>
              <a:rPr lang="de-CH" sz="2200" dirty="0" smtClean="0">
                <a:latin typeface="Arial Rounded MT Bold" charset="0"/>
              </a:rPr>
              <a:t>Biblische Aussagen müssen </a:t>
            </a:r>
            <a:r>
              <a:rPr lang="de-CH" sz="2200" dirty="0" smtClean="0">
                <a:solidFill>
                  <a:srgbClr val="333399"/>
                </a:solidFill>
                <a:latin typeface="Arial Rounded MT Bold" charset="0"/>
              </a:rPr>
              <a:t>im Kontext beachtet </a:t>
            </a:r>
            <a:r>
              <a:rPr lang="de-CH" sz="2200" dirty="0" smtClean="0">
                <a:latin typeface="Arial Rounded MT Bold" charset="0"/>
              </a:rPr>
              <a:t>werden.</a:t>
            </a:r>
          </a:p>
          <a:p>
            <a:pPr marL="394378" indent="-392400">
              <a:lnSpc>
                <a:spcPts val="2560"/>
              </a:lnSpc>
              <a:spcBef>
                <a:spcPts val="1303"/>
              </a:spcBef>
              <a:spcAft>
                <a:spcPts val="1200"/>
              </a:spcAft>
              <a:buFont typeface="Arial"/>
              <a:buChar char="•"/>
            </a:pPr>
            <a:r>
              <a:rPr lang="de-CH" sz="2400" dirty="0">
                <a:latin typeface="Arial Rounded MT Bold" charset="0"/>
              </a:rPr>
              <a:t>Behauptung: ohne „ewige Sicherheit“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keine Heilsgewissheit</a:t>
            </a:r>
            <a:r>
              <a:rPr lang="de-CH" sz="2400" dirty="0">
                <a:latin typeface="Arial Rounded MT Bold" charset="0"/>
              </a:rPr>
              <a:t>.</a:t>
            </a:r>
          </a:p>
          <a:p>
            <a:pPr marL="394378" indent="-392400">
              <a:lnSpc>
                <a:spcPts val="2860"/>
              </a:lnSpc>
              <a:spcBef>
                <a:spcPts val="1303"/>
              </a:spcBef>
              <a:spcAft>
                <a:spcPts val="1200"/>
              </a:spcAft>
              <a:buFont typeface="Arial"/>
              <a:buChar char="•"/>
            </a:pPr>
            <a:endParaRPr lang="de-CH" sz="2200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059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625"/>
            <a:ext cx="7943800" cy="1008111"/>
          </a:xfrm>
        </p:spPr>
        <p:txBody>
          <a:bodyPr/>
          <a:lstStyle/>
          <a:p>
            <a:r>
              <a:rPr lang="de-CH" sz="2600" dirty="0">
                <a:latin typeface="Arial Rounded MT Bold" charset="0"/>
              </a:rPr>
              <a:t>Begründung der „ewigen Heilssicherheit“</a:t>
            </a:r>
            <a:endParaRPr lang="de-CH" sz="2600" dirty="0">
              <a:solidFill>
                <a:srgbClr val="4F81BD"/>
              </a:solidFill>
              <a:latin typeface="Arial Rounded MT Bold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68952" cy="4968552"/>
          </a:xfrm>
        </p:spPr>
        <p:txBody>
          <a:bodyPr/>
          <a:lstStyle/>
          <a:p>
            <a:pPr marL="609600" indent="-609600">
              <a:lnSpc>
                <a:spcPts val="3860"/>
              </a:lnSpc>
              <a:buFont typeface="Arial"/>
              <a:buChar char="•"/>
            </a:pPr>
            <a:r>
              <a:rPr lang="de-CH" sz="2800" dirty="0">
                <a:solidFill>
                  <a:srgbClr val="333399"/>
                </a:solidFill>
                <a:latin typeface="Arial Rounded MT Bold"/>
                <a:cs typeface="Arial Rounded MT Bold"/>
              </a:rPr>
              <a:t>Begründung </a:t>
            </a:r>
            <a:r>
              <a:rPr lang="de-CH" sz="2800" dirty="0">
                <a:latin typeface="Arial Rounded MT Bold"/>
                <a:cs typeface="Arial Rounded MT Bold"/>
              </a:rPr>
              <a:t>der „ewigen Heilssicherheit</a:t>
            </a:r>
            <a:r>
              <a:rPr lang="de-DE" sz="2800" dirty="0">
                <a:latin typeface="Arial Rounded MT Bold"/>
                <a:cs typeface="Arial Rounded MT Bold"/>
              </a:rPr>
              <a:t>“</a:t>
            </a:r>
            <a:r>
              <a:rPr lang="de-CH" sz="2800" dirty="0">
                <a:latin typeface="Arial Rounded MT Bold"/>
                <a:cs typeface="Arial Rounded MT Bold"/>
              </a:rPr>
              <a:t> </a:t>
            </a:r>
            <a:r>
              <a:rPr lang="de-CH" sz="2800" dirty="0" smtClean="0">
                <a:latin typeface="Arial Rounded MT Bold"/>
                <a:cs typeface="Arial Rounded MT Bold"/>
              </a:rPr>
              <a:t>u. a</a:t>
            </a:r>
            <a:r>
              <a:rPr lang="de-CH" sz="2800" dirty="0">
                <a:latin typeface="Arial Rounded MT Bold"/>
                <a:cs typeface="Arial Rounded MT Bold"/>
              </a:rPr>
              <a:t>. mit </a:t>
            </a:r>
            <a:r>
              <a:rPr lang="de-CH" sz="2800" dirty="0" err="1">
                <a:solidFill>
                  <a:srgbClr val="333399"/>
                </a:solidFill>
                <a:latin typeface="Arial Rounded MT Bold"/>
                <a:cs typeface="Arial Rounded MT Bold"/>
              </a:rPr>
              <a:t>Joh</a:t>
            </a:r>
            <a:r>
              <a:rPr lang="de-CH" sz="2800" dirty="0">
                <a:solidFill>
                  <a:srgbClr val="333399"/>
                </a:solidFill>
                <a:latin typeface="Arial Rounded MT Bold"/>
                <a:cs typeface="Arial Rounded MT Bold"/>
              </a:rPr>
              <a:t> 10,27-</a:t>
            </a:r>
            <a:r>
              <a:rPr lang="de-CH" sz="2800" dirty="0" smtClean="0">
                <a:solidFill>
                  <a:srgbClr val="333399"/>
                </a:solidFill>
                <a:latin typeface="Arial Rounded MT Bold"/>
                <a:cs typeface="Arial Rounded MT Bold"/>
              </a:rPr>
              <a:t>29</a:t>
            </a:r>
            <a:r>
              <a:rPr lang="de-CH" sz="2800" dirty="0">
                <a:latin typeface="Arial Rounded MT Bold"/>
                <a:cs typeface="Arial Rounded MT Bold"/>
              </a:rPr>
              <a:t>:</a:t>
            </a:r>
            <a:endParaRPr lang="de-CH" sz="2800" dirty="0" smtClean="0">
              <a:solidFill>
                <a:srgbClr val="333399"/>
              </a:solidFill>
              <a:latin typeface="Arial Rounded MT Bold" charset="0"/>
            </a:endParaRPr>
          </a:p>
          <a:p>
            <a:pPr marL="859622" lvl="1" indent="-609600">
              <a:lnSpc>
                <a:spcPts val="3660"/>
              </a:lnSpc>
              <a:buFont typeface="Symbol" charset="2"/>
              <a:buChar char="-"/>
            </a:pPr>
            <a:r>
              <a:rPr lang="de-CH" sz="2400" dirty="0" smtClean="0">
                <a:latin typeface="Arial Rounded MT Bold" charset="0"/>
              </a:rPr>
              <a:t>„</a:t>
            </a:r>
            <a:r>
              <a:rPr lang="de-CH" sz="2400" dirty="0">
                <a:latin typeface="Arial Rounded MT Bold" charset="0"/>
              </a:rPr>
              <a:t>Meine Schafe hören meine Stimme, und ich kenne sie, und sie folgen mir; und ich gebe ihnen ewiges Leben, </a:t>
            </a:r>
            <a:r>
              <a:rPr lang="de-CH" sz="2400" dirty="0">
                <a:solidFill>
                  <a:srgbClr val="333399"/>
                </a:solidFill>
                <a:latin typeface="Arial Rounded MT Bold" charset="0"/>
              </a:rPr>
              <a:t>und sie gehen nicht verloren in Ewigkeit, und niemand  wird sie aus meiner Hand rauben</a:t>
            </a:r>
            <a:r>
              <a:rPr lang="de-CH" sz="2400" b="1" dirty="0">
                <a:solidFill>
                  <a:schemeClr val="tx2"/>
                </a:solidFill>
                <a:latin typeface="Arial Rounded MT Bold" charset="0"/>
              </a:rPr>
              <a:t>.</a:t>
            </a:r>
            <a:r>
              <a:rPr lang="de-CH" sz="2400" dirty="0">
                <a:latin typeface="Arial Rounded MT Bold" charset="0"/>
              </a:rPr>
              <a:t> Mein Vater, der sie mir gegeben hat, ist größer als alle, und niemand kann sie aus der Hand meines Vaters </a:t>
            </a:r>
            <a:r>
              <a:rPr lang="de-CH" sz="2400" dirty="0" smtClean="0">
                <a:latin typeface="Arial Rounded MT Bold" charset="0"/>
              </a:rPr>
              <a:t>rauben.“</a:t>
            </a:r>
            <a:endParaRPr lang="de-CH" sz="2400" dirty="0">
              <a:latin typeface="Arial Rounded MT Bold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6E4E2-4CFA-374F-B351-305EDFCDA532}" type="slidenum">
              <a:rPr lang="de-CH" smtClean="0"/>
              <a:pPr/>
              <a:t>9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rutiger Next Pro Light"/>
        <a:ea typeface=".Aqua かな"/>
        <a:cs typeface=".Aqua かな"/>
      </a:majorFont>
      <a:minorFont>
        <a:latin typeface="Frutiger Next Pro Light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Design.thmx</Template>
  <TotalTime>0</TotalTime>
  <Words>1820</Words>
  <Application>Microsoft Office PowerPoint</Application>
  <PresentationFormat>Bildschirmpräsentation (4:3)</PresentationFormat>
  <Paragraphs>166</Paragraphs>
  <Slides>32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Design</vt:lpstr>
      <vt:lpstr>Heilssicherheit oder Bewahrung?       Bibelseminar  Prof. Dr. Jacob Thiessen www.sthbasel.ch</vt:lpstr>
      <vt:lpstr>Gliederung</vt:lpstr>
      <vt:lpstr>Einleitung</vt:lpstr>
      <vt:lpstr>PowerPoint-Präsentation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Begründung der „ewigen Heilssicherheit“</vt:lpstr>
      <vt:lpstr>PowerPoint-Präsentation</vt:lpstr>
      <vt:lpstr>Bewahrung im Glauben</vt:lpstr>
      <vt:lpstr>Bewahrung im Glauben</vt:lpstr>
      <vt:lpstr>Bewahrung im Glauben</vt:lpstr>
      <vt:lpstr>Bewahrung im Glauben</vt:lpstr>
      <vt:lpstr>Bewahrung im Glauben</vt:lpstr>
      <vt:lpstr>Bewahrung im Glauben</vt:lpstr>
      <vt:lpstr>PowerPoint-Präsentation</vt:lpstr>
      <vt:lpstr>Ausharren im Glauben</vt:lpstr>
      <vt:lpstr>Ausharren im Glauben</vt:lpstr>
      <vt:lpstr>Ausharren im Glauben</vt:lpstr>
      <vt:lpstr>Ausharren im Glauben</vt:lpstr>
      <vt:lpstr>Schluss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Vortragsreihe 2016 - Teil 3/3 - Heilssicherheit oder Bewahrung</dc:title>
  <dc:creator>Jacob Thiessen</dc:creator>
  <cp:lastModifiedBy>Me</cp:lastModifiedBy>
  <cp:revision>194</cp:revision>
  <cp:lastPrinted>2016-04-02T19:01:57Z</cp:lastPrinted>
  <dcterms:created xsi:type="dcterms:W3CDTF">2008-04-17T09:36:25Z</dcterms:created>
  <dcterms:modified xsi:type="dcterms:W3CDTF">2016-04-06T07:06:16Z</dcterms:modified>
</cp:coreProperties>
</file>